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848" r:id="rId1"/>
  </p:sldMasterIdLst>
  <p:notesMasterIdLst>
    <p:notesMasterId r:id="rId35"/>
  </p:notesMasterIdLst>
  <p:handoutMasterIdLst>
    <p:handoutMasterId r:id="rId36"/>
  </p:handoutMasterIdLst>
  <p:sldIdLst>
    <p:sldId id="282" r:id="rId2"/>
    <p:sldId id="322" r:id="rId3"/>
    <p:sldId id="323" r:id="rId4"/>
    <p:sldId id="324" r:id="rId5"/>
    <p:sldId id="325" r:id="rId6"/>
    <p:sldId id="326" r:id="rId7"/>
    <p:sldId id="327" r:id="rId8"/>
    <p:sldId id="328" r:id="rId9"/>
    <p:sldId id="329" r:id="rId10"/>
    <p:sldId id="330" r:id="rId11"/>
    <p:sldId id="331" r:id="rId12"/>
    <p:sldId id="332" r:id="rId13"/>
    <p:sldId id="333" r:id="rId14"/>
    <p:sldId id="334" r:id="rId15"/>
    <p:sldId id="335" r:id="rId16"/>
    <p:sldId id="336" r:id="rId17"/>
    <p:sldId id="337" r:id="rId18"/>
    <p:sldId id="338" r:id="rId19"/>
    <p:sldId id="339" r:id="rId20"/>
    <p:sldId id="340" r:id="rId21"/>
    <p:sldId id="341" r:id="rId22"/>
    <p:sldId id="342" r:id="rId23"/>
    <p:sldId id="343" r:id="rId24"/>
    <p:sldId id="344" r:id="rId25"/>
    <p:sldId id="345" r:id="rId26"/>
    <p:sldId id="346" r:id="rId27"/>
    <p:sldId id="347" r:id="rId28"/>
    <p:sldId id="348" r:id="rId29"/>
    <p:sldId id="349" r:id="rId30"/>
    <p:sldId id="350" r:id="rId31"/>
    <p:sldId id="351" r:id="rId32"/>
    <p:sldId id="352" r:id="rId33"/>
    <p:sldId id="317" r:id="rId34"/>
  </p:sldIdLst>
  <p:sldSz cx="9144000" cy="6858000" type="screen4x3"/>
  <p:notesSz cx="6858000" cy="9144000"/>
  <p:defaultTextStyle>
    <a:defPPr>
      <a:defRPr lang="en-US"/>
    </a:defPPr>
    <a:lvl1pPr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1pPr>
    <a:lvl2pPr marL="457200"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2pPr>
    <a:lvl3pPr marL="914400"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3pPr>
    <a:lvl4pPr marL="1371600"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4pPr>
    <a:lvl5pPr marL="1828800"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5pPr>
    <a:lvl6pPr marL="2286000" algn="l" defTabSz="914400" rtl="0" eaLnBrk="1" latinLnBrk="0" hangingPunct="1">
      <a:defRPr kern="1200">
        <a:solidFill>
          <a:schemeClr val="accent1"/>
        </a:solidFill>
        <a:latin typeface="Arial" charset="0"/>
        <a:ea typeface="+mn-ea"/>
        <a:cs typeface="+mn-cs"/>
      </a:defRPr>
    </a:lvl6pPr>
    <a:lvl7pPr marL="2743200" algn="l" defTabSz="914400" rtl="0" eaLnBrk="1" latinLnBrk="0" hangingPunct="1">
      <a:defRPr kern="1200">
        <a:solidFill>
          <a:schemeClr val="accent1"/>
        </a:solidFill>
        <a:latin typeface="Arial" charset="0"/>
        <a:ea typeface="+mn-ea"/>
        <a:cs typeface="+mn-cs"/>
      </a:defRPr>
    </a:lvl7pPr>
    <a:lvl8pPr marL="3200400" algn="l" defTabSz="914400" rtl="0" eaLnBrk="1" latinLnBrk="0" hangingPunct="1">
      <a:defRPr kern="1200">
        <a:solidFill>
          <a:schemeClr val="accent1"/>
        </a:solidFill>
        <a:latin typeface="Arial" charset="0"/>
        <a:ea typeface="+mn-ea"/>
        <a:cs typeface="+mn-cs"/>
      </a:defRPr>
    </a:lvl8pPr>
    <a:lvl9pPr marL="3657600" algn="l" defTabSz="914400" rtl="0" eaLnBrk="1" latinLnBrk="0" hangingPunct="1">
      <a:defRPr kern="1200">
        <a:solidFill>
          <a:schemeClr val="accent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006600"/>
    <a:srgbClr val="7912EA"/>
    <a:srgbClr val="0066CC"/>
    <a:srgbClr val="993300"/>
    <a:srgbClr val="FFCA7B"/>
    <a:srgbClr val="000099"/>
    <a:srgbClr val="FFCC00"/>
    <a:srgbClr val="FF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620" autoAdjust="0"/>
    <p:restoredTop sz="94611" autoAdjust="0"/>
  </p:normalViewPr>
  <p:slideViewPr>
    <p:cSldViewPr snapToGrid="0">
      <p:cViewPr varScale="1">
        <p:scale>
          <a:sx n="75" d="100"/>
          <a:sy n="75" d="100"/>
        </p:scale>
        <p:origin x="-134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32C56E9-1108-4D5A-BC8B-355322FE55D5}" type="datetimeFigureOut">
              <a:rPr lang="en-US" smtClean="0"/>
              <a:pPr/>
              <a:t>4/10/2010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39E1B86-4E44-492C-AB26-878AF1E1ECA2}" type="slidenum">
              <a:rPr lang="en-US" smtClean="0"/>
              <a:pPr/>
              <a:t>‹#›</a:t>
            </a:fld>
            <a:endParaRPr lang="en-US"/>
          </a:p>
        </p:txBody>
      </p:sp>
    </p:spTree>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lnSpc>
                <a:spcPct val="100000"/>
              </a:lnSpc>
              <a:spcBef>
                <a:spcPct val="0"/>
              </a:spcBef>
              <a:buClrTx/>
              <a:buSzTx/>
              <a:buFontTx/>
              <a:buNone/>
              <a:defRPr sz="1200">
                <a:solidFill>
                  <a:schemeClr val="tx1"/>
                </a:solidFill>
                <a:latin typeface="Times New Roman" pitchFamily="18" charset="0"/>
              </a:defRPr>
            </a:lvl1pPr>
          </a:lstStyle>
          <a:p>
            <a:endParaRPr lang="en-US"/>
          </a:p>
        </p:txBody>
      </p:sp>
      <p:sp>
        <p:nvSpPr>
          <p:cNvPr id="327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buClrTx/>
              <a:buSzTx/>
              <a:buFontTx/>
              <a:buNone/>
              <a:defRPr sz="1200">
                <a:solidFill>
                  <a:schemeClr val="tx1"/>
                </a:solidFill>
                <a:latin typeface="Times New Roman" pitchFamily="18" charset="0"/>
              </a:defRPr>
            </a:lvl1pPr>
          </a:lstStyle>
          <a:p>
            <a:endParaRPr lang="en-US"/>
          </a:p>
        </p:txBody>
      </p:sp>
      <p:sp>
        <p:nvSpPr>
          <p:cNvPr id="327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27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27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lnSpc>
                <a:spcPct val="100000"/>
              </a:lnSpc>
              <a:spcBef>
                <a:spcPct val="0"/>
              </a:spcBef>
              <a:buClrTx/>
              <a:buSzTx/>
              <a:buFontTx/>
              <a:buNone/>
              <a:defRPr sz="1200">
                <a:solidFill>
                  <a:schemeClr val="tx1"/>
                </a:solidFill>
                <a:latin typeface="Times New Roman" pitchFamily="18" charset="0"/>
              </a:defRPr>
            </a:lvl1pPr>
          </a:lstStyle>
          <a:p>
            <a:endParaRPr lang="en-US"/>
          </a:p>
        </p:txBody>
      </p:sp>
      <p:sp>
        <p:nvSpPr>
          <p:cNvPr id="327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lnSpc>
                <a:spcPct val="100000"/>
              </a:lnSpc>
              <a:spcBef>
                <a:spcPct val="0"/>
              </a:spcBef>
              <a:buClrTx/>
              <a:buSzTx/>
              <a:buFontTx/>
              <a:buNone/>
              <a:defRPr sz="1200">
                <a:solidFill>
                  <a:schemeClr val="tx1"/>
                </a:solidFill>
                <a:latin typeface="Times New Roman" pitchFamily="18" charset="0"/>
              </a:defRPr>
            </a:lvl1pPr>
          </a:lstStyle>
          <a:p>
            <a:fld id="{32FE23FD-2E48-4072-AAFF-E288D007AB9F}" type="slidenum">
              <a:rPr lang="en-US"/>
              <a:pPr/>
              <a:t>‹#›</a:t>
            </a:fld>
            <a:endParaRPr lang="en-US"/>
          </a:p>
        </p:txBody>
      </p:sp>
    </p:spTree>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3ADBED-00F3-4548-8989-C11DC511CAAC}" type="slidenum">
              <a:rPr lang="en-US"/>
              <a:pPr/>
              <a:t>1</a:t>
            </a:fld>
            <a:endParaRPr lang="en-US"/>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p:txBody>
          <a:bodyPr/>
          <a:lstStyle/>
          <a:p>
            <a:endParaRPr lang="en-US"/>
          </a:p>
        </p:txBody>
      </p:sp>
      <p:sp>
        <p:nvSpPr>
          <p:cNvPr id="5" name="Footer Placeholder 4"/>
          <p:cNvSpPr>
            <a:spLocks noGrp="1"/>
          </p:cNvSpPr>
          <p:nvPr>
            <p:ph type="ftr" sz="quarter" idx="10"/>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E0590E69-1842-4226-8153-545EEC4EBE54}" type="slidenum">
              <a:rPr lang="en-US" smtClean="0"/>
              <a:pPr/>
              <a:t>2</a:t>
            </a:fld>
            <a:endParaRPr lang="en-US"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7F0E5221-7379-49E4-B4D8-460CF39EE966}" type="slidenum">
              <a:rPr lang="en-US" smtClean="0"/>
              <a:pPr/>
              <a:t>3</a:t>
            </a:fld>
            <a:endParaRPr lang="en-US"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67EC56F6-3515-4354-8BE1-9F57843B3ECD}" type="slidenum">
              <a:rPr lang="en-US" smtClean="0"/>
              <a:pPr/>
              <a:t>4</a:t>
            </a:fld>
            <a:endParaRPr lang="en-US"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4E46AA8E-D9C8-4762-BB4C-A18E8CE09921}" type="slidenum">
              <a:rPr lang="en-US" smtClean="0"/>
              <a:pPr/>
              <a:t>5</a:t>
            </a:fld>
            <a:endParaRPr lang="en-US"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A20AB126-920A-48AB-942A-B59A6624D938}" type="slidenum">
              <a:rPr lang="en-US" smtClean="0"/>
              <a:pPr/>
              <a:t>6</a:t>
            </a:fld>
            <a:endParaRPr lang="en-US"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E274BDE3-5DBC-41CD-8E70-17919EC59B74}" type="slidenum">
              <a:rPr lang="en-US" smtClean="0"/>
              <a:pPr/>
              <a:t>7</a:t>
            </a:fld>
            <a:endParaRPr lang="en-US"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B3E22B13-4FB1-4388-9CF9-6A09D0AA28A9}" type="slidenum">
              <a:rPr lang="en-US" smtClean="0"/>
              <a:pPr/>
              <a:t>8</a:t>
            </a:fld>
            <a:endParaRPr lang="en-US"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1FEE401B-55A6-4478-A853-E96EE4F665AB}" type="slidenum">
              <a:rPr lang="en-US" smtClean="0"/>
              <a:pPr/>
              <a:t>9</a:t>
            </a:fld>
            <a:endParaRPr lang="en-US"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A4B5FD5F-585E-44A7-A9D1-0E40E04E2E84}" type="slidenum">
              <a:rPr lang="en-US" smtClean="0"/>
              <a:pPr/>
              <a:t>10</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2AC26A2E-59FB-4309-B74D-A42B443FCEE2}" type="slidenum">
              <a:rPr lang="en-US" smtClean="0"/>
              <a:pPr/>
              <a:t>11</a:t>
            </a:fld>
            <a:endParaRPr lang="en-US"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88B566AF-EBFB-4D23-AEF0-9D7205D69A8A}" type="slidenum">
              <a:rPr lang="en-US" smtClean="0"/>
              <a:pPr/>
              <a:t>12</a:t>
            </a:fld>
            <a:endParaRPr lang="en-US"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19E9C952-79F0-4ADE-8923-A88555734A8D}" type="slidenum">
              <a:rPr lang="en-US" smtClean="0"/>
              <a:pPr/>
              <a:t>13</a:t>
            </a:fld>
            <a:endParaRPr lang="en-US"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E7C9472F-908E-4C0A-A6A1-4306494C65EA}" type="slidenum">
              <a:rPr lang="en-US" smtClean="0"/>
              <a:pPr/>
              <a:t>14</a:t>
            </a:fld>
            <a:endParaRPr lang="en-US"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427E9250-25A8-479B-B297-4B07EFDE5F46}" type="slidenum">
              <a:rPr lang="en-US" smtClean="0"/>
              <a:pPr/>
              <a:t>15</a:t>
            </a:fld>
            <a:endParaRPr lang="en-US"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8DB0E6E3-C2B8-4007-BC3F-EE8C20D5BCC6}" type="slidenum">
              <a:rPr lang="en-US" smtClean="0"/>
              <a:pPr/>
              <a:t>16</a:t>
            </a:fld>
            <a:endParaRPr lang="en-US"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BABE6754-B067-479E-9688-AF4CAC2EF689}" type="slidenum">
              <a:rPr lang="en-US" smtClean="0"/>
              <a:pPr/>
              <a:t>17</a:t>
            </a:fld>
            <a:endParaRPr lang="en-US"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187C4F7A-62B5-467E-953D-CC0E2E749A3E}" type="slidenum">
              <a:rPr lang="en-US" smtClean="0"/>
              <a:pPr/>
              <a:t>18</a:t>
            </a:fld>
            <a:endParaRPr lang="en-US"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1BCD7242-D261-456D-8D9D-26D9C8946807}" type="slidenum">
              <a:rPr lang="en-US" smtClean="0"/>
              <a:pPr/>
              <a:t>19</a:t>
            </a:fld>
            <a:endParaRPr lang="en-U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64B36BDA-B5D9-443C-9EEB-5CA9CC34A102}" type="slidenum">
              <a:rPr lang="en-US" smtClean="0"/>
              <a:pPr/>
              <a:t>20</a:t>
            </a:fld>
            <a:endParaRPr 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BC34CC8B-C24A-4F3F-83F3-11C0E30D8FA7}" type="slidenum">
              <a:rPr lang="en-US" smtClean="0"/>
              <a:pPr/>
              <a:t>21</a:t>
            </a:fld>
            <a:endParaRPr lang="en-US"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6D730763-8CEA-41E4-83B2-3168A6A9A462}" type="slidenum">
              <a:rPr lang="en-US" smtClean="0"/>
              <a:pPr/>
              <a:t>22</a:t>
            </a:fld>
            <a:endParaRPr lang="en-US"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2C119583-110A-44BE-A7BD-6F2DF9F92BA3}" type="slidenum">
              <a:rPr lang="en-US" smtClean="0"/>
              <a:pPr/>
              <a:t>23</a:t>
            </a:fld>
            <a:endParaRPr lang="en-US"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7C90711F-BB87-481F-9B5F-8E52177AA345}" type="slidenum">
              <a:rPr lang="en-US" smtClean="0"/>
              <a:pPr/>
              <a:t>24</a:t>
            </a:fld>
            <a:endParaRPr lang="en-US"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106BE114-70C9-4790-9CCF-C95FE096A668}" type="slidenum">
              <a:rPr lang="en-US" smtClean="0"/>
              <a:pPr/>
              <a:t>25</a:t>
            </a:fld>
            <a:endParaRPr lang="en-US"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0C4BEE2-850F-4C8A-B565-6A1BA47B9839}" type="slidenum">
              <a:rPr lang="en-US" smtClean="0"/>
              <a:pPr/>
              <a:t>26</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77E5D2A6-FB42-4380-8800-0FEAB94E97EF}" type="slidenum">
              <a:rPr lang="en-US" smtClean="0"/>
              <a:pPr/>
              <a:t>27</a:t>
            </a:fld>
            <a:endParaRPr lang="en-US"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173D92EF-6831-4CA1-9CD1-6D56169D40D2}" type="slidenum">
              <a:rPr lang="en-US" smtClean="0"/>
              <a:pPr/>
              <a:t>28</a:t>
            </a:fld>
            <a:endParaRPr lang="en-US"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9B0DADAF-F73E-4704-9F6C-9059B09C4EE8}" type="slidenum">
              <a:rPr lang="en-US" smtClean="0"/>
              <a:pPr/>
              <a:t>29</a:t>
            </a:fld>
            <a:endParaRPr lang="en-US"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5CAF9FE9-8F95-419A-8585-5F8847576A51}" type="slidenum">
              <a:rPr lang="en-US" smtClean="0"/>
              <a:pPr/>
              <a:t>30</a:t>
            </a:fld>
            <a:endParaRPr lang="en-US"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910F44B5-0F8D-4C96-BA44-7E94BF5FC0DD}" type="slidenum">
              <a:rPr lang="en-US" smtClean="0"/>
              <a:pPr/>
              <a:t>31</a:t>
            </a:fld>
            <a:endParaRPr lang="en-US"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430FBD-CD0B-4048-B4FE-E6111E1A409D}" type="slidenum">
              <a:rPr lang="en-US"/>
              <a:pPr/>
              <a:t>33</a:t>
            </a:fld>
            <a:endParaRPr lang="en-US"/>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p:txBody>
          <a:bodyPr/>
          <a:lstStyle/>
          <a:p>
            <a:endParaRPr lang="en-US"/>
          </a:p>
        </p:txBody>
      </p:sp>
      <p:sp>
        <p:nvSpPr>
          <p:cNvPr id="5" name="Footer Placeholder 4"/>
          <p:cNvSpPr>
            <a:spLocks noGrp="1"/>
          </p:cNvSpPr>
          <p:nvPr>
            <p:ph type="ftr" sz="quarter" idx="10"/>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1878904" y="381001"/>
            <a:ext cx="6814929" cy="2209800"/>
          </a:xfrm>
        </p:spPr>
        <p:txBody>
          <a:bodyPr lIns="45720" rIns="228600" anchor="b">
            <a:normAutofit/>
          </a:bodyPr>
          <a:lstStyle>
            <a:lvl1pPr marL="0" algn="r">
              <a:defRPr sz="4800">
                <a:solidFill>
                  <a:srgbClr val="92D050"/>
                </a:solidFill>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512523"/>
          </a:xfrm>
        </p:spPr>
        <p:txBody>
          <a:bodyPr lIns="45720" rIns="246888">
            <a:normAutofit/>
          </a:bodyPr>
          <a:lstStyle>
            <a:lvl1pPr marL="0" indent="0" algn="r">
              <a:spcBef>
                <a:spcPts val="0"/>
              </a:spcBef>
              <a:buNone/>
              <a:defRPr sz="1600" b="1">
                <a:effectLst/>
                <a:latin typeface="Cambria" pitchFamily="18"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1" name="Slide Number Placeholder 10"/>
          <p:cNvSpPr>
            <a:spLocks noGrp="1"/>
          </p:cNvSpPr>
          <p:nvPr>
            <p:ph type="sldNum" sz="quarter" idx="11"/>
          </p:nvPr>
        </p:nvSpPr>
        <p:spPr>
          <a:xfrm>
            <a:off x="8676530" y="6584160"/>
            <a:ext cx="464288" cy="274320"/>
          </a:xfrm>
        </p:spPr>
        <p:txBody>
          <a:bodyPr vert="horz" rtlCol="0"/>
          <a:lstStyle>
            <a:lvl1pPr>
              <a:defRPr>
                <a:solidFill>
                  <a:schemeClr val="tx2">
                    <a:shade val="90000"/>
                  </a:schemeClr>
                </a:solidFill>
              </a:defRPr>
            </a:lvl1pPr>
            <a:extLst/>
          </a:lstStyle>
          <a:p>
            <a:fld id="{1000B4EE-AF68-425A-9E87-5F3B374C7395}" type="slidenum">
              <a:rPr lang="en-US" smtClean="0"/>
              <a:pPr/>
              <a:t>‹#›</a:t>
            </a:fld>
            <a:endParaRPr lang="en-US"/>
          </a:p>
        </p:txBody>
      </p:sp>
      <p:pic>
        <p:nvPicPr>
          <p:cNvPr id="112642" name="Picture 2" descr="D:\Photo\Malay_Singapore\100_1306.JPG"/>
          <p:cNvPicPr>
            <a:picLocks noChangeAspect="1" noChangeArrowheads="1"/>
          </p:cNvPicPr>
          <p:nvPr userDrawn="1"/>
        </p:nvPicPr>
        <p:blipFill>
          <a:blip r:embed="rId2" cstate="print"/>
          <a:srcRect/>
          <a:stretch>
            <a:fillRect/>
          </a:stretch>
        </p:blipFill>
        <p:spPr bwMode="auto">
          <a:xfrm>
            <a:off x="271660" y="488515"/>
            <a:ext cx="1550096" cy="2066794"/>
          </a:xfrm>
          <a:prstGeom prst="rect">
            <a:avLst/>
          </a:prstGeom>
          <a:noFill/>
        </p:spPr>
      </p:pic>
      <p:sp>
        <p:nvSpPr>
          <p:cNvPr id="14" name="Footer Placeholder 2"/>
          <p:cNvSpPr txBox="1">
            <a:spLocks/>
          </p:cNvSpPr>
          <p:nvPr userDrawn="1"/>
        </p:nvSpPr>
        <p:spPr>
          <a:xfrm>
            <a:off x="3314180" y="3720230"/>
            <a:ext cx="5391410" cy="488515"/>
          </a:xfrm>
          <a:prstGeom prst="rect">
            <a:avLst/>
          </a:prstGeom>
        </p:spPr>
        <p:txBody>
          <a:bodyPr/>
          <a:lstStyle>
            <a:lvl1pPr algn="r" eaLnBrk="1" latinLnBrk="0" hangingPunct="1">
              <a:defRPr kumimoji="0" sz="1100" b="1">
                <a:solidFill>
                  <a:schemeClr val="bg2">
                    <a:tint val="60000"/>
                    <a:satMod val="155000"/>
                  </a:schemeClr>
                </a:solidFill>
                <a:latin typeface="Candara" pitchFamily="34" charset="0"/>
              </a:defRPr>
            </a:lvl1pPr>
            <a:extLst/>
          </a:lstStyle>
          <a:p>
            <a:pPr marL="0" marR="0" lvl="0" indent="0" algn="r" defTabSz="914400" rtl="0" eaLnBrk="1" fontAlgn="base" latinLnBrk="0" hangingPunct="1">
              <a:lnSpc>
                <a:spcPct val="80000"/>
              </a:lnSpc>
              <a:spcBef>
                <a:spcPct val="20000"/>
              </a:spcBef>
              <a:spcAft>
                <a:spcPct val="0"/>
              </a:spcAft>
              <a:buClr>
                <a:schemeClr val="tx1"/>
              </a:buClr>
              <a:buSzPct val="75000"/>
              <a:buFont typeface="Wingdings" pitchFamily="2" charset="2"/>
              <a:buNone/>
              <a:tabLst/>
              <a:defRPr/>
            </a:pPr>
            <a:r>
              <a:rPr kumimoji="0" lang="en-US" sz="1600" b="1" i="0" u="none" strike="noStrike" kern="1200" cap="none" spc="0" normalizeH="0" baseline="0" noProof="0" smtClean="0">
                <a:ln>
                  <a:noFill/>
                </a:ln>
                <a:solidFill>
                  <a:schemeClr val="tx1"/>
                </a:solidFill>
                <a:effectLst/>
                <a:uLnTx/>
                <a:uFillTx/>
                <a:latin typeface="Cambria" pitchFamily="18" charset="0"/>
                <a:ea typeface="+mn-ea"/>
                <a:cs typeface="+mn-cs"/>
              </a:rPr>
              <a:t>ALFIRA SOFIA</a:t>
            </a:r>
          </a:p>
          <a:p>
            <a:pPr marL="0" marR="0" lvl="0" indent="0" algn="r" defTabSz="914400" rtl="0" eaLnBrk="1" fontAlgn="base" latinLnBrk="0" hangingPunct="1">
              <a:lnSpc>
                <a:spcPct val="80000"/>
              </a:lnSpc>
              <a:spcBef>
                <a:spcPct val="20000"/>
              </a:spcBef>
              <a:spcAft>
                <a:spcPct val="0"/>
              </a:spcAft>
              <a:buClr>
                <a:schemeClr val="tx1"/>
              </a:buClr>
              <a:buSzPct val="75000"/>
              <a:buFont typeface="Wingdings" pitchFamily="2" charset="2"/>
              <a:buNone/>
              <a:tabLst/>
              <a:defRPr/>
            </a:pPr>
            <a:r>
              <a:rPr kumimoji="0" lang="en-US" sz="1100" b="0" i="0" u="none" strike="noStrike" kern="1200" cap="none" spc="0" normalizeH="0" baseline="0" noProof="0" smtClean="0">
                <a:ln>
                  <a:noFill/>
                </a:ln>
                <a:solidFill>
                  <a:schemeClr val="tx1"/>
                </a:solidFill>
                <a:effectLst/>
                <a:uLnTx/>
                <a:uFillTx/>
                <a:latin typeface="Candara" pitchFamily="34" charset="0"/>
                <a:ea typeface="+mn-ea"/>
                <a:cs typeface="+mn-cs"/>
              </a:rPr>
              <a:t>FAKULTAS PENDIDIKAN EKONOMI DAN BISNIS</a:t>
            </a:r>
          </a:p>
          <a:p>
            <a:pPr marL="0" marR="0" lvl="0" indent="0" algn="r" defTabSz="914400" rtl="0" eaLnBrk="1" fontAlgn="base" latinLnBrk="0" hangingPunct="1">
              <a:lnSpc>
                <a:spcPct val="80000"/>
              </a:lnSpc>
              <a:spcBef>
                <a:spcPct val="20000"/>
              </a:spcBef>
              <a:spcAft>
                <a:spcPct val="0"/>
              </a:spcAft>
              <a:buClr>
                <a:schemeClr val="tx1"/>
              </a:buClr>
              <a:buSzPct val="75000"/>
              <a:buFont typeface="Wingdings" pitchFamily="2" charset="2"/>
              <a:buNone/>
              <a:tabLst/>
              <a:defRPr/>
            </a:pPr>
            <a:r>
              <a:rPr kumimoji="0" lang="en-US" sz="1100" b="0" i="0" u="none" strike="noStrike" kern="1200" cap="none" spc="0" normalizeH="0" baseline="0" noProof="0" smtClean="0">
                <a:ln>
                  <a:noFill/>
                </a:ln>
                <a:solidFill>
                  <a:schemeClr val="tx1"/>
                </a:solidFill>
                <a:effectLst/>
                <a:uLnTx/>
                <a:uFillTx/>
                <a:latin typeface="Candara" pitchFamily="34" charset="0"/>
                <a:ea typeface="+mn-ea"/>
                <a:cs typeface="+mn-cs"/>
              </a:rPr>
              <a:t>UNIVERSITAS PENDIDIKAN INDONESIA</a:t>
            </a:r>
            <a:endParaRPr kumimoji="0" lang="en-US" sz="1100" b="0" i="0" u="none" strike="noStrike" kern="1200" cap="none" spc="0" normalizeH="0" baseline="0" noProof="0">
              <a:ln>
                <a:noFill/>
              </a:ln>
              <a:solidFill>
                <a:schemeClr val="tx1"/>
              </a:solidFill>
              <a:effectLst/>
              <a:uLnTx/>
              <a:uFillTx/>
              <a:latin typeface="Candara" pitchFamily="34" charset="0"/>
              <a:ea typeface="+mn-ea"/>
              <a:cs typeface="+mn-cs"/>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nchor="ctr">
            <a:normAutofit/>
          </a:bodyPr>
          <a:lstStyle>
            <a:lvl1pPr>
              <a:defRPr sz="3600" b="1"/>
            </a:lvl1pPr>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lvl1pPr>
              <a:lnSpc>
                <a:spcPct val="100000"/>
              </a:lnSpc>
              <a:defRPr>
                <a:latin typeface="Cambria" pitchFamily="18" charset="0"/>
              </a:defRPr>
            </a:lvl1pPr>
            <a:lvl2pPr>
              <a:lnSpc>
                <a:spcPct val="100000"/>
              </a:lnSpc>
              <a:defRPr>
                <a:latin typeface="Cambria" pitchFamily="18" charset="0"/>
              </a:defRPr>
            </a:lvl2pPr>
            <a:lvl3pPr>
              <a:lnSpc>
                <a:spcPct val="100000"/>
              </a:lnSpc>
              <a:defRPr>
                <a:latin typeface="Cambria" pitchFamily="18" charset="0"/>
              </a:defRPr>
            </a:lvl3pPr>
            <a:lvl4pPr>
              <a:lnSpc>
                <a:spcPct val="100000"/>
              </a:lnSpc>
              <a:defRPr>
                <a:latin typeface="Cambria" pitchFamily="18" charset="0"/>
              </a:defRPr>
            </a:lvl4pPr>
            <a:lvl5pPr>
              <a:lnSpc>
                <a:spcPct val="100000"/>
              </a:lnSpc>
              <a:defRPr>
                <a:latin typeface="Cambria" pitchFamily="18" charset="0"/>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5562600" y="6400800"/>
            <a:ext cx="3002280" cy="274320"/>
          </a:xfrm>
          <a:prstGeom prst="rect">
            <a:avLst/>
          </a:prstGeom>
        </p:spPr>
        <p:txBody>
          <a:bodyPr/>
          <a:lstStyle>
            <a:extLst/>
          </a:lstStyle>
          <a:p>
            <a:endParaRPr lang="en-US"/>
          </a:p>
        </p:txBody>
      </p:sp>
      <p:sp>
        <p:nvSpPr>
          <p:cNvPr id="5" name="Footer Placeholder 4"/>
          <p:cNvSpPr>
            <a:spLocks noGrp="1"/>
          </p:cNvSpPr>
          <p:nvPr>
            <p:ph type="ftr" sz="quarter" idx="11"/>
          </p:nvPr>
        </p:nvSpPr>
        <p:spPr/>
        <p:txBody>
          <a:bodyPr/>
          <a:lstStyle>
            <a:lvl1pPr algn="l">
              <a:defRPr>
                <a:solidFill>
                  <a:srgbClr val="FFC000"/>
                </a:solidFill>
              </a:defRPr>
            </a:lvl1pPr>
            <a:extLst/>
          </a:lstStyle>
          <a:p>
            <a:r>
              <a:rPr lang="en-US" smtClean="0"/>
              <a:t>ALFIRA SOFIA</a:t>
            </a:r>
            <a:endParaRPr lang="en-US"/>
          </a:p>
        </p:txBody>
      </p:sp>
      <p:sp>
        <p:nvSpPr>
          <p:cNvPr id="6" name="Slide Number Placeholder 5"/>
          <p:cNvSpPr>
            <a:spLocks noGrp="1"/>
          </p:cNvSpPr>
          <p:nvPr>
            <p:ph type="sldNum" sz="quarter" idx="12"/>
          </p:nvPr>
        </p:nvSpPr>
        <p:spPr>
          <a:xfrm>
            <a:off x="8664004" y="6577198"/>
            <a:ext cx="464288" cy="274320"/>
          </a:xfrm>
        </p:spPr>
        <p:txBody>
          <a:bodyPr/>
          <a:lstStyle>
            <a:lvl1pPr algn="r">
              <a:defRPr/>
            </a:lvl1pPr>
            <a:extLst/>
          </a:lstStyle>
          <a:p>
            <a:fld id="{BA23E363-DAAE-49FC-B4F8-0F6B610555E3}"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3600" b="1"/>
            </a:lvl1pPr>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atin typeface="Cambria" pitchFamily="18" charset="0"/>
              </a:defRPr>
            </a:lvl1pPr>
            <a:lvl2pPr>
              <a:defRPr sz="2400">
                <a:latin typeface="Cambria" pitchFamily="18" charset="0"/>
              </a:defRPr>
            </a:lvl2pPr>
            <a:lvl3pPr>
              <a:defRPr sz="2000">
                <a:latin typeface="Cambria" pitchFamily="18" charset="0"/>
              </a:defRPr>
            </a:lvl3pPr>
            <a:lvl4pPr>
              <a:defRPr sz="1800">
                <a:latin typeface="Cambria" pitchFamily="18" charset="0"/>
              </a:defRPr>
            </a:lvl4pPr>
            <a:lvl5pPr>
              <a:defRPr sz="1800">
                <a:latin typeface="Cambria" pitchFamily="18" charset="0"/>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atin typeface="Cambria" pitchFamily="18" charset="0"/>
              </a:defRPr>
            </a:lvl1pPr>
            <a:lvl2pPr>
              <a:defRPr sz="2400">
                <a:latin typeface="Cambria" pitchFamily="18" charset="0"/>
              </a:defRPr>
            </a:lvl2pPr>
            <a:lvl3pPr>
              <a:defRPr sz="2000">
                <a:latin typeface="Cambria" pitchFamily="18" charset="0"/>
              </a:defRPr>
            </a:lvl3pPr>
            <a:lvl4pPr>
              <a:defRPr sz="1800">
                <a:latin typeface="Cambria" pitchFamily="18" charset="0"/>
              </a:defRPr>
            </a:lvl4pPr>
            <a:lvl5pPr>
              <a:defRPr sz="1800">
                <a:latin typeface="Cambria" pitchFamily="18" charset="0"/>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5562600" y="6400800"/>
            <a:ext cx="3002280" cy="274320"/>
          </a:xfrm>
          <a:prstGeom prst="rect">
            <a:avLst/>
          </a:prstGeom>
        </p:spPr>
        <p:txBody>
          <a:bodyPr/>
          <a:lstStyle>
            <a:extLst/>
          </a:lstStyle>
          <a:p>
            <a:endParaRPr lang="en-US"/>
          </a:p>
        </p:txBody>
      </p:sp>
      <p:sp>
        <p:nvSpPr>
          <p:cNvPr id="6" name="Footer Placeholder 5"/>
          <p:cNvSpPr>
            <a:spLocks noGrp="1"/>
          </p:cNvSpPr>
          <p:nvPr>
            <p:ph type="ftr" sz="quarter" idx="11"/>
          </p:nvPr>
        </p:nvSpPr>
        <p:spPr/>
        <p:txBody>
          <a:bodyPr/>
          <a:lstStyle>
            <a:lvl1pPr algn="l">
              <a:defRPr>
                <a:solidFill>
                  <a:srgbClr val="FFC000"/>
                </a:solidFill>
              </a:defRPr>
            </a:lvl1pPr>
            <a:extLst/>
          </a:lstStyle>
          <a:p>
            <a:r>
              <a:rPr lang="en-US" smtClean="0"/>
              <a:t>ALFIRA SOFIA</a:t>
            </a:r>
            <a:endParaRPr lang="en-US"/>
          </a:p>
        </p:txBody>
      </p:sp>
      <p:sp>
        <p:nvSpPr>
          <p:cNvPr id="7" name="Slide Number Placeholder 6"/>
          <p:cNvSpPr>
            <a:spLocks noGrp="1"/>
          </p:cNvSpPr>
          <p:nvPr>
            <p:ph type="sldNum" sz="quarter" idx="12"/>
          </p:nvPr>
        </p:nvSpPr>
        <p:spPr>
          <a:xfrm>
            <a:off x="8678658" y="6589724"/>
            <a:ext cx="464288" cy="274320"/>
          </a:xfrm>
        </p:spPr>
        <p:txBody>
          <a:bodyPr/>
          <a:lstStyle>
            <a:extLst/>
          </a:lstStyle>
          <a:p>
            <a:fld id="{43DF3113-51D8-433A-B933-35506A6297A8}" type="slidenum">
              <a:rPr lang="en-US" smtClean="0"/>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p:fade thruBlk="1"/>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nchor="ctr">
            <a:normAutofit/>
          </a:bodyPr>
          <a:lstStyle>
            <a:lvl1pPr>
              <a:defRPr sz="3600" b="1"/>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a:xfrm>
            <a:off x="5562600" y="6400800"/>
            <a:ext cx="3002280" cy="274320"/>
          </a:xfrm>
          <a:prstGeom prst="rect">
            <a:avLst/>
          </a:prstGeom>
        </p:spPr>
        <p:txBody>
          <a:bodyPr/>
          <a:lstStyle>
            <a:extLst/>
          </a:lstStyle>
          <a:p>
            <a:endParaRPr lang="en-US"/>
          </a:p>
        </p:txBody>
      </p:sp>
      <p:sp>
        <p:nvSpPr>
          <p:cNvPr id="4" name="Footer Placeholder 3"/>
          <p:cNvSpPr>
            <a:spLocks noGrp="1"/>
          </p:cNvSpPr>
          <p:nvPr>
            <p:ph type="ftr" sz="quarter" idx="11"/>
          </p:nvPr>
        </p:nvSpPr>
        <p:spPr/>
        <p:txBody>
          <a:bodyPr/>
          <a:lstStyle>
            <a:lvl1pPr algn="l">
              <a:defRPr>
                <a:solidFill>
                  <a:srgbClr val="FFC000"/>
                </a:solidFill>
              </a:defRPr>
            </a:lvl1pPr>
            <a:extLst/>
          </a:lstStyle>
          <a:p>
            <a:r>
              <a:rPr lang="en-US" smtClean="0"/>
              <a:t>ALFIRA SOFIA</a:t>
            </a:r>
            <a:endParaRPr lang="en-US"/>
          </a:p>
        </p:txBody>
      </p:sp>
      <p:sp>
        <p:nvSpPr>
          <p:cNvPr id="5" name="Slide Number Placeholder 4"/>
          <p:cNvSpPr>
            <a:spLocks noGrp="1"/>
          </p:cNvSpPr>
          <p:nvPr>
            <p:ph type="sldNum" sz="quarter" idx="12"/>
          </p:nvPr>
        </p:nvSpPr>
        <p:spPr>
          <a:xfrm>
            <a:off x="8676530" y="6589724"/>
            <a:ext cx="464288" cy="274320"/>
          </a:xfrm>
        </p:spPr>
        <p:txBody>
          <a:bodyPr/>
          <a:lstStyle>
            <a:extLst/>
          </a:lstStyle>
          <a:p>
            <a:fld id="{23919AF2-EDCF-4706-BBD9-FBE63707ACC2}" type="slidenum">
              <a:rPr lang="en-US" smtClean="0"/>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p:fade thruBlk="1"/>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7924800" cy="914400"/>
          </a:xfrm>
        </p:spPr>
        <p:txBody>
          <a:bodyPr anchor="ctr"/>
          <a:lstStyle/>
          <a:p>
            <a:r>
              <a:rPr lang="en-US" smtClean="0"/>
              <a:t>Click to edit Master title style</a:t>
            </a:r>
            <a:endParaRPr lang="en-US"/>
          </a:p>
        </p:txBody>
      </p:sp>
      <p:sp>
        <p:nvSpPr>
          <p:cNvPr id="3" name="SmartArt Placeholder 2"/>
          <p:cNvSpPr>
            <a:spLocks noGrp="1"/>
          </p:cNvSpPr>
          <p:nvPr>
            <p:ph type="dgm" idx="1"/>
          </p:nvPr>
        </p:nvSpPr>
        <p:spPr>
          <a:xfrm>
            <a:off x="838200" y="1905000"/>
            <a:ext cx="7693025" cy="4181475"/>
          </a:xfrm>
        </p:spPr>
        <p:txBody>
          <a:bodyPr/>
          <a:lstStyle/>
          <a:p>
            <a:pPr lvl="0"/>
            <a:endParaRPr lang="en-US" noProof="0" smtClean="0"/>
          </a:p>
        </p:txBody>
      </p:sp>
      <p:sp>
        <p:nvSpPr>
          <p:cNvPr id="4" name="Rectangle 9"/>
          <p:cNvSpPr>
            <a:spLocks noGrp="1" noChangeArrowheads="1"/>
          </p:cNvSpPr>
          <p:nvPr>
            <p:ph type="ftr" sz="quarter" idx="10"/>
          </p:nvPr>
        </p:nvSpPr>
        <p:spPr>
          <a:ln/>
        </p:spPr>
        <p:txBody>
          <a:bodyPr/>
          <a:lstStyle>
            <a:lvl1pPr algn="l">
              <a:defRPr>
                <a:solidFill>
                  <a:srgbClr val="FFC000"/>
                </a:solidFill>
              </a:defRPr>
            </a:lvl1pPr>
          </a:lstStyle>
          <a:p>
            <a:pPr>
              <a:defRPr/>
            </a:pPr>
            <a:r>
              <a:rPr lang="en-US" smtClean="0"/>
              <a:t>ALFIRA SOFIA</a:t>
            </a:r>
            <a:endParaRPr lang="en-US"/>
          </a:p>
        </p:txBody>
      </p:sp>
      <p:sp>
        <p:nvSpPr>
          <p:cNvPr id="5" name="Rectangle 10"/>
          <p:cNvSpPr>
            <a:spLocks noGrp="1" noChangeArrowheads="1"/>
          </p:cNvSpPr>
          <p:nvPr>
            <p:ph type="sldNum" sz="quarter" idx="11"/>
          </p:nvPr>
        </p:nvSpPr>
        <p:spPr>
          <a:ln/>
        </p:spPr>
        <p:txBody>
          <a:bodyPr/>
          <a:lstStyle>
            <a:lvl1pPr>
              <a:defRPr/>
            </a:lvl1pPr>
          </a:lstStyle>
          <a:p>
            <a:pPr>
              <a:defRPr/>
            </a:pPr>
            <a:fld id="{0A08AC8A-867B-421E-BA2B-EE3E7DE63D4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7924800" cy="914400"/>
          </a:xfrm>
        </p:spPr>
        <p:txBody>
          <a:bodyPr anchor="ctr"/>
          <a:lstStyle/>
          <a:p>
            <a:r>
              <a:rPr lang="en-US" smtClean="0"/>
              <a:t>Click to edit Master title style</a:t>
            </a:r>
            <a:endParaRPr lang="en-US"/>
          </a:p>
        </p:txBody>
      </p:sp>
      <p:sp>
        <p:nvSpPr>
          <p:cNvPr id="3" name="Text Placeholder 2"/>
          <p:cNvSpPr>
            <a:spLocks noGrp="1"/>
          </p:cNvSpPr>
          <p:nvPr>
            <p:ph type="body" sz="half" idx="1"/>
          </p:nvPr>
        </p:nvSpPr>
        <p:spPr>
          <a:xfrm>
            <a:off x="838200" y="1905000"/>
            <a:ext cx="3770313" cy="4181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60913" y="1905000"/>
            <a:ext cx="3770312" cy="4181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r>
              <a:rPr lang="en-US" smtClean="0"/>
              <a:t>ALFIRA SOFIA</a:t>
            </a:r>
            <a:endParaRPr lang="en-US"/>
          </a:p>
        </p:txBody>
      </p:sp>
      <p:sp>
        <p:nvSpPr>
          <p:cNvPr id="6" name="Rectangle 10"/>
          <p:cNvSpPr>
            <a:spLocks noGrp="1" noChangeArrowheads="1"/>
          </p:cNvSpPr>
          <p:nvPr>
            <p:ph type="sldNum" sz="quarter" idx="11"/>
          </p:nvPr>
        </p:nvSpPr>
        <p:spPr>
          <a:ln/>
        </p:spPr>
        <p:txBody>
          <a:bodyPr/>
          <a:lstStyle>
            <a:lvl1pPr>
              <a:defRPr/>
            </a:lvl1pPr>
          </a:lstStyle>
          <a:p>
            <a:pPr>
              <a:defRPr/>
            </a:pPr>
            <a:fld id="{6736EEA4-2F5D-4511-A838-97A76DF416B8}"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7924800" cy="914400"/>
          </a:xfrm>
        </p:spPr>
        <p:txBody>
          <a:bodyPr anchor="ctr"/>
          <a:lstStyle/>
          <a:p>
            <a:r>
              <a:rPr lang="en-US" smtClean="0"/>
              <a:t>Click to edit Master title style</a:t>
            </a:r>
            <a:endParaRPr lang="en-US"/>
          </a:p>
        </p:txBody>
      </p:sp>
      <p:sp>
        <p:nvSpPr>
          <p:cNvPr id="3" name="Table Placeholder 2"/>
          <p:cNvSpPr>
            <a:spLocks noGrp="1"/>
          </p:cNvSpPr>
          <p:nvPr>
            <p:ph type="tbl" idx="1"/>
          </p:nvPr>
        </p:nvSpPr>
        <p:spPr>
          <a:xfrm>
            <a:off x="838200" y="1905000"/>
            <a:ext cx="7693025" cy="4181475"/>
          </a:xfrm>
        </p:spPr>
        <p:txBody>
          <a:bodyPr/>
          <a:lstStyle/>
          <a:p>
            <a:pPr lvl="0"/>
            <a:endParaRPr lang="en-US" noProof="0" smtClean="0"/>
          </a:p>
        </p:txBody>
      </p:sp>
      <p:sp>
        <p:nvSpPr>
          <p:cNvPr id="4" name="Rectangle 9"/>
          <p:cNvSpPr>
            <a:spLocks noGrp="1" noChangeArrowheads="1"/>
          </p:cNvSpPr>
          <p:nvPr>
            <p:ph type="ftr" sz="quarter" idx="10"/>
          </p:nvPr>
        </p:nvSpPr>
        <p:spPr>
          <a:ln/>
        </p:spPr>
        <p:txBody>
          <a:bodyPr/>
          <a:lstStyle>
            <a:lvl1pPr>
              <a:defRPr/>
            </a:lvl1pPr>
          </a:lstStyle>
          <a:p>
            <a:pPr algn="l">
              <a:defRPr/>
            </a:pPr>
            <a:r>
              <a:rPr lang="en-US" smtClean="0"/>
              <a:t>ALFIRA SOFIA</a:t>
            </a:r>
            <a:endParaRPr lang="en-US"/>
          </a:p>
        </p:txBody>
      </p:sp>
      <p:sp>
        <p:nvSpPr>
          <p:cNvPr id="5" name="Rectangle 10"/>
          <p:cNvSpPr>
            <a:spLocks noGrp="1" noChangeArrowheads="1"/>
          </p:cNvSpPr>
          <p:nvPr>
            <p:ph type="sldNum" sz="quarter" idx="11"/>
          </p:nvPr>
        </p:nvSpPr>
        <p:spPr>
          <a:ln/>
        </p:spPr>
        <p:txBody>
          <a:bodyPr/>
          <a:lstStyle>
            <a:lvl1pPr>
              <a:defRPr/>
            </a:lvl1pPr>
          </a:lstStyle>
          <a:p>
            <a:pPr>
              <a:defRPr/>
            </a:pPr>
            <a:fld id="{B9653904-839D-4C6D-8480-7578E128C4A2}"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7924800" cy="914400"/>
          </a:xfrm>
        </p:spPr>
        <p:txBody>
          <a:bodyPr anchor="ctr"/>
          <a:lstStyle/>
          <a:p>
            <a:r>
              <a:rPr lang="en-US" smtClean="0"/>
              <a:t>Click to edit Master title style</a:t>
            </a:r>
            <a:endParaRPr lang="en-US"/>
          </a:p>
        </p:txBody>
      </p:sp>
      <p:sp>
        <p:nvSpPr>
          <p:cNvPr id="3" name="Content Placeholder 2"/>
          <p:cNvSpPr>
            <a:spLocks noGrp="1"/>
          </p:cNvSpPr>
          <p:nvPr>
            <p:ph sz="half" idx="1"/>
          </p:nvPr>
        </p:nvSpPr>
        <p:spPr>
          <a:xfrm>
            <a:off x="838200" y="1905000"/>
            <a:ext cx="3770313" cy="4181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760913" y="1905000"/>
            <a:ext cx="3770312" cy="20145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760913" y="4071938"/>
            <a:ext cx="3770312" cy="20145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9"/>
          <p:cNvSpPr>
            <a:spLocks noGrp="1" noChangeArrowheads="1"/>
          </p:cNvSpPr>
          <p:nvPr>
            <p:ph type="ftr" sz="quarter" idx="10"/>
          </p:nvPr>
        </p:nvSpPr>
        <p:spPr>
          <a:ln/>
        </p:spPr>
        <p:txBody>
          <a:bodyPr/>
          <a:lstStyle>
            <a:lvl1pPr>
              <a:defRPr/>
            </a:lvl1pPr>
          </a:lstStyle>
          <a:p>
            <a:pPr algn="l">
              <a:defRPr/>
            </a:pPr>
            <a:r>
              <a:rPr lang="en-US" smtClean="0"/>
              <a:t>ALFIRA SOFIA</a:t>
            </a:r>
            <a:endParaRPr lang="en-US"/>
          </a:p>
        </p:txBody>
      </p:sp>
      <p:sp>
        <p:nvSpPr>
          <p:cNvPr id="7" name="Rectangle 10"/>
          <p:cNvSpPr>
            <a:spLocks noGrp="1" noChangeArrowheads="1"/>
          </p:cNvSpPr>
          <p:nvPr>
            <p:ph type="sldNum" sz="quarter" idx="11"/>
          </p:nvPr>
        </p:nvSpPr>
        <p:spPr>
          <a:ln/>
        </p:spPr>
        <p:txBody>
          <a:bodyPr/>
          <a:lstStyle>
            <a:lvl1pPr>
              <a:defRPr/>
            </a:lvl1pPr>
          </a:lstStyle>
          <a:p>
            <a:pPr>
              <a:defRPr/>
            </a:pPr>
            <a:fld id="{BEE8D884-2A30-47BF-ACDB-9CE5E35179DD}"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7924800" cy="914400"/>
          </a:xfrm>
        </p:spPr>
        <p:txBody>
          <a:bodyPr anchor="ctr"/>
          <a:lstStyle/>
          <a:p>
            <a:r>
              <a:rPr lang="en-US" smtClean="0"/>
              <a:t>Click to edit Master title style</a:t>
            </a:r>
            <a:endParaRPr lang="en-US"/>
          </a:p>
        </p:txBody>
      </p:sp>
      <p:sp>
        <p:nvSpPr>
          <p:cNvPr id="3" name="Text Placeholder 2"/>
          <p:cNvSpPr>
            <a:spLocks noGrp="1"/>
          </p:cNvSpPr>
          <p:nvPr>
            <p:ph type="body" sz="half" idx="1"/>
          </p:nvPr>
        </p:nvSpPr>
        <p:spPr>
          <a:xfrm>
            <a:off x="838200" y="1905000"/>
            <a:ext cx="3770313" cy="4181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760913" y="1905000"/>
            <a:ext cx="3770312" cy="20145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760913" y="4071938"/>
            <a:ext cx="3770312" cy="20145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9"/>
          <p:cNvSpPr>
            <a:spLocks noGrp="1" noChangeArrowheads="1"/>
          </p:cNvSpPr>
          <p:nvPr>
            <p:ph type="ftr" sz="quarter" idx="10"/>
          </p:nvPr>
        </p:nvSpPr>
        <p:spPr>
          <a:ln/>
        </p:spPr>
        <p:txBody>
          <a:bodyPr/>
          <a:lstStyle>
            <a:lvl1pPr>
              <a:defRPr/>
            </a:lvl1pPr>
          </a:lstStyle>
          <a:p>
            <a:pPr algn="l">
              <a:defRPr/>
            </a:pPr>
            <a:r>
              <a:rPr lang="en-US" smtClean="0"/>
              <a:t>ALFIRA SOFIA</a:t>
            </a:r>
            <a:endParaRPr lang="en-US"/>
          </a:p>
        </p:txBody>
      </p:sp>
      <p:sp>
        <p:nvSpPr>
          <p:cNvPr id="7" name="Rectangle 10"/>
          <p:cNvSpPr>
            <a:spLocks noGrp="1" noChangeArrowheads="1"/>
          </p:cNvSpPr>
          <p:nvPr>
            <p:ph type="sldNum" sz="quarter" idx="11"/>
          </p:nvPr>
        </p:nvSpPr>
        <p:spPr>
          <a:ln/>
        </p:spPr>
        <p:txBody>
          <a:bodyPr/>
          <a:lstStyle>
            <a:lvl1pPr>
              <a:defRPr/>
            </a:lvl1pPr>
          </a:lstStyle>
          <a:p>
            <a:pPr>
              <a:defRPr/>
            </a:pPr>
            <a:fld id="{4C8A7DC8-510F-4385-A8F8-2D3CE6B8122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43008" y="6501008"/>
            <a:ext cx="1510430" cy="236742"/>
          </a:xfrm>
          <a:prstGeom prst="rect">
            <a:avLst/>
          </a:prstGeom>
        </p:spPr>
        <p:txBody>
          <a:bodyPr/>
          <a:lstStyle>
            <a:lvl1pPr algn="r" eaLnBrk="1" latinLnBrk="0" hangingPunct="1">
              <a:defRPr kumimoji="0" sz="1100" b="1">
                <a:solidFill>
                  <a:srgbClr val="FFC000"/>
                </a:solidFill>
                <a:latin typeface="Candara" pitchFamily="34" charset="0"/>
              </a:defRPr>
            </a:lvl1pPr>
            <a:extLst/>
          </a:lstStyle>
          <a:p>
            <a:pPr algn="l"/>
            <a:r>
              <a:rPr lang="en-US" smtClean="0"/>
              <a:t>ALFIRA SOFIA</a:t>
            </a:r>
            <a:endParaRPr lang="en-US"/>
          </a:p>
        </p:txBody>
      </p:sp>
      <p:sp>
        <p:nvSpPr>
          <p:cNvPr id="23" name="Slide Number Placeholder 22"/>
          <p:cNvSpPr>
            <a:spLocks noGrp="1"/>
          </p:cNvSpPr>
          <p:nvPr>
            <p:ph type="sldNum" sz="quarter" idx="4"/>
          </p:nvPr>
        </p:nvSpPr>
        <p:spPr>
          <a:xfrm>
            <a:off x="8676530" y="6589724"/>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68A5381E-F75F-482D-8790-EF967D2BD812}" type="slidenum">
              <a:rPr lang="en-US" smtClean="0"/>
              <a:pPr/>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8" name="Footer Placeholder 2"/>
          <p:cNvSpPr txBox="1">
            <a:spLocks/>
          </p:cNvSpPr>
          <p:nvPr userDrawn="1"/>
        </p:nvSpPr>
        <p:spPr>
          <a:xfrm>
            <a:off x="1735900" y="6501008"/>
            <a:ext cx="5391410" cy="200417"/>
          </a:xfrm>
          <a:prstGeom prst="rect">
            <a:avLst/>
          </a:prstGeom>
        </p:spPr>
        <p:txBody>
          <a:bodyPr/>
          <a:lstStyle>
            <a:lvl1pPr algn="r" eaLnBrk="1" latinLnBrk="0" hangingPunct="1">
              <a:defRPr kumimoji="0" sz="1100" b="1">
                <a:solidFill>
                  <a:schemeClr val="bg2">
                    <a:tint val="60000"/>
                    <a:satMod val="155000"/>
                  </a:schemeClr>
                </a:solidFill>
                <a:latin typeface="Candara" pitchFamily="34" charset="0"/>
              </a:defRPr>
            </a:lvl1pPr>
            <a:extLst/>
          </a:lstStyle>
          <a:p>
            <a:pPr marL="0" marR="0" lvl="0" indent="0" algn="l" defTabSz="914400" rtl="0" eaLnBrk="1" fontAlgn="base" latinLnBrk="0" hangingPunct="1">
              <a:lnSpc>
                <a:spcPct val="80000"/>
              </a:lnSpc>
              <a:spcBef>
                <a:spcPct val="20000"/>
              </a:spcBef>
              <a:spcAft>
                <a:spcPct val="0"/>
              </a:spcAft>
              <a:buClr>
                <a:schemeClr val="tx1"/>
              </a:buClr>
              <a:buSzPct val="75000"/>
              <a:buFont typeface="Wingdings" pitchFamily="2" charset="2"/>
              <a:buNone/>
              <a:tabLst/>
              <a:defRPr/>
            </a:pPr>
            <a:r>
              <a:rPr kumimoji="0" lang="en-US" sz="1100" b="0" i="0" u="none" strike="noStrike" kern="1200" cap="none" spc="0" normalizeH="0" baseline="0" noProof="0" smtClean="0">
                <a:ln>
                  <a:noFill/>
                </a:ln>
                <a:solidFill>
                  <a:schemeClr val="tx1"/>
                </a:solidFill>
                <a:effectLst/>
                <a:uLnTx/>
                <a:uFillTx/>
                <a:latin typeface="Candara" pitchFamily="34" charset="0"/>
                <a:ea typeface="+mn-ea"/>
                <a:cs typeface="+mn-cs"/>
              </a:rPr>
              <a:t>FAKULTAS PENDIDIKAN EKONOMI DAN BISNIS, UNIVERSITAS PENDIDIKAN INDONESIA</a:t>
            </a:r>
            <a:endParaRPr kumimoji="0" lang="en-US" sz="1100" b="0" i="0" u="none" strike="noStrike" kern="1200" cap="none" spc="0" normalizeH="0" baseline="0" noProof="0">
              <a:ln>
                <a:noFill/>
              </a:ln>
              <a:solidFill>
                <a:schemeClr val="tx1"/>
              </a:solidFill>
              <a:effectLst/>
              <a:uLnTx/>
              <a:uFillTx/>
              <a:latin typeface="Candara" pitchFamily="34" charset="0"/>
              <a:ea typeface="+mn-ea"/>
              <a:cs typeface="+mn-cs"/>
            </a:endParaRPr>
          </a:p>
        </p:txBody>
      </p:sp>
    </p:spTree>
  </p:cSld>
  <p:clrMap bg1="dk1" tx1="lt1" bg2="dk2" tx2="lt2" accent1="accent1" accent2="accent2" accent3="accent3" accent4="accent4" accent5="accent5" accent6="accent6" hlink="hlink" folHlink="folHlink"/>
  <p:sldLayoutIdLst>
    <p:sldLayoutId id="2147483849" r:id="rId1"/>
    <p:sldLayoutId id="2147483850" r:id="rId2"/>
    <p:sldLayoutId id="2147483852" r:id="rId3"/>
    <p:sldLayoutId id="2147483854" r:id="rId4"/>
    <p:sldLayoutId id="2147483855" r:id="rId5"/>
    <p:sldLayoutId id="2147483856" r:id="rId6"/>
    <p:sldLayoutId id="2147483857" r:id="rId7"/>
    <p:sldLayoutId id="2147483858" r:id="rId8"/>
    <p:sldLayoutId id="2147483859" r:id="rId9"/>
  </p:sldLayoutIdLst>
  <p:transition>
    <p:fade thruBlk="1"/>
  </p:transition>
  <p:timing>
    <p:tnLst>
      <p:par>
        <p:cTn id="1" dur="indefinite" restart="never" nodeType="tmRoot"/>
      </p:par>
    </p:tnLst>
  </p:timing>
  <p:hf hdr="0" dt="0"/>
  <p:txStyles>
    <p:titleStyle>
      <a:lvl1pPr marL="54864" algn="r" rtl="0" eaLnBrk="1" latinLnBrk="0" hangingPunct="1">
        <a:spcBef>
          <a:spcPct val="0"/>
        </a:spcBef>
        <a:buNone/>
        <a:defRPr kumimoji="0" sz="3600" b="1"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Cambria" pitchFamily="18" charset="0"/>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Cambria" pitchFamily="18" charset="0"/>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Cambria" pitchFamily="18" charset="0"/>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Cambria" pitchFamily="18" charset="0"/>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Cambria" pitchFamily="18" charset="0"/>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9.xml"/><Relationship Id="rId1" Type="http://schemas.openxmlformats.org/officeDocument/2006/relationships/vmlDrawing" Target="../drawings/vmlDrawing1.vml"/><Relationship Id="rId5" Type="http://schemas.openxmlformats.org/officeDocument/2006/relationships/image" Target="../media/image11.png"/><Relationship Id="rId4" Type="http://schemas.openxmlformats.org/officeDocument/2006/relationships/oleObject" Target="../embeddings/oleObject1.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AutoShape 2"/>
          <p:cNvSpPr>
            <a:spLocks noGrp="1" noChangeArrowheads="1"/>
          </p:cNvSpPr>
          <p:nvPr>
            <p:ph type="ctrTitle"/>
          </p:nvPr>
        </p:nvSpPr>
        <p:spPr/>
        <p:txBody>
          <a:bodyPr/>
          <a:lstStyle/>
          <a:p>
            <a:r>
              <a:rPr lang="en-US" b="1" smtClean="0">
                <a:effectLst>
                  <a:outerShdw blurRad="38100" dist="38100" dir="2700000" algn="tl">
                    <a:srgbClr val="000000">
                      <a:alpha val="43137"/>
                    </a:srgbClr>
                  </a:outerShdw>
                </a:effectLst>
              </a:rPr>
              <a:t>Uji </a:t>
            </a:r>
            <a:r>
              <a:rPr lang="en-US" sz="4800" b="1" smtClean="0">
                <a:effectLst>
                  <a:outerShdw blurRad="38100" dist="38100" dir="2700000" algn="tl">
                    <a:srgbClr val="000000">
                      <a:alpha val="43137"/>
                    </a:srgbClr>
                  </a:outerShdw>
                </a:effectLst>
              </a:rPr>
              <a:t>Hipotesis</a:t>
            </a:r>
            <a:br>
              <a:rPr lang="en-US" sz="4800" b="1" smtClean="0">
                <a:effectLst>
                  <a:outerShdw blurRad="38100" dist="38100" dir="2700000" algn="tl">
                    <a:srgbClr val="000000">
                      <a:alpha val="43137"/>
                    </a:srgbClr>
                  </a:outerShdw>
                </a:effectLst>
              </a:rPr>
            </a:br>
            <a:r>
              <a:rPr lang="en-US" sz="3200" smtClean="0">
                <a:effectLst>
                  <a:outerShdw blurRad="38100" dist="38100" dir="2700000" algn="tl">
                    <a:srgbClr val="000000">
                      <a:alpha val="43137"/>
                    </a:srgbClr>
                  </a:outerShdw>
                </a:effectLst>
              </a:rPr>
              <a:t>Satu Sampel</a:t>
            </a:r>
            <a:endParaRPr lang="en-US" sz="4800" b="1">
              <a:effectLst>
                <a:outerShdw blurRad="38100" dist="38100" dir="2700000" algn="tl">
                  <a:srgbClr val="000000">
                    <a:alpha val="43137"/>
                  </a:srgbClr>
                </a:outerShdw>
              </a:effectLst>
            </a:endParaRPr>
          </a:p>
        </p:txBody>
      </p:sp>
      <p:sp>
        <p:nvSpPr>
          <p:cNvPr id="56323" name="Rectangle 3"/>
          <p:cNvSpPr>
            <a:spLocks noGrp="1" noChangeArrowheads="1"/>
          </p:cNvSpPr>
          <p:nvPr>
            <p:ph type="subTitle" idx="1"/>
          </p:nvPr>
        </p:nvSpPr>
        <p:spPr>
          <a:xfrm>
            <a:off x="5854700" y="164230"/>
            <a:ext cx="3111500" cy="457200"/>
          </a:xfrm>
        </p:spPr>
        <p:txBody>
          <a:bodyPr>
            <a:noAutofit/>
          </a:bodyPr>
          <a:lstStyle/>
          <a:p>
            <a:r>
              <a:rPr lang="en-US" sz="1600" b="1" smtClean="0"/>
              <a:t>Pertemuan – </a:t>
            </a:r>
            <a:r>
              <a:rPr lang="en-US" smtClean="0"/>
              <a:t>1</a:t>
            </a:r>
            <a:endParaRPr lang="en-US" sz="1600" b="1"/>
          </a:p>
        </p:txBody>
      </p:sp>
      <p:sp>
        <p:nvSpPr>
          <p:cNvPr id="4" name="Rectangle 3"/>
          <p:cNvSpPr txBox="1">
            <a:spLocks noChangeArrowheads="1"/>
          </p:cNvSpPr>
          <p:nvPr/>
        </p:nvSpPr>
        <p:spPr>
          <a:xfrm>
            <a:off x="5588000" y="951630"/>
            <a:ext cx="3111500" cy="457200"/>
          </a:xfrm>
          <a:prstGeom prst="rect">
            <a:avLst/>
          </a:prstGeom>
        </p:spPr>
        <p:txBody>
          <a:bodyPr lIns="45720" rIns="246888">
            <a:noAutofit/>
          </a:bodyPr>
          <a:lstStyle/>
          <a:p>
            <a:pPr marL="0" marR="0" lvl="0" indent="0" algn="r" defTabSz="914400" rtl="0" eaLnBrk="1" fontAlgn="auto" latinLnBrk="0" hangingPunct="1">
              <a:lnSpc>
                <a:spcPct val="100000"/>
              </a:lnSpc>
              <a:spcBef>
                <a:spcPts val="0"/>
              </a:spcBef>
              <a:spcAft>
                <a:spcPts val="0"/>
              </a:spcAft>
              <a:buClr>
                <a:schemeClr val="accent1"/>
              </a:buClr>
              <a:buSzPct val="70000"/>
              <a:buFont typeface="Wingdings 2"/>
              <a:buNone/>
              <a:tabLst/>
              <a:defRPr/>
            </a:pPr>
            <a:r>
              <a:rPr lang="en-US" sz="1600" b="1" smtClean="0">
                <a:solidFill>
                  <a:schemeClr val="tx1"/>
                </a:solidFill>
                <a:latin typeface="Cambria" pitchFamily="18" charset="0"/>
              </a:rPr>
              <a:t>[ </a:t>
            </a:r>
            <a:r>
              <a:rPr kumimoji="0" lang="en-US" sz="1600" b="1" i="0" u="none" strike="noStrike" kern="1200" cap="none" spc="0" normalizeH="0" baseline="0" noProof="0" smtClean="0">
                <a:ln>
                  <a:noFill/>
                </a:ln>
                <a:solidFill>
                  <a:schemeClr val="tx1"/>
                </a:solidFill>
                <a:effectLst/>
                <a:uLnTx/>
                <a:uFillTx/>
                <a:latin typeface="Cambria" pitchFamily="18" charset="0"/>
                <a:ea typeface="+mn-ea"/>
                <a:cs typeface="+mn-cs"/>
              </a:rPr>
              <a:t>Bagian 1 ]</a:t>
            </a:r>
            <a:endParaRPr kumimoji="0" lang="en-US" sz="1600" b="1" i="0" u="none" strike="noStrike" kern="1200" cap="none" spc="0" normalizeH="0" baseline="0" noProof="0">
              <a:ln>
                <a:noFill/>
              </a:ln>
              <a:solidFill>
                <a:schemeClr val="tx1"/>
              </a:solidFill>
              <a:effectLst/>
              <a:uLnTx/>
              <a:uFillTx/>
              <a:latin typeface="Cambria" pitchFamily="18" charset="0"/>
              <a:ea typeface="+mn-ea"/>
              <a:cs typeface="+mn-cs"/>
            </a:endParaRPr>
          </a:p>
        </p:txBody>
      </p:sp>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5" name="AutoShape 2"/>
          <p:cNvSpPr>
            <a:spLocks noGrp="1" noChangeArrowheads="1"/>
          </p:cNvSpPr>
          <p:nvPr>
            <p:ph type="title"/>
          </p:nvPr>
        </p:nvSpPr>
        <p:spPr>
          <a:noFill/>
        </p:spPr>
        <p:txBody>
          <a:bodyPr lIns="92075" tIns="46038" rIns="92075" bIns="46038" anchor="ctr"/>
          <a:lstStyle/>
          <a:p>
            <a:pPr eaLnBrk="1" hangingPunct="1"/>
            <a:r>
              <a:rPr lang="en-US" smtClean="0"/>
              <a:t>What is a Hypothesis?</a:t>
            </a:r>
          </a:p>
        </p:txBody>
      </p:sp>
      <p:sp>
        <p:nvSpPr>
          <p:cNvPr id="8196" name="Rectangle 3"/>
          <p:cNvSpPr>
            <a:spLocks noGrp="1" noChangeArrowheads="1"/>
          </p:cNvSpPr>
          <p:nvPr>
            <p:ph type="body" idx="1"/>
          </p:nvPr>
        </p:nvSpPr>
        <p:spPr>
          <a:xfrm>
            <a:off x="584200" y="1660525"/>
            <a:ext cx="8026400" cy="4273550"/>
          </a:xfrm>
          <a:noFill/>
        </p:spPr>
        <p:txBody>
          <a:bodyPr lIns="92075" tIns="46038" rIns="92075" bIns="46038"/>
          <a:lstStyle/>
          <a:p>
            <a:pPr marL="0" indent="0" eaLnBrk="1" hangingPunct="1">
              <a:buFont typeface="Wingdings" pitchFamily="2" charset="2"/>
              <a:buNone/>
            </a:pPr>
            <a:r>
              <a:rPr lang="en-US" smtClean="0">
                <a:solidFill>
                  <a:srgbClr val="FFC000"/>
                </a:solidFill>
              </a:rPr>
              <a:t>Hypothesis</a:t>
            </a:r>
            <a:r>
              <a:rPr lang="en-US" smtClean="0">
                <a:solidFill>
                  <a:schemeClr val="accent1"/>
                </a:solidFill>
              </a:rPr>
              <a:t> </a:t>
            </a:r>
            <a:r>
              <a:rPr lang="en-US" smtClean="0"/>
              <a:t>merupakan suatu pernyataan tentang sebuah parameter populasi yang harus diverifikasi. Contoh hipotesis tentang populasi misalnya:</a:t>
            </a:r>
          </a:p>
          <a:p>
            <a:pPr lvl="1" eaLnBrk="1" hangingPunct="1"/>
            <a:r>
              <a:rPr lang="en-US" sz="2000" smtClean="0"/>
              <a:t>Rata-rata pendapatan per bulan seorang sistem analis adalah $3,625.</a:t>
            </a:r>
          </a:p>
          <a:p>
            <a:pPr lvl="1" eaLnBrk="1" hangingPunct="1"/>
            <a:r>
              <a:rPr lang="en-US" sz="2000" smtClean="0"/>
              <a:t>20% dari konsumen Bovine’s Chop House kembali untuk menikmati menu lain dalam kurun satu bulan. </a:t>
            </a:r>
          </a:p>
          <a:p>
            <a:pPr eaLnBrk="1" hangingPunct="1"/>
            <a:endParaRPr lang="en-US" sz="2000" smtClean="0"/>
          </a:p>
          <a:p>
            <a:pPr>
              <a:spcBef>
                <a:spcPct val="50000"/>
              </a:spcBef>
              <a:buClrTx/>
              <a:buSzTx/>
              <a:buFontTx/>
              <a:buNone/>
            </a:pPr>
            <a:endParaRPr lang="en-US" sz="3200" smtClean="0"/>
          </a:p>
        </p:txBody>
      </p:sp>
      <p:sp>
        <p:nvSpPr>
          <p:cNvPr id="5" name="Slide Number Placeholder 4"/>
          <p:cNvSpPr>
            <a:spLocks noGrp="1"/>
          </p:cNvSpPr>
          <p:nvPr>
            <p:ph type="sldNum" sz="quarter" idx="12"/>
          </p:nvPr>
        </p:nvSpPr>
        <p:spPr/>
        <p:txBody>
          <a:bodyPr/>
          <a:lstStyle/>
          <a:p>
            <a:fld id="{BA23E363-DAAE-49FC-B4F8-0F6B610555E3}" type="slidenum">
              <a:rPr lang="en-US" smtClean="0"/>
              <a:pPr/>
              <a:t>2</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AutoShape 2"/>
          <p:cNvSpPr>
            <a:spLocks noGrp="1" noChangeArrowheads="1"/>
          </p:cNvSpPr>
          <p:nvPr>
            <p:ph type="title"/>
          </p:nvPr>
        </p:nvSpPr>
        <p:spPr>
          <a:noFill/>
        </p:spPr>
        <p:txBody>
          <a:bodyPr lIns="92075" tIns="46038" rIns="92075" bIns="46038" anchor="ctr"/>
          <a:lstStyle/>
          <a:p>
            <a:pPr eaLnBrk="1" hangingPunct="1"/>
            <a:r>
              <a:rPr lang="en-US" smtClean="0"/>
              <a:t>What is Hypothesis Testing?</a:t>
            </a:r>
          </a:p>
        </p:txBody>
      </p:sp>
      <p:sp>
        <p:nvSpPr>
          <p:cNvPr id="9220" name="Rectangle 3"/>
          <p:cNvSpPr>
            <a:spLocks noGrp="1" noChangeArrowheads="1"/>
          </p:cNvSpPr>
          <p:nvPr>
            <p:ph type="body" idx="1"/>
          </p:nvPr>
        </p:nvSpPr>
        <p:spPr>
          <a:noFill/>
        </p:spPr>
        <p:txBody>
          <a:bodyPr lIns="92075" tIns="46038" rIns="92075" bIns="46038"/>
          <a:lstStyle/>
          <a:p>
            <a:pPr marL="0" indent="0" eaLnBrk="1" hangingPunct="1">
              <a:buFont typeface="Wingdings" pitchFamily="2" charset="2"/>
              <a:buNone/>
            </a:pPr>
            <a:r>
              <a:rPr lang="en-US" sz="3200" smtClean="0">
                <a:solidFill>
                  <a:srgbClr val="FFC000"/>
                </a:solidFill>
              </a:rPr>
              <a:t>Hypothesis testing </a:t>
            </a:r>
            <a:r>
              <a:rPr lang="en-US" sz="3200" smtClean="0"/>
              <a:t>suatu prosedur berdasarkan bukti sampel dan teori probabilitas untuk menentukan apakah suatu hipotesis merupakan pernyataan yang masuk akal. </a:t>
            </a:r>
          </a:p>
        </p:txBody>
      </p:sp>
      <p:sp>
        <p:nvSpPr>
          <p:cNvPr id="5" name="Slide Number Placeholder 4"/>
          <p:cNvSpPr>
            <a:spLocks noGrp="1"/>
          </p:cNvSpPr>
          <p:nvPr>
            <p:ph type="sldNum" sz="quarter" idx="12"/>
          </p:nvPr>
        </p:nvSpPr>
        <p:spPr/>
        <p:txBody>
          <a:bodyPr/>
          <a:lstStyle/>
          <a:p>
            <a:fld id="{BA23E363-DAAE-49FC-B4F8-0F6B610555E3}" type="slidenum">
              <a:rPr lang="en-US" smtClean="0"/>
              <a:pPr/>
              <a:t>3</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165B04AA-7318-4092-8F29-0A22D62ECEFA}" type="slidenum">
              <a:rPr lang="en-US"/>
              <a:pPr>
                <a:defRPr/>
              </a:pPr>
              <a:t>4</a:t>
            </a:fld>
            <a:endParaRPr lang="en-US"/>
          </a:p>
        </p:txBody>
      </p:sp>
      <p:sp>
        <p:nvSpPr>
          <p:cNvPr id="10243" name="AutoShape 2"/>
          <p:cNvSpPr>
            <a:spLocks noGrp="1" noChangeArrowheads="1"/>
          </p:cNvSpPr>
          <p:nvPr>
            <p:ph type="title"/>
          </p:nvPr>
        </p:nvSpPr>
        <p:spPr>
          <a:noFill/>
        </p:spPr>
        <p:txBody>
          <a:bodyPr lIns="92075" tIns="46038" rIns="92075" bIns="46038" anchor="ctr"/>
          <a:lstStyle/>
          <a:p>
            <a:pPr eaLnBrk="1" hangingPunct="1"/>
            <a:r>
              <a:rPr lang="en-US" smtClean="0"/>
              <a:t>Hypothesis Testing Steps</a:t>
            </a:r>
          </a:p>
        </p:txBody>
      </p:sp>
      <p:pic>
        <p:nvPicPr>
          <p:cNvPr id="10244" name="Picture 1065" descr="1009"/>
          <p:cNvPicPr>
            <a:picLocks noChangeAspect="1" noChangeArrowheads="1"/>
          </p:cNvPicPr>
          <p:nvPr/>
        </p:nvPicPr>
        <p:blipFill>
          <a:blip r:embed="rId3"/>
          <a:srcRect/>
          <a:stretch>
            <a:fillRect/>
          </a:stretch>
        </p:blipFill>
        <p:spPr bwMode="auto">
          <a:xfrm>
            <a:off x="939800" y="3086100"/>
            <a:ext cx="7315200" cy="1457325"/>
          </a:xfrm>
          <a:prstGeom prst="rect">
            <a:avLst/>
          </a:prstGeom>
          <a:noFill/>
          <a:ln w="9525">
            <a:noFill/>
            <a:miter lim="800000"/>
            <a:headEnd/>
            <a:tailEnd/>
          </a:ln>
        </p:spPr>
      </p:pic>
      <p:sp>
        <p:nvSpPr>
          <p:cNvPr id="5" name="Footer Placeholder 4"/>
          <p:cNvSpPr>
            <a:spLocks noGrp="1"/>
          </p:cNvSpPr>
          <p:nvPr>
            <p:ph type="ftr" sz="quarter" idx="10"/>
          </p:nvPr>
        </p:nvSpPr>
        <p:spPr/>
        <p:txBody>
          <a:bodyPr/>
          <a:lstStyle/>
          <a:p>
            <a:pPr>
              <a:defRPr/>
            </a:pPr>
            <a:r>
              <a:rPr lang="en-US" smtClean="0"/>
              <a:t>ALFIRA SOFIA</a:t>
            </a:r>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AutoShape 2"/>
          <p:cNvSpPr>
            <a:spLocks noGrp="1" noChangeArrowheads="1"/>
          </p:cNvSpPr>
          <p:nvPr>
            <p:ph type="title"/>
          </p:nvPr>
        </p:nvSpPr>
        <p:spPr/>
        <p:txBody>
          <a:bodyPr>
            <a:normAutofit/>
          </a:bodyPr>
          <a:lstStyle/>
          <a:p>
            <a:pPr eaLnBrk="1" hangingPunct="1"/>
            <a:r>
              <a:rPr lang="en-US" sz="3200" smtClean="0"/>
              <a:t>Important Things to Remember about H</a:t>
            </a:r>
            <a:r>
              <a:rPr lang="en-US" sz="3200" baseline="-25000" smtClean="0"/>
              <a:t>0</a:t>
            </a:r>
            <a:r>
              <a:rPr lang="en-US" sz="3200" smtClean="0"/>
              <a:t> and H</a:t>
            </a:r>
            <a:r>
              <a:rPr lang="en-US" sz="3200" baseline="-25000" smtClean="0"/>
              <a:t>1</a:t>
            </a:r>
          </a:p>
        </p:txBody>
      </p:sp>
      <p:sp>
        <p:nvSpPr>
          <p:cNvPr id="11268" name="Rectangle 3"/>
          <p:cNvSpPr>
            <a:spLocks noGrp="1" noChangeArrowheads="1"/>
          </p:cNvSpPr>
          <p:nvPr>
            <p:ph type="body" idx="1"/>
          </p:nvPr>
        </p:nvSpPr>
        <p:spPr/>
        <p:txBody>
          <a:bodyPr/>
          <a:lstStyle/>
          <a:p>
            <a:pPr eaLnBrk="1" hangingPunct="1"/>
            <a:r>
              <a:rPr lang="en-US" sz="2000" smtClean="0"/>
              <a:t>H</a:t>
            </a:r>
            <a:r>
              <a:rPr lang="en-US" sz="2000" baseline="-25000" smtClean="0"/>
              <a:t>0</a:t>
            </a:r>
            <a:r>
              <a:rPr lang="en-US" sz="2000" smtClean="0"/>
              <a:t>: null hypothesis and H</a:t>
            </a:r>
            <a:r>
              <a:rPr lang="en-US" sz="2000" baseline="-25000" smtClean="0"/>
              <a:t>1</a:t>
            </a:r>
            <a:r>
              <a:rPr lang="en-US" sz="2000" smtClean="0"/>
              <a:t>: alternate hypothesis</a:t>
            </a:r>
            <a:endParaRPr lang="en-US" sz="2000" smtClean="0">
              <a:sym typeface="Wingdings" pitchFamily="2" charset="2"/>
            </a:endParaRPr>
          </a:p>
          <a:p>
            <a:pPr eaLnBrk="1" hangingPunct="1"/>
            <a:r>
              <a:rPr lang="en-US" sz="2000" smtClean="0"/>
              <a:t>H</a:t>
            </a:r>
            <a:r>
              <a:rPr lang="en-US" sz="2000" baseline="-25000" smtClean="0"/>
              <a:t>0</a:t>
            </a:r>
            <a:r>
              <a:rPr lang="en-US" sz="2000" smtClean="0"/>
              <a:t> and H</a:t>
            </a:r>
            <a:r>
              <a:rPr lang="en-US" sz="2000" baseline="-25000" smtClean="0"/>
              <a:t>1</a:t>
            </a:r>
            <a:r>
              <a:rPr lang="en-US" sz="2000" smtClean="0"/>
              <a:t> are mutually exclusive and collectively exhaustive </a:t>
            </a:r>
            <a:endParaRPr lang="en-US" sz="2000" smtClean="0">
              <a:sym typeface="Wingdings" pitchFamily="2" charset="2"/>
            </a:endParaRPr>
          </a:p>
          <a:p>
            <a:pPr eaLnBrk="1" hangingPunct="1"/>
            <a:r>
              <a:rPr lang="en-US" sz="2000" smtClean="0"/>
              <a:t>H</a:t>
            </a:r>
            <a:r>
              <a:rPr lang="en-US" sz="2000" baseline="-25000" smtClean="0"/>
              <a:t>0</a:t>
            </a:r>
            <a:r>
              <a:rPr lang="en-US" sz="2000" smtClean="0"/>
              <a:t> is always presumed to be true </a:t>
            </a:r>
          </a:p>
          <a:p>
            <a:pPr eaLnBrk="1" hangingPunct="1"/>
            <a:r>
              <a:rPr lang="en-US" sz="2000" smtClean="0"/>
              <a:t>H</a:t>
            </a:r>
            <a:r>
              <a:rPr lang="en-US" sz="2000" baseline="-25000" smtClean="0"/>
              <a:t>1</a:t>
            </a:r>
            <a:r>
              <a:rPr lang="en-US" sz="2000" smtClean="0"/>
              <a:t> has the burden of proof </a:t>
            </a:r>
          </a:p>
          <a:p>
            <a:pPr eaLnBrk="1" hangingPunct="1"/>
            <a:r>
              <a:rPr lang="en-US" sz="2000" smtClean="0"/>
              <a:t>A random sample (</a:t>
            </a:r>
            <a:r>
              <a:rPr lang="en-US" sz="2000" i="1" smtClean="0"/>
              <a:t>n</a:t>
            </a:r>
            <a:r>
              <a:rPr lang="en-US" sz="2000" smtClean="0"/>
              <a:t>) is used to “</a:t>
            </a:r>
            <a:r>
              <a:rPr lang="en-US" sz="2000" i="1" smtClean="0"/>
              <a:t>reject H</a:t>
            </a:r>
            <a:r>
              <a:rPr lang="en-US" sz="2000" baseline="-25000" smtClean="0"/>
              <a:t>0</a:t>
            </a:r>
            <a:r>
              <a:rPr lang="en-US" sz="2000" smtClean="0"/>
              <a:t>” </a:t>
            </a:r>
          </a:p>
          <a:p>
            <a:pPr eaLnBrk="1" hangingPunct="1"/>
            <a:r>
              <a:rPr lang="en-US" sz="2000" smtClean="0"/>
              <a:t>If we conclude 'do not reject H</a:t>
            </a:r>
            <a:r>
              <a:rPr lang="en-US" sz="2000" baseline="-25000" smtClean="0"/>
              <a:t>0</a:t>
            </a:r>
            <a:r>
              <a:rPr lang="en-US" sz="2000" smtClean="0"/>
              <a:t>', this does not necessarily mean that the null hypothesis is true, it only suggests that there is not sufficient evidence to reject H</a:t>
            </a:r>
            <a:r>
              <a:rPr lang="en-US" sz="2000" baseline="-25000" smtClean="0"/>
              <a:t>0</a:t>
            </a:r>
            <a:r>
              <a:rPr lang="en-US" sz="2000" smtClean="0"/>
              <a:t>; rejecting the null hypothesis then, suggests that the alternative hypothesis may be true.</a:t>
            </a:r>
          </a:p>
          <a:p>
            <a:pPr eaLnBrk="1" hangingPunct="1"/>
            <a:r>
              <a:rPr lang="en-US" sz="2000" smtClean="0"/>
              <a:t>Equality is always part of H</a:t>
            </a:r>
            <a:r>
              <a:rPr lang="en-US" sz="2000" baseline="-25000" smtClean="0"/>
              <a:t>0</a:t>
            </a:r>
            <a:r>
              <a:rPr lang="en-US" sz="2000" smtClean="0"/>
              <a:t> (e.g. “=” , “≥” , “≤”). </a:t>
            </a:r>
          </a:p>
          <a:p>
            <a:pPr eaLnBrk="1" hangingPunct="1"/>
            <a:r>
              <a:rPr lang="en-US" sz="2000" smtClean="0"/>
              <a:t>“≠”  “&lt;” and “&gt;” always part of H</a:t>
            </a:r>
            <a:r>
              <a:rPr lang="en-US" sz="2000" baseline="-25000" smtClean="0"/>
              <a:t>1</a:t>
            </a:r>
            <a:r>
              <a:rPr lang="en-US" sz="2000" smtClean="0"/>
              <a:t> </a:t>
            </a:r>
          </a:p>
        </p:txBody>
      </p:sp>
      <p:sp>
        <p:nvSpPr>
          <p:cNvPr id="5" name="Slide Number Placeholder 4"/>
          <p:cNvSpPr>
            <a:spLocks noGrp="1"/>
          </p:cNvSpPr>
          <p:nvPr>
            <p:ph type="sldNum" sz="quarter" idx="12"/>
          </p:nvPr>
        </p:nvSpPr>
        <p:spPr/>
        <p:txBody>
          <a:bodyPr/>
          <a:lstStyle/>
          <a:p>
            <a:fld id="{BA23E363-DAAE-49FC-B4F8-0F6B610555E3}" type="slidenum">
              <a:rPr lang="en-US" smtClean="0"/>
              <a:pPr/>
              <a:t>5</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1"/>
          </p:nvPr>
        </p:nvSpPr>
        <p:spPr/>
        <p:txBody>
          <a:bodyPr/>
          <a:lstStyle/>
          <a:p>
            <a:pPr>
              <a:defRPr/>
            </a:pPr>
            <a:fld id="{70E8C82D-CE70-4273-B5BD-3CF85450EE12}" type="slidenum">
              <a:rPr lang="en-US"/>
              <a:pPr>
                <a:defRPr/>
              </a:pPr>
              <a:t>6</a:t>
            </a:fld>
            <a:endParaRPr lang="en-US"/>
          </a:p>
        </p:txBody>
      </p:sp>
      <p:sp>
        <p:nvSpPr>
          <p:cNvPr id="12291" name="AutoShape 182"/>
          <p:cNvSpPr>
            <a:spLocks noGrp="1" noChangeArrowheads="1"/>
          </p:cNvSpPr>
          <p:nvPr>
            <p:ph type="title"/>
          </p:nvPr>
        </p:nvSpPr>
        <p:spPr/>
        <p:txBody>
          <a:bodyPr/>
          <a:lstStyle/>
          <a:p>
            <a:pPr eaLnBrk="1" hangingPunct="1"/>
            <a:r>
              <a:rPr lang="en-US" sz="3200" smtClean="0"/>
              <a:t>How to Set Up a Claim as Hypothesis</a:t>
            </a:r>
          </a:p>
        </p:txBody>
      </p:sp>
      <p:sp>
        <p:nvSpPr>
          <p:cNvPr id="12292" name="Rectangle 3"/>
          <p:cNvSpPr>
            <a:spLocks noGrp="1" noChangeArrowheads="1"/>
          </p:cNvSpPr>
          <p:nvPr>
            <p:ph type="body" sz="half" idx="1"/>
          </p:nvPr>
        </p:nvSpPr>
        <p:spPr>
          <a:xfrm>
            <a:off x="838200" y="1905000"/>
            <a:ext cx="7065963" cy="3152775"/>
          </a:xfrm>
        </p:spPr>
        <p:txBody>
          <a:bodyPr/>
          <a:lstStyle/>
          <a:p>
            <a:pPr eaLnBrk="1" hangingPunct="1"/>
            <a:r>
              <a:rPr lang="en-US" sz="2400" smtClean="0"/>
              <a:t>In actual practice, the status quo is set up as H</a:t>
            </a:r>
            <a:r>
              <a:rPr lang="en-US" sz="2400" baseline="-25000" smtClean="0"/>
              <a:t>0</a:t>
            </a:r>
          </a:p>
          <a:p>
            <a:pPr eaLnBrk="1" hangingPunct="1"/>
            <a:r>
              <a:rPr lang="en-US" sz="2400" smtClean="0"/>
              <a:t>If the claim is “boastful” the claim is set up as H</a:t>
            </a:r>
            <a:r>
              <a:rPr lang="en-US" sz="2400" baseline="-25000" smtClean="0"/>
              <a:t>1</a:t>
            </a:r>
            <a:r>
              <a:rPr lang="en-US" sz="2400" smtClean="0"/>
              <a:t> (we apply the Missouri rule – “show me”). Remember, H</a:t>
            </a:r>
            <a:r>
              <a:rPr lang="en-US" sz="2400" baseline="-25000" smtClean="0"/>
              <a:t>1</a:t>
            </a:r>
            <a:r>
              <a:rPr lang="en-US" sz="2400" smtClean="0"/>
              <a:t> has the burden of proof</a:t>
            </a:r>
          </a:p>
          <a:p>
            <a:pPr eaLnBrk="1" hangingPunct="1"/>
            <a:r>
              <a:rPr lang="en-US" sz="2400" smtClean="0"/>
              <a:t>In problem solving, look for </a:t>
            </a:r>
            <a:r>
              <a:rPr lang="en-US" sz="2400" b="1" smtClean="0"/>
              <a:t>key words</a:t>
            </a:r>
            <a:r>
              <a:rPr lang="en-US" sz="2400" smtClean="0"/>
              <a:t> and convert them into symbols. Some key words include: “</a:t>
            </a:r>
            <a:r>
              <a:rPr lang="en-US" sz="2400" i="1" smtClean="0">
                <a:solidFill>
                  <a:srgbClr val="FFC000"/>
                </a:solidFill>
              </a:rPr>
              <a:t>improved, better than, as effective as, different from, has changed</a:t>
            </a:r>
            <a:r>
              <a:rPr lang="en-US" sz="2400" smtClean="0"/>
              <a:t>, etc.”</a:t>
            </a:r>
          </a:p>
          <a:p>
            <a:pPr eaLnBrk="1" hangingPunct="1">
              <a:buFont typeface="Wingdings" pitchFamily="2" charset="2"/>
              <a:buNone/>
            </a:pPr>
            <a:endParaRPr lang="en-US" sz="2400" b="1" smtClean="0"/>
          </a:p>
          <a:p>
            <a:pPr eaLnBrk="1" hangingPunct="1">
              <a:buFont typeface="Wingdings" pitchFamily="2" charset="2"/>
              <a:buNone/>
            </a:pPr>
            <a:endParaRPr lang="en-US" sz="2400" smtClean="0"/>
          </a:p>
        </p:txBody>
      </p:sp>
      <p:sp>
        <p:nvSpPr>
          <p:cNvPr id="5" name="Footer Placeholder 4"/>
          <p:cNvSpPr>
            <a:spLocks noGrp="1"/>
          </p:cNvSpPr>
          <p:nvPr>
            <p:ph type="ftr" sz="quarter" idx="10"/>
          </p:nvPr>
        </p:nvSpPr>
        <p:spPr/>
        <p:txBody>
          <a:bodyPr/>
          <a:lstStyle/>
          <a:p>
            <a:pPr algn="l">
              <a:defRPr/>
            </a:pPr>
            <a:r>
              <a:rPr lang="en-US" smtClean="0"/>
              <a:t>ALFIRA SOFIA</a:t>
            </a: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Slide Number Placeholder 4"/>
          <p:cNvSpPr>
            <a:spLocks noGrp="1"/>
          </p:cNvSpPr>
          <p:nvPr>
            <p:ph type="sldNum" sz="quarter" idx="11"/>
          </p:nvPr>
        </p:nvSpPr>
        <p:spPr/>
        <p:txBody>
          <a:bodyPr/>
          <a:lstStyle/>
          <a:p>
            <a:pPr>
              <a:defRPr/>
            </a:pPr>
            <a:fld id="{67B15655-E1F6-492D-865B-DBBDB2454377}" type="slidenum">
              <a:rPr lang="en-US"/>
              <a:pPr>
                <a:defRPr/>
              </a:pPr>
              <a:t>7</a:t>
            </a:fld>
            <a:endParaRPr lang="en-US"/>
          </a:p>
        </p:txBody>
      </p:sp>
      <p:sp>
        <p:nvSpPr>
          <p:cNvPr id="13315" name="AutoShape 46"/>
          <p:cNvSpPr>
            <a:spLocks noGrp="1" noChangeArrowheads="1"/>
          </p:cNvSpPr>
          <p:nvPr>
            <p:ph type="title"/>
          </p:nvPr>
        </p:nvSpPr>
        <p:spPr/>
        <p:txBody>
          <a:bodyPr/>
          <a:lstStyle/>
          <a:p>
            <a:pPr eaLnBrk="1" hangingPunct="1"/>
            <a:r>
              <a:rPr lang="en-US" smtClean="0"/>
              <a:t>Left-tail or Right-tail Test?</a:t>
            </a:r>
          </a:p>
        </p:txBody>
      </p:sp>
      <p:graphicFrame>
        <p:nvGraphicFramePr>
          <p:cNvPr id="372784" name="Group 48"/>
          <p:cNvGraphicFramePr>
            <a:graphicFrameLocks noGrp="1"/>
          </p:cNvGraphicFramePr>
          <p:nvPr>
            <p:ph idx="1"/>
          </p:nvPr>
        </p:nvGraphicFramePr>
        <p:xfrm>
          <a:off x="4902200" y="1901825"/>
          <a:ext cx="3797300" cy="3425508"/>
        </p:xfrm>
        <a:graphic>
          <a:graphicData uri="http://schemas.openxmlformats.org/drawingml/2006/table">
            <a:tbl>
              <a:tblPr/>
              <a:tblGrid>
                <a:gridCol w="2128178"/>
                <a:gridCol w="1097622"/>
                <a:gridCol w="571500"/>
              </a:tblGrid>
              <a:tr h="56038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Keywords</a:t>
                      </a:r>
                      <a:endParaRPr kumimoji="0" lang="en-US" sz="4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Inequality</a:t>
                      </a:r>
                      <a:endParaRPr kumimoji="0" lang="en-US" sz="14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Symbol</a:t>
                      </a:r>
                      <a:endParaRPr kumimoji="0" lang="en-US" sz="4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Part of:</a:t>
                      </a:r>
                      <a:endParaRPr kumimoji="0" lang="en-US" sz="4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r>
              <a:tr h="2492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1" u="none" strike="noStrike" cap="none" normalizeH="0" baseline="0" smtClean="0">
                          <a:ln>
                            <a:noFill/>
                          </a:ln>
                          <a:solidFill>
                            <a:schemeClr val="tx1"/>
                          </a:solidFill>
                          <a:effectLst/>
                          <a:latin typeface="Arial" charset="0"/>
                          <a:ea typeface="Times New Roman" pitchFamily="18" charset="0"/>
                          <a:cs typeface="Arial" charset="0"/>
                        </a:rPr>
                        <a:t>Larger (or more) than</a:t>
                      </a:r>
                      <a:endParaRPr kumimoji="0" lang="en-US" sz="4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&gt;</a:t>
                      </a:r>
                      <a:endParaRPr kumimoji="0" lang="en-US" sz="4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H</a:t>
                      </a:r>
                      <a:r>
                        <a:rPr kumimoji="0" lang="en-US" sz="1400" b="0" i="0" u="none" strike="noStrike" cap="none" normalizeH="0" baseline="-30000" smtClean="0">
                          <a:ln>
                            <a:noFill/>
                          </a:ln>
                          <a:solidFill>
                            <a:schemeClr val="tx1"/>
                          </a:solidFill>
                          <a:effectLst/>
                          <a:latin typeface="Arial" charset="0"/>
                          <a:ea typeface="Times New Roman" pitchFamily="18" charset="0"/>
                          <a:cs typeface="Arial" charset="0"/>
                        </a:rPr>
                        <a:t>1</a:t>
                      </a:r>
                      <a:endParaRPr kumimoji="0" lang="en-US" sz="4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r>
              <a:tr h="2492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1" u="none" strike="noStrike" cap="none" normalizeH="0" baseline="0" smtClean="0">
                          <a:ln>
                            <a:noFill/>
                          </a:ln>
                          <a:solidFill>
                            <a:schemeClr val="tx1"/>
                          </a:solidFill>
                          <a:effectLst/>
                          <a:latin typeface="Arial" charset="0"/>
                          <a:ea typeface="Times New Roman" pitchFamily="18" charset="0"/>
                          <a:cs typeface="Arial" charset="0"/>
                        </a:rPr>
                        <a:t>Smaller (or less)</a:t>
                      </a:r>
                      <a:endParaRPr kumimoji="0" lang="en-US" sz="4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&lt;</a:t>
                      </a:r>
                      <a:endParaRPr kumimoji="0" lang="en-US" sz="4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H</a:t>
                      </a:r>
                      <a:r>
                        <a:rPr kumimoji="0" lang="en-US" sz="1400" b="0" i="0" u="none" strike="noStrike" cap="none" normalizeH="0" baseline="-30000" smtClean="0">
                          <a:ln>
                            <a:noFill/>
                          </a:ln>
                          <a:solidFill>
                            <a:schemeClr val="tx1"/>
                          </a:solidFill>
                          <a:effectLst/>
                          <a:latin typeface="Arial" charset="0"/>
                          <a:ea typeface="Times New Roman" pitchFamily="18" charset="0"/>
                          <a:cs typeface="Arial" charset="0"/>
                        </a:rPr>
                        <a:t>1</a:t>
                      </a:r>
                      <a:endParaRPr kumimoji="0" lang="en-US" sz="4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r>
              <a:tr h="2492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1" u="none" strike="noStrike" cap="none" normalizeH="0" baseline="0" smtClean="0">
                          <a:ln>
                            <a:noFill/>
                          </a:ln>
                          <a:solidFill>
                            <a:schemeClr val="tx1"/>
                          </a:solidFill>
                          <a:effectLst/>
                          <a:latin typeface="Arial" charset="0"/>
                          <a:ea typeface="Times New Roman" pitchFamily="18" charset="0"/>
                          <a:cs typeface="Arial" charset="0"/>
                        </a:rPr>
                        <a:t>No more than</a:t>
                      </a:r>
                      <a:endParaRPr kumimoji="0" lang="en-US" sz="4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Times New Roman" pitchFamily="18" charset="0"/>
                          <a:sym typeface="Symbol" pitchFamily="18" charset="2"/>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H</a:t>
                      </a:r>
                      <a:r>
                        <a:rPr kumimoji="0" lang="en-US" sz="1400" b="0" i="0" u="none" strike="noStrike" cap="none" normalizeH="0" baseline="-30000" smtClean="0">
                          <a:ln>
                            <a:noFill/>
                          </a:ln>
                          <a:solidFill>
                            <a:schemeClr val="tx1"/>
                          </a:solidFill>
                          <a:effectLst/>
                          <a:latin typeface="Arial" charset="0"/>
                          <a:ea typeface="Times New Roman" pitchFamily="18" charset="0"/>
                          <a:cs typeface="Arial" charset="0"/>
                        </a:rPr>
                        <a:t>0</a:t>
                      </a:r>
                      <a:endParaRPr kumimoji="0" lang="en-US" sz="4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r>
              <a:tr h="24765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1" u="none" strike="noStrike" cap="none" normalizeH="0" baseline="0" smtClean="0">
                          <a:ln>
                            <a:noFill/>
                          </a:ln>
                          <a:solidFill>
                            <a:schemeClr val="tx1"/>
                          </a:solidFill>
                          <a:effectLst/>
                          <a:latin typeface="Arial" charset="0"/>
                          <a:ea typeface="Times New Roman" pitchFamily="18" charset="0"/>
                          <a:cs typeface="Arial" charset="0"/>
                        </a:rPr>
                        <a:t>At least</a:t>
                      </a:r>
                      <a:endParaRPr kumimoji="0" lang="en-US" sz="4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a:t>
                      </a:r>
                      <a:endParaRPr kumimoji="0" lang="en-US" sz="4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H</a:t>
                      </a:r>
                      <a:r>
                        <a:rPr kumimoji="0" lang="en-US" sz="1400" b="0" i="0" u="none" strike="noStrike" cap="none" normalizeH="0" baseline="-30000" smtClean="0">
                          <a:ln>
                            <a:noFill/>
                          </a:ln>
                          <a:solidFill>
                            <a:schemeClr val="tx1"/>
                          </a:solidFill>
                          <a:effectLst/>
                          <a:latin typeface="Arial" charset="0"/>
                          <a:ea typeface="Times New Roman" pitchFamily="18" charset="0"/>
                          <a:cs typeface="Arial" charset="0"/>
                        </a:rPr>
                        <a:t>0</a:t>
                      </a:r>
                      <a:endParaRPr kumimoji="0" lang="en-US" sz="4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r>
              <a:tr h="2492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1" u="none" strike="noStrike" cap="none" normalizeH="0" baseline="0" smtClean="0">
                          <a:ln>
                            <a:noFill/>
                          </a:ln>
                          <a:solidFill>
                            <a:schemeClr val="tx1"/>
                          </a:solidFill>
                          <a:effectLst/>
                          <a:latin typeface="Arial" charset="0"/>
                          <a:ea typeface="Times New Roman" pitchFamily="18" charset="0"/>
                          <a:cs typeface="Arial" charset="0"/>
                        </a:rPr>
                        <a:t>Has increased</a:t>
                      </a:r>
                      <a:endParaRPr kumimoji="0" lang="en-US" sz="4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&gt;</a:t>
                      </a:r>
                      <a:endParaRPr kumimoji="0" lang="en-US" sz="4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H</a:t>
                      </a:r>
                      <a:r>
                        <a:rPr kumimoji="0" lang="en-US" sz="1400" b="0" i="0" u="none" strike="noStrike" cap="none" normalizeH="0" baseline="-30000" smtClean="0">
                          <a:ln>
                            <a:noFill/>
                          </a:ln>
                          <a:solidFill>
                            <a:schemeClr val="tx1"/>
                          </a:solidFill>
                          <a:effectLst/>
                          <a:latin typeface="Arial" charset="0"/>
                          <a:ea typeface="Times New Roman" pitchFamily="18" charset="0"/>
                          <a:cs typeface="Arial" charset="0"/>
                        </a:rPr>
                        <a:t>1</a:t>
                      </a:r>
                      <a:endParaRPr kumimoji="0" lang="en-US" sz="4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r>
              <a:tr h="2492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1" u="none" strike="noStrike" cap="none" normalizeH="0" baseline="0" smtClean="0">
                          <a:ln>
                            <a:noFill/>
                          </a:ln>
                          <a:solidFill>
                            <a:schemeClr val="tx1"/>
                          </a:solidFill>
                          <a:effectLst/>
                          <a:latin typeface="Arial" charset="0"/>
                          <a:ea typeface="Times New Roman" pitchFamily="18" charset="0"/>
                          <a:cs typeface="Arial" charset="0"/>
                        </a:rPr>
                        <a:t>Is there difference?</a:t>
                      </a:r>
                      <a:endParaRPr kumimoji="0" lang="en-US" sz="4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a:t>
                      </a:r>
                      <a:endParaRPr kumimoji="0" lang="en-US" sz="4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H</a:t>
                      </a:r>
                      <a:r>
                        <a:rPr kumimoji="0" lang="en-US" sz="1400" b="0" i="0" u="none" strike="noStrike" cap="none" normalizeH="0" baseline="-30000" smtClean="0">
                          <a:ln>
                            <a:noFill/>
                          </a:ln>
                          <a:solidFill>
                            <a:schemeClr val="tx1"/>
                          </a:solidFill>
                          <a:effectLst/>
                          <a:latin typeface="Arial" charset="0"/>
                          <a:ea typeface="Times New Roman" pitchFamily="18" charset="0"/>
                          <a:cs typeface="Arial" charset="0"/>
                        </a:rPr>
                        <a:t>1</a:t>
                      </a:r>
                      <a:endParaRPr kumimoji="0" lang="en-US" sz="4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r>
              <a:tr h="24765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1" u="none" strike="noStrike" cap="none" normalizeH="0" baseline="0" smtClean="0">
                          <a:ln>
                            <a:noFill/>
                          </a:ln>
                          <a:solidFill>
                            <a:schemeClr val="tx1"/>
                          </a:solidFill>
                          <a:effectLst/>
                          <a:latin typeface="Arial" charset="0"/>
                          <a:ea typeface="Times New Roman" pitchFamily="18" charset="0"/>
                          <a:cs typeface="Arial" charset="0"/>
                        </a:rPr>
                        <a:t>Has not changed</a:t>
                      </a:r>
                      <a:endParaRPr kumimoji="0" lang="en-US" sz="4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a:t>
                      </a:r>
                      <a:endParaRPr kumimoji="0" lang="en-US" sz="4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H</a:t>
                      </a:r>
                      <a:r>
                        <a:rPr kumimoji="0" lang="en-US" sz="1400" b="0" i="0" u="none" strike="noStrike" cap="none" normalizeH="0" baseline="-30000" smtClean="0">
                          <a:ln>
                            <a:noFill/>
                          </a:ln>
                          <a:solidFill>
                            <a:schemeClr val="tx1"/>
                          </a:solidFill>
                          <a:effectLst/>
                          <a:latin typeface="Arial" charset="0"/>
                          <a:ea typeface="Times New Roman" pitchFamily="18" charset="0"/>
                          <a:cs typeface="Arial" charset="0"/>
                        </a:rPr>
                        <a:t>0</a:t>
                      </a:r>
                      <a:endParaRPr kumimoji="0" lang="en-US" sz="4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r>
              <a:tr h="5048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1" u="none" strike="noStrike" cap="none" normalizeH="0" baseline="0" smtClean="0">
                          <a:ln>
                            <a:noFill/>
                          </a:ln>
                          <a:solidFill>
                            <a:schemeClr val="tx1"/>
                          </a:solidFill>
                          <a:effectLst/>
                          <a:latin typeface="Arial" charset="0"/>
                          <a:ea typeface="Times New Roman" pitchFamily="18" charset="0"/>
                          <a:cs typeface="Arial" charset="0"/>
                        </a:rPr>
                        <a:t>Has “improved”, “is better than”. “is more effective”</a:t>
                      </a:r>
                      <a:endParaRPr kumimoji="0" lang="en-US" sz="4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See right</a:t>
                      </a:r>
                      <a:endParaRPr kumimoji="0" lang="en-US" sz="4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H</a:t>
                      </a:r>
                      <a:r>
                        <a:rPr kumimoji="0" lang="en-US" sz="1400" b="0" i="0" u="none" strike="noStrike" cap="none" normalizeH="0" baseline="-30000" smtClean="0">
                          <a:ln>
                            <a:noFill/>
                          </a:ln>
                          <a:solidFill>
                            <a:schemeClr val="tx1"/>
                          </a:solidFill>
                          <a:effectLst/>
                          <a:latin typeface="Arial" charset="0"/>
                          <a:ea typeface="Times New Roman" pitchFamily="18" charset="0"/>
                          <a:cs typeface="Arial" charset="0"/>
                        </a:rPr>
                        <a:t>1</a:t>
                      </a:r>
                      <a:endParaRPr kumimoji="0" lang="en-US" sz="4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r>
            </a:tbl>
          </a:graphicData>
        </a:graphic>
      </p:graphicFrame>
      <p:sp>
        <p:nvSpPr>
          <p:cNvPr id="13358" name="Rectangle 49"/>
          <p:cNvSpPr>
            <a:spLocks noChangeArrowheads="1"/>
          </p:cNvSpPr>
          <p:nvPr/>
        </p:nvSpPr>
        <p:spPr bwMode="auto">
          <a:xfrm>
            <a:off x="647700" y="1782763"/>
            <a:ext cx="4095750" cy="4358116"/>
          </a:xfrm>
          <a:prstGeom prst="rect">
            <a:avLst/>
          </a:prstGeom>
          <a:noFill/>
          <a:ln w="9525">
            <a:noFill/>
            <a:miter lim="800000"/>
            <a:headEnd/>
            <a:tailEnd/>
          </a:ln>
        </p:spPr>
        <p:txBody>
          <a:bodyPr>
            <a:spAutoFit/>
          </a:bodyPr>
          <a:lstStyle/>
          <a:p>
            <a:pPr marL="228600" indent="-228600">
              <a:lnSpc>
                <a:spcPct val="100000"/>
              </a:lnSpc>
              <a:buFont typeface="Wingdings" pitchFamily="2" charset="2"/>
              <a:buChar char="§"/>
            </a:pPr>
            <a:r>
              <a:rPr lang="en-US" sz="1800" smtClean="0">
                <a:solidFill>
                  <a:schemeClr val="tx1"/>
                </a:solidFill>
                <a:latin typeface="Cambria" pitchFamily="18" charset="0"/>
              </a:rPr>
              <a:t>The </a:t>
            </a:r>
            <a:r>
              <a:rPr lang="en-US" sz="1800">
                <a:solidFill>
                  <a:schemeClr val="tx1"/>
                </a:solidFill>
                <a:latin typeface="Cambria" pitchFamily="18" charset="0"/>
              </a:rPr>
              <a:t>direction of the test involving claims that use the words “</a:t>
            </a:r>
            <a:r>
              <a:rPr lang="en-US" sz="1800" i="1">
                <a:solidFill>
                  <a:schemeClr val="tx1"/>
                </a:solidFill>
                <a:latin typeface="Cambria" pitchFamily="18" charset="0"/>
              </a:rPr>
              <a:t>has improved</a:t>
            </a:r>
            <a:r>
              <a:rPr lang="en-US" sz="1800">
                <a:solidFill>
                  <a:schemeClr val="tx1"/>
                </a:solidFill>
                <a:latin typeface="Cambria" pitchFamily="18" charset="0"/>
              </a:rPr>
              <a:t>”, “</a:t>
            </a:r>
            <a:r>
              <a:rPr lang="en-US" sz="1800" i="1">
                <a:solidFill>
                  <a:schemeClr val="tx1"/>
                </a:solidFill>
                <a:latin typeface="Cambria" pitchFamily="18" charset="0"/>
              </a:rPr>
              <a:t>is better than</a:t>
            </a:r>
            <a:r>
              <a:rPr lang="en-US" sz="1800">
                <a:solidFill>
                  <a:schemeClr val="tx1"/>
                </a:solidFill>
                <a:latin typeface="Cambria" pitchFamily="18" charset="0"/>
              </a:rPr>
              <a:t>”, and the like will depend upon the variable being measured. </a:t>
            </a:r>
          </a:p>
          <a:p>
            <a:pPr marL="228600" indent="-228600">
              <a:lnSpc>
                <a:spcPct val="100000"/>
              </a:lnSpc>
            </a:pPr>
            <a:r>
              <a:rPr lang="en-US" smtClean="0">
                <a:solidFill>
                  <a:schemeClr val="tx1"/>
                </a:solidFill>
                <a:latin typeface="Cambria" pitchFamily="18" charset="0"/>
              </a:rPr>
              <a:t>	</a:t>
            </a:r>
            <a:r>
              <a:rPr lang="en-US" sz="1800" smtClean="0">
                <a:solidFill>
                  <a:schemeClr val="tx1"/>
                </a:solidFill>
                <a:latin typeface="Cambria" pitchFamily="18" charset="0"/>
              </a:rPr>
              <a:t>For </a:t>
            </a:r>
            <a:r>
              <a:rPr lang="en-US" sz="1800">
                <a:solidFill>
                  <a:schemeClr val="tx1"/>
                </a:solidFill>
                <a:latin typeface="Cambria" pitchFamily="18" charset="0"/>
              </a:rPr>
              <a:t>instance, if the variable involves </a:t>
            </a:r>
            <a:r>
              <a:rPr lang="en-US" sz="1800" i="1">
                <a:solidFill>
                  <a:schemeClr val="tx1"/>
                </a:solidFill>
                <a:latin typeface="Cambria" pitchFamily="18" charset="0"/>
              </a:rPr>
              <a:t>time for a certain medication to take effect</a:t>
            </a:r>
            <a:r>
              <a:rPr lang="en-US" sz="1800">
                <a:solidFill>
                  <a:schemeClr val="tx1"/>
                </a:solidFill>
                <a:latin typeface="Cambria" pitchFamily="18" charset="0"/>
              </a:rPr>
              <a:t>, the words “better” “improve” or more effective” are translated as “&lt;” (less than, i.e. faster relief).  </a:t>
            </a:r>
          </a:p>
          <a:p>
            <a:pPr marL="228600" indent="-228600">
              <a:lnSpc>
                <a:spcPct val="100000"/>
              </a:lnSpc>
              <a:buFont typeface="Wingdings" pitchFamily="2" charset="2"/>
              <a:buChar char="§"/>
            </a:pPr>
            <a:r>
              <a:rPr lang="en-US" sz="1800" smtClean="0">
                <a:solidFill>
                  <a:schemeClr val="tx1"/>
                </a:solidFill>
                <a:latin typeface="Cambria" pitchFamily="18" charset="0"/>
              </a:rPr>
              <a:t>On </a:t>
            </a:r>
            <a:r>
              <a:rPr lang="en-US" sz="1800">
                <a:solidFill>
                  <a:schemeClr val="tx1"/>
                </a:solidFill>
                <a:latin typeface="Cambria" pitchFamily="18" charset="0"/>
              </a:rPr>
              <a:t>the other hand, if the variable refers to a </a:t>
            </a:r>
            <a:r>
              <a:rPr lang="en-US" sz="1800" i="1">
                <a:solidFill>
                  <a:schemeClr val="tx1"/>
                </a:solidFill>
                <a:latin typeface="Cambria" pitchFamily="18" charset="0"/>
              </a:rPr>
              <a:t>test score</a:t>
            </a:r>
            <a:r>
              <a:rPr lang="en-US" sz="1800">
                <a:solidFill>
                  <a:schemeClr val="tx1"/>
                </a:solidFill>
                <a:latin typeface="Cambria" pitchFamily="18" charset="0"/>
              </a:rPr>
              <a:t>, then the words “better” “improve” or more effective” are translated as “&gt;” (greater than, i.e. higher test scores)</a:t>
            </a:r>
          </a:p>
        </p:txBody>
      </p:sp>
      <p:sp>
        <p:nvSpPr>
          <p:cNvPr id="6" name="Footer Placeholder 5"/>
          <p:cNvSpPr>
            <a:spLocks noGrp="1"/>
          </p:cNvSpPr>
          <p:nvPr>
            <p:ph type="ftr" sz="quarter" idx="10"/>
          </p:nvPr>
        </p:nvSpPr>
        <p:spPr/>
        <p:txBody>
          <a:bodyPr/>
          <a:lstStyle/>
          <a:p>
            <a:pPr algn="l">
              <a:defRPr/>
            </a:pPr>
            <a:r>
              <a:rPr lang="en-US" smtClean="0"/>
              <a:t>ALFIRA SOFIA</a:t>
            </a: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9" descr="1009"/>
          <p:cNvPicPr>
            <a:picLocks noChangeAspect="1" noChangeArrowheads="1"/>
          </p:cNvPicPr>
          <p:nvPr/>
        </p:nvPicPr>
        <p:blipFill>
          <a:blip r:embed="rId3"/>
          <a:srcRect/>
          <a:stretch>
            <a:fillRect/>
          </a:stretch>
        </p:blipFill>
        <p:spPr bwMode="auto">
          <a:xfrm>
            <a:off x="1460500" y="2311400"/>
            <a:ext cx="6372225" cy="3133725"/>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BA23E363-DAAE-49FC-B4F8-0F6B610555E3}" type="slidenum">
              <a:rPr lang="en-US" smtClean="0"/>
              <a:pPr/>
              <a:t>8</a:t>
            </a:fld>
            <a:endParaRPr lang="en-US"/>
          </a:p>
        </p:txBody>
      </p:sp>
      <p:sp>
        <p:nvSpPr>
          <p:cNvPr id="5" name="Footer Placeholder 4"/>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AutoShape 5"/>
          <p:cNvSpPr>
            <a:spLocks noGrp="1" noChangeArrowheads="1"/>
          </p:cNvSpPr>
          <p:nvPr>
            <p:ph type="title"/>
          </p:nvPr>
        </p:nvSpPr>
        <p:spPr>
          <a:xfrm>
            <a:off x="669925" y="177800"/>
            <a:ext cx="7924800" cy="1241425"/>
          </a:xfrm>
        </p:spPr>
        <p:txBody>
          <a:bodyPr>
            <a:normAutofit/>
          </a:bodyPr>
          <a:lstStyle/>
          <a:p>
            <a:pPr eaLnBrk="1" hangingPunct="1"/>
            <a:r>
              <a:rPr lang="en-US" smtClean="0"/>
              <a:t>Parts of a Distribution in Hypothesis Testing</a:t>
            </a:r>
          </a:p>
        </p:txBody>
      </p:sp>
      <p:pic>
        <p:nvPicPr>
          <p:cNvPr id="15364" name="Picture 10" descr="1010"/>
          <p:cNvPicPr>
            <a:picLocks noChangeAspect="1" noChangeArrowheads="1"/>
          </p:cNvPicPr>
          <p:nvPr/>
        </p:nvPicPr>
        <p:blipFill>
          <a:blip r:embed="rId3"/>
          <a:srcRect/>
          <a:stretch>
            <a:fillRect/>
          </a:stretch>
        </p:blipFill>
        <p:spPr bwMode="auto">
          <a:xfrm>
            <a:off x="1847850" y="1714500"/>
            <a:ext cx="5524500" cy="3952875"/>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BA23E363-DAAE-49FC-B4F8-0F6B610555E3}" type="slidenum">
              <a:rPr lang="en-US" smtClean="0"/>
              <a:pPr/>
              <a:t>9</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6"/>
          <p:cNvSpPr>
            <a:spLocks noGrp="1"/>
          </p:cNvSpPr>
          <p:nvPr>
            <p:ph type="sldNum" sz="quarter" idx="11"/>
          </p:nvPr>
        </p:nvSpPr>
        <p:spPr/>
        <p:txBody>
          <a:bodyPr/>
          <a:lstStyle/>
          <a:p>
            <a:pPr>
              <a:defRPr/>
            </a:pPr>
            <a:fld id="{E4F106BB-BE01-42BF-B8E1-7C100B914268}" type="slidenum">
              <a:rPr lang="en-US"/>
              <a:pPr>
                <a:defRPr/>
              </a:pPr>
              <a:t>10</a:t>
            </a:fld>
            <a:endParaRPr lang="en-US"/>
          </a:p>
        </p:txBody>
      </p:sp>
      <p:sp>
        <p:nvSpPr>
          <p:cNvPr id="16387" name="AutoShape 11"/>
          <p:cNvSpPr>
            <a:spLocks noGrp="1" noChangeArrowheads="1"/>
          </p:cNvSpPr>
          <p:nvPr>
            <p:ph type="title"/>
          </p:nvPr>
        </p:nvSpPr>
        <p:spPr/>
        <p:txBody>
          <a:bodyPr/>
          <a:lstStyle/>
          <a:p>
            <a:pPr eaLnBrk="1" hangingPunct="1"/>
            <a:r>
              <a:rPr lang="en-US" smtClean="0"/>
              <a:t>One-tail vs. Two-tail Test</a:t>
            </a:r>
          </a:p>
        </p:txBody>
      </p:sp>
      <p:pic>
        <p:nvPicPr>
          <p:cNvPr id="16388" name="Picture 19" descr="1011"/>
          <p:cNvPicPr>
            <a:picLocks noChangeAspect="1" noChangeArrowheads="1"/>
          </p:cNvPicPr>
          <p:nvPr/>
        </p:nvPicPr>
        <p:blipFill>
          <a:blip r:embed="rId3"/>
          <a:srcRect/>
          <a:stretch>
            <a:fillRect/>
          </a:stretch>
        </p:blipFill>
        <p:spPr bwMode="auto">
          <a:xfrm>
            <a:off x="1117600" y="1498600"/>
            <a:ext cx="6838950" cy="4686300"/>
          </a:xfrm>
          <a:prstGeom prst="rect">
            <a:avLst/>
          </a:prstGeom>
          <a:noFill/>
          <a:ln w="9525">
            <a:noFill/>
            <a:miter lim="800000"/>
            <a:headEnd/>
            <a:tailEnd/>
          </a:ln>
        </p:spPr>
      </p:pic>
      <p:sp>
        <p:nvSpPr>
          <p:cNvPr id="5" name="Footer Placeholder 4"/>
          <p:cNvSpPr>
            <a:spLocks noGrp="1"/>
          </p:cNvSpPr>
          <p:nvPr>
            <p:ph type="ftr" sz="quarter" idx="10"/>
          </p:nvPr>
        </p:nvSpPr>
        <p:spPr/>
        <p:txBody>
          <a:bodyPr/>
          <a:lstStyle/>
          <a:p>
            <a:pPr algn="l">
              <a:defRPr/>
            </a:pPr>
            <a:r>
              <a:rPr lang="en-US" smtClean="0"/>
              <a:t>ALFIRA SOFIA</a:t>
            </a: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AutoShape 12"/>
          <p:cNvSpPr>
            <a:spLocks noGrp="1" noChangeArrowheads="1"/>
          </p:cNvSpPr>
          <p:nvPr>
            <p:ph type="title"/>
          </p:nvPr>
        </p:nvSpPr>
        <p:spPr/>
        <p:txBody>
          <a:bodyPr/>
          <a:lstStyle/>
          <a:p>
            <a:pPr eaLnBrk="1" hangingPunct="1"/>
            <a:r>
              <a:rPr lang="en-US" sz="2800" smtClean="0"/>
              <a:t>Hypothesis Setups for Testing a Mean (</a:t>
            </a:r>
            <a:r>
              <a:rPr lang="en-US" sz="2800" smtClean="0">
                <a:sym typeface="Symbol" pitchFamily="18" charset="2"/>
              </a:rPr>
              <a:t>)</a:t>
            </a:r>
          </a:p>
        </p:txBody>
      </p:sp>
      <p:pic>
        <p:nvPicPr>
          <p:cNvPr id="17412" name="Picture 36" descr="1012"/>
          <p:cNvPicPr>
            <a:picLocks noChangeAspect="1" noChangeArrowheads="1"/>
          </p:cNvPicPr>
          <p:nvPr/>
        </p:nvPicPr>
        <p:blipFill>
          <a:blip r:embed="rId3"/>
          <a:srcRect/>
          <a:stretch>
            <a:fillRect/>
          </a:stretch>
        </p:blipFill>
        <p:spPr bwMode="auto">
          <a:xfrm>
            <a:off x="603249" y="2101850"/>
            <a:ext cx="8002357" cy="297815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BA23E363-DAAE-49FC-B4F8-0F6B610555E3}" type="slidenum">
              <a:rPr lang="en-US" smtClean="0"/>
              <a:pPr/>
              <a:t>11</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AutoShape 4"/>
          <p:cNvSpPr>
            <a:spLocks noGrp="1" noChangeArrowheads="1"/>
          </p:cNvSpPr>
          <p:nvPr>
            <p:ph type="title"/>
          </p:nvPr>
        </p:nvSpPr>
        <p:spPr>
          <a:noFill/>
        </p:spPr>
        <p:txBody>
          <a:bodyPr/>
          <a:lstStyle/>
          <a:p>
            <a:pPr eaLnBrk="1" hangingPunct="1"/>
            <a:r>
              <a:rPr lang="en-US" sz="3200" smtClean="0"/>
              <a:t>Hypothesis Setups for Testing a Proportion (</a:t>
            </a:r>
            <a:r>
              <a:rPr lang="en-US" sz="3200" smtClean="0">
                <a:sym typeface="Symbol" pitchFamily="18" charset="2"/>
              </a:rPr>
              <a:t>)</a:t>
            </a:r>
          </a:p>
        </p:txBody>
      </p:sp>
      <p:pic>
        <p:nvPicPr>
          <p:cNvPr id="18436" name="Picture 8" descr="1013"/>
          <p:cNvPicPr>
            <a:picLocks noChangeAspect="1" noChangeArrowheads="1"/>
          </p:cNvPicPr>
          <p:nvPr/>
        </p:nvPicPr>
        <p:blipFill>
          <a:blip r:embed="rId3"/>
          <a:srcRect/>
          <a:stretch>
            <a:fillRect/>
          </a:stretch>
        </p:blipFill>
        <p:spPr bwMode="auto">
          <a:xfrm>
            <a:off x="584199" y="2374900"/>
            <a:ext cx="8015999" cy="26797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BA23E363-DAAE-49FC-B4F8-0F6B610555E3}" type="slidenum">
              <a:rPr lang="en-US" smtClean="0"/>
              <a:pPr/>
              <a:t>12</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1"/>
          </p:nvPr>
        </p:nvSpPr>
        <p:spPr/>
        <p:txBody>
          <a:bodyPr/>
          <a:lstStyle/>
          <a:p>
            <a:pPr>
              <a:defRPr/>
            </a:pPr>
            <a:fld id="{2474BDAF-109A-45AC-9A46-CD2CD00ADFBC}" type="slidenum">
              <a:rPr lang="en-US"/>
              <a:pPr>
                <a:defRPr/>
              </a:pPr>
              <a:t>13</a:t>
            </a:fld>
            <a:endParaRPr lang="en-US"/>
          </a:p>
        </p:txBody>
      </p:sp>
      <p:sp>
        <p:nvSpPr>
          <p:cNvPr id="19459" name="AutoShape 2"/>
          <p:cNvSpPr>
            <a:spLocks noGrp="1" noChangeArrowheads="1"/>
          </p:cNvSpPr>
          <p:nvPr>
            <p:ph type="title"/>
          </p:nvPr>
        </p:nvSpPr>
        <p:spPr/>
        <p:txBody>
          <a:bodyPr/>
          <a:lstStyle/>
          <a:p>
            <a:pPr eaLnBrk="1" hangingPunct="1"/>
            <a:r>
              <a:rPr lang="en-US" sz="2400" smtClean="0"/>
              <a:t>Testing for a Population Mean with a</a:t>
            </a:r>
            <a:br>
              <a:rPr lang="en-US" sz="2400" smtClean="0"/>
            </a:br>
            <a:r>
              <a:rPr lang="en-US" sz="2400" smtClean="0"/>
              <a:t>Known Population Standard Deviation- Example</a:t>
            </a:r>
            <a:endParaRPr lang="en-US" sz="2400" b="0" smtClean="0"/>
          </a:p>
        </p:txBody>
      </p:sp>
      <p:sp>
        <p:nvSpPr>
          <p:cNvPr id="19460" name="Rectangle 3"/>
          <p:cNvSpPr>
            <a:spLocks noGrp="1" noChangeArrowheads="1"/>
          </p:cNvSpPr>
          <p:nvPr>
            <p:ph type="body" sz="half" idx="1"/>
          </p:nvPr>
        </p:nvSpPr>
        <p:spPr/>
        <p:txBody>
          <a:bodyPr/>
          <a:lstStyle/>
          <a:p>
            <a:pPr marL="0" indent="0" eaLnBrk="1" hangingPunct="1">
              <a:buFont typeface="Wingdings" pitchFamily="2" charset="2"/>
              <a:buNone/>
            </a:pPr>
            <a:r>
              <a:rPr lang="en-US" sz="1600" smtClean="0"/>
              <a:t>Jamestown Steel Company manufactures and assembles desks and other office equipment at several plants in western New York State. The weekly production of the Model A325 desk at the Fredonia Plant follows the normal probability distribution with a mean of </a:t>
            </a:r>
            <a:r>
              <a:rPr lang="en-US" sz="1600" smtClean="0">
                <a:solidFill>
                  <a:srgbClr val="FFC000"/>
                </a:solidFill>
              </a:rPr>
              <a:t>200</a:t>
            </a:r>
            <a:r>
              <a:rPr lang="en-US" sz="1600" smtClean="0">
                <a:solidFill>
                  <a:schemeClr val="accent1"/>
                </a:solidFill>
              </a:rPr>
              <a:t> </a:t>
            </a:r>
            <a:r>
              <a:rPr lang="en-US" sz="1600" smtClean="0"/>
              <a:t>and a standard deviation  of </a:t>
            </a:r>
            <a:r>
              <a:rPr lang="en-US" sz="1600" smtClean="0">
                <a:solidFill>
                  <a:srgbClr val="FFC000"/>
                </a:solidFill>
              </a:rPr>
              <a:t>16</a:t>
            </a:r>
            <a:r>
              <a:rPr lang="en-US" sz="1600" smtClean="0"/>
              <a:t>. Recently, because of market expansion, new production methods have been introduced and new employees hired. The vice president of manufacturing would like to investigate whether there has been a </a:t>
            </a:r>
            <a:r>
              <a:rPr lang="en-US" sz="1600" i="1" smtClean="0">
                <a:solidFill>
                  <a:srgbClr val="FFC000"/>
                </a:solidFill>
              </a:rPr>
              <a:t>change</a:t>
            </a:r>
            <a:r>
              <a:rPr lang="en-US" sz="1600" i="1" smtClean="0"/>
              <a:t> </a:t>
            </a:r>
            <a:r>
              <a:rPr lang="en-US" sz="1600" smtClean="0"/>
              <a:t>in the weekly production of the Model A325 desk.</a:t>
            </a:r>
          </a:p>
          <a:p>
            <a:pPr eaLnBrk="1" hangingPunct="1">
              <a:buFont typeface="Wingdings" pitchFamily="2" charset="2"/>
              <a:buNone/>
            </a:pPr>
            <a:endParaRPr lang="en-US" sz="1600" smtClean="0"/>
          </a:p>
        </p:txBody>
      </p:sp>
      <p:pic>
        <p:nvPicPr>
          <p:cNvPr id="19461" name="Picture 7" descr="1014"/>
          <p:cNvPicPr>
            <a:picLocks noChangeAspect="1" noChangeArrowheads="1"/>
          </p:cNvPicPr>
          <p:nvPr/>
        </p:nvPicPr>
        <p:blipFill>
          <a:blip r:embed="rId3"/>
          <a:srcRect/>
          <a:stretch>
            <a:fillRect/>
          </a:stretch>
        </p:blipFill>
        <p:spPr bwMode="auto">
          <a:xfrm>
            <a:off x="5105400" y="2762250"/>
            <a:ext cx="3276600" cy="2333625"/>
          </a:xfrm>
          <a:prstGeom prst="rect">
            <a:avLst/>
          </a:prstGeom>
          <a:noFill/>
          <a:ln w="9525">
            <a:noFill/>
            <a:miter lim="800000"/>
            <a:headEnd/>
            <a:tailEnd/>
          </a:ln>
        </p:spPr>
      </p:pic>
      <p:sp>
        <p:nvSpPr>
          <p:cNvPr id="6" name="Footer Placeholder 5"/>
          <p:cNvSpPr>
            <a:spLocks noGrp="1"/>
          </p:cNvSpPr>
          <p:nvPr>
            <p:ph type="ftr" sz="quarter" idx="10"/>
          </p:nvPr>
        </p:nvSpPr>
        <p:spPr/>
        <p:txBody>
          <a:bodyPr/>
          <a:lstStyle/>
          <a:p>
            <a:pPr algn="l">
              <a:defRPr/>
            </a:pPr>
            <a:r>
              <a:rPr lang="en-US" smtClean="0"/>
              <a:t>ALFIRA SOFIA</a:t>
            </a: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1"/>
          </p:nvPr>
        </p:nvSpPr>
        <p:spPr/>
        <p:txBody>
          <a:bodyPr/>
          <a:lstStyle/>
          <a:p>
            <a:pPr>
              <a:defRPr/>
            </a:pPr>
            <a:fld id="{21726706-E61A-4B5F-AEE8-9709DE6FD1FD}" type="slidenum">
              <a:rPr lang="en-US"/>
              <a:pPr>
                <a:defRPr/>
              </a:pPr>
              <a:t>14</a:t>
            </a:fld>
            <a:endParaRPr lang="en-US"/>
          </a:p>
        </p:txBody>
      </p:sp>
      <p:sp>
        <p:nvSpPr>
          <p:cNvPr id="20483" name="AutoShape 2"/>
          <p:cNvSpPr>
            <a:spLocks noGrp="1" noChangeArrowheads="1"/>
          </p:cNvSpPr>
          <p:nvPr>
            <p:ph type="title"/>
          </p:nvPr>
        </p:nvSpPr>
        <p:spPr/>
        <p:txBody>
          <a:bodyPr/>
          <a:lstStyle/>
          <a:p>
            <a:pPr eaLnBrk="1" hangingPunct="1"/>
            <a:r>
              <a:rPr lang="en-US" sz="2400" smtClean="0"/>
              <a:t>Testing for a Population Mean with a</a:t>
            </a:r>
            <a:br>
              <a:rPr lang="en-US" sz="2400" smtClean="0"/>
            </a:br>
            <a:r>
              <a:rPr lang="en-US" sz="2400" smtClean="0"/>
              <a:t>Known Population Standard Deviation- Example</a:t>
            </a:r>
            <a:endParaRPr lang="en-US" sz="2400" b="0" smtClean="0"/>
          </a:p>
        </p:txBody>
      </p:sp>
      <p:sp>
        <p:nvSpPr>
          <p:cNvPr id="20484" name="Rectangle 3"/>
          <p:cNvSpPr>
            <a:spLocks noGrp="1" noChangeArrowheads="1"/>
          </p:cNvSpPr>
          <p:nvPr>
            <p:ph type="body" sz="half" idx="1"/>
          </p:nvPr>
        </p:nvSpPr>
        <p:spPr>
          <a:xfrm>
            <a:off x="838200" y="1905000"/>
            <a:ext cx="7246938" cy="4181475"/>
          </a:xfrm>
        </p:spPr>
        <p:txBody>
          <a:bodyPr/>
          <a:lstStyle/>
          <a:p>
            <a:pPr eaLnBrk="1" hangingPunct="1">
              <a:buFont typeface="Wingdings" pitchFamily="2" charset="2"/>
              <a:buNone/>
            </a:pPr>
            <a:r>
              <a:rPr lang="en-US" sz="2000" b="1" smtClean="0"/>
              <a:t>Step 1: State the null hypothesis and the alternate hypothesis.</a:t>
            </a:r>
          </a:p>
          <a:p>
            <a:pPr eaLnBrk="1" hangingPunct="1">
              <a:buFont typeface="Wingdings" pitchFamily="2" charset="2"/>
              <a:buNone/>
            </a:pPr>
            <a:r>
              <a:rPr lang="en-US" sz="2000" b="1" smtClean="0"/>
              <a:t>		</a:t>
            </a:r>
            <a:r>
              <a:rPr lang="en-US" sz="2400" smtClean="0"/>
              <a:t>H</a:t>
            </a:r>
            <a:r>
              <a:rPr lang="en-US" sz="2400" baseline="-25000" smtClean="0"/>
              <a:t>0</a:t>
            </a:r>
            <a:r>
              <a:rPr lang="en-US" sz="2400" smtClean="0"/>
              <a:t>: </a:t>
            </a:r>
            <a:r>
              <a:rPr lang="en-US" sz="2400" smtClean="0">
                <a:sym typeface="Symbol" pitchFamily="18" charset="2"/>
              </a:rPr>
              <a:t> </a:t>
            </a:r>
            <a:r>
              <a:rPr lang="en-US" sz="2400" smtClean="0">
                <a:cs typeface="Arial" pitchFamily="34" charset="0"/>
                <a:sym typeface="Symbol" pitchFamily="18" charset="2"/>
              </a:rPr>
              <a:t>= 200</a:t>
            </a:r>
          </a:p>
          <a:p>
            <a:pPr eaLnBrk="1" hangingPunct="1">
              <a:buFont typeface="Wingdings" pitchFamily="2" charset="2"/>
              <a:buNone/>
            </a:pPr>
            <a:r>
              <a:rPr lang="en-US" sz="2400" smtClean="0"/>
              <a:t>		H</a:t>
            </a:r>
            <a:r>
              <a:rPr lang="en-US" sz="2400" baseline="-25000" smtClean="0"/>
              <a:t>1</a:t>
            </a:r>
            <a:r>
              <a:rPr lang="en-US" sz="2400" smtClean="0"/>
              <a:t>: </a:t>
            </a:r>
            <a:r>
              <a:rPr lang="en-US" sz="2400" smtClean="0">
                <a:sym typeface="Symbol" pitchFamily="18" charset="2"/>
              </a:rPr>
              <a:t> </a:t>
            </a:r>
            <a:r>
              <a:rPr lang="en-US" sz="2400" smtClean="0">
                <a:cs typeface="Arial" pitchFamily="34" charset="0"/>
                <a:sym typeface="Symbol" pitchFamily="18" charset="2"/>
              </a:rPr>
              <a:t>≠ 200</a:t>
            </a:r>
          </a:p>
          <a:p>
            <a:pPr eaLnBrk="1" hangingPunct="1">
              <a:buFont typeface="Wingdings" pitchFamily="2" charset="2"/>
              <a:buNone/>
            </a:pPr>
            <a:r>
              <a:rPr lang="en-US" sz="2000" b="1" smtClean="0"/>
              <a:t>	(note: keyword in the problem “has changed”)</a:t>
            </a:r>
          </a:p>
          <a:p>
            <a:pPr eaLnBrk="1" hangingPunct="1">
              <a:buFont typeface="Wingdings" pitchFamily="2" charset="2"/>
              <a:buNone/>
            </a:pPr>
            <a:endParaRPr lang="en-US" sz="2000" b="1" smtClean="0"/>
          </a:p>
          <a:p>
            <a:pPr eaLnBrk="1" hangingPunct="1">
              <a:buFont typeface="Wingdings" pitchFamily="2" charset="2"/>
              <a:buNone/>
            </a:pPr>
            <a:r>
              <a:rPr lang="en-US" sz="2000" b="1" smtClean="0"/>
              <a:t>Step 2: Select the level of significance.</a:t>
            </a:r>
          </a:p>
          <a:p>
            <a:pPr eaLnBrk="1" hangingPunct="1">
              <a:buFont typeface="Wingdings" pitchFamily="2" charset="2"/>
              <a:buNone/>
            </a:pPr>
            <a:r>
              <a:rPr lang="en-US" sz="2000" b="1" smtClean="0"/>
              <a:t>		</a:t>
            </a:r>
            <a:r>
              <a:rPr lang="el-GR" sz="2000" b="1" smtClean="0">
                <a:cs typeface="Arial" pitchFamily="34" charset="0"/>
              </a:rPr>
              <a:t>α</a:t>
            </a:r>
            <a:r>
              <a:rPr lang="en-US" sz="2000" b="1" smtClean="0">
                <a:cs typeface="Arial" pitchFamily="34" charset="0"/>
              </a:rPr>
              <a:t> = 0.01 as stated in the problem</a:t>
            </a:r>
          </a:p>
          <a:p>
            <a:pPr eaLnBrk="1" hangingPunct="1">
              <a:buFont typeface="Wingdings" pitchFamily="2" charset="2"/>
              <a:buNone/>
            </a:pPr>
            <a:endParaRPr lang="el-GR" sz="2000" b="1" smtClean="0">
              <a:cs typeface="Arial" pitchFamily="34" charset="0"/>
            </a:endParaRPr>
          </a:p>
          <a:p>
            <a:pPr eaLnBrk="1" hangingPunct="1">
              <a:buFont typeface="Wingdings" pitchFamily="2" charset="2"/>
              <a:buNone/>
            </a:pPr>
            <a:r>
              <a:rPr lang="en-US" sz="2000" b="1" smtClean="0"/>
              <a:t>Step 3: Select the test statistic.</a:t>
            </a:r>
          </a:p>
          <a:p>
            <a:pPr eaLnBrk="1" hangingPunct="1">
              <a:buFont typeface="Wingdings" pitchFamily="2" charset="2"/>
              <a:buNone/>
            </a:pPr>
            <a:r>
              <a:rPr lang="en-US" sz="2000" smtClean="0"/>
              <a:t>		Use Z-distribution since </a:t>
            </a:r>
            <a:r>
              <a:rPr lang="el-GR" sz="2000" smtClean="0">
                <a:cs typeface="Arial" pitchFamily="34" charset="0"/>
              </a:rPr>
              <a:t>σ</a:t>
            </a:r>
            <a:r>
              <a:rPr lang="en-US" sz="2000" smtClean="0">
                <a:cs typeface="Arial" pitchFamily="34" charset="0"/>
              </a:rPr>
              <a:t> is known</a:t>
            </a:r>
            <a:endParaRPr lang="el-GR" sz="2000" smtClean="0">
              <a:cs typeface="Arial" pitchFamily="34" charset="0"/>
            </a:endParaRPr>
          </a:p>
          <a:p>
            <a:pPr eaLnBrk="1" hangingPunct="1">
              <a:buFont typeface="Wingdings" pitchFamily="2" charset="2"/>
              <a:buNone/>
            </a:pPr>
            <a:endParaRPr lang="en-US" sz="2000" b="1" smtClean="0"/>
          </a:p>
        </p:txBody>
      </p:sp>
      <p:sp>
        <p:nvSpPr>
          <p:cNvPr id="5" name="Footer Placeholder 4"/>
          <p:cNvSpPr>
            <a:spLocks noGrp="1"/>
          </p:cNvSpPr>
          <p:nvPr>
            <p:ph type="ftr" sz="quarter" idx="10"/>
          </p:nvPr>
        </p:nvSpPr>
        <p:spPr/>
        <p:txBody>
          <a:bodyPr/>
          <a:lstStyle/>
          <a:p>
            <a:pPr algn="l">
              <a:defRPr/>
            </a:pPr>
            <a:r>
              <a:rPr lang="en-US" smtClean="0"/>
              <a:t>ALFIRA SOFIA</a:t>
            </a: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p:txBody>
          <a:bodyPr/>
          <a:lstStyle/>
          <a:p>
            <a:pPr>
              <a:defRPr/>
            </a:pPr>
            <a:fld id="{58B30B6C-CA5A-446C-85DC-D9C6BBAD1340}" type="slidenum">
              <a:rPr lang="en-US"/>
              <a:pPr>
                <a:defRPr/>
              </a:pPr>
              <a:t>15</a:t>
            </a:fld>
            <a:endParaRPr lang="en-US"/>
          </a:p>
        </p:txBody>
      </p:sp>
      <p:sp>
        <p:nvSpPr>
          <p:cNvPr id="1028" name="AutoShape 2"/>
          <p:cNvSpPr>
            <a:spLocks noGrp="1" noChangeArrowheads="1"/>
          </p:cNvSpPr>
          <p:nvPr>
            <p:ph type="title"/>
          </p:nvPr>
        </p:nvSpPr>
        <p:spPr/>
        <p:txBody>
          <a:bodyPr/>
          <a:lstStyle/>
          <a:p>
            <a:pPr eaLnBrk="1" hangingPunct="1"/>
            <a:r>
              <a:rPr lang="en-US" sz="2400" smtClean="0"/>
              <a:t>Testing for a Population Mean with a</a:t>
            </a:r>
            <a:br>
              <a:rPr lang="en-US" sz="2400" smtClean="0"/>
            </a:br>
            <a:r>
              <a:rPr lang="en-US" sz="2400" smtClean="0"/>
              <a:t>Known Population Standard Deviation- Example</a:t>
            </a:r>
            <a:endParaRPr lang="en-US" sz="2400" b="0" smtClean="0"/>
          </a:p>
        </p:txBody>
      </p:sp>
      <p:sp>
        <p:nvSpPr>
          <p:cNvPr id="1029" name="Rectangle 3"/>
          <p:cNvSpPr>
            <a:spLocks noGrp="1" noChangeArrowheads="1"/>
          </p:cNvSpPr>
          <p:nvPr>
            <p:ph type="body" sz="half" idx="1"/>
          </p:nvPr>
        </p:nvSpPr>
        <p:spPr>
          <a:xfrm>
            <a:off x="685800" y="1905000"/>
            <a:ext cx="7456488" cy="1023938"/>
          </a:xfrm>
        </p:spPr>
        <p:txBody>
          <a:bodyPr/>
          <a:lstStyle/>
          <a:p>
            <a:pPr eaLnBrk="1" hangingPunct="1">
              <a:lnSpc>
                <a:spcPct val="80000"/>
              </a:lnSpc>
              <a:buFont typeface="Wingdings" pitchFamily="2" charset="2"/>
              <a:buNone/>
            </a:pPr>
            <a:r>
              <a:rPr lang="en-US" sz="1800" b="1" smtClean="0"/>
              <a:t>Step 4: Formulate the decision rule.</a:t>
            </a:r>
          </a:p>
          <a:p>
            <a:pPr eaLnBrk="1" hangingPunct="1">
              <a:lnSpc>
                <a:spcPct val="80000"/>
              </a:lnSpc>
              <a:buFont typeface="Wingdings" pitchFamily="2" charset="2"/>
              <a:buNone/>
            </a:pPr>
            <a:r>
              <a:rPr lang="en-US" sz="1800" b="1" smtClean="0"/>
              <a:t>		Reject H</a:t>
            </a:r>
            <a:r>
              <a:rPr lang="en-US" sz="1800" b="1" baseline="-25000" smtClean="0"/>
              <a:t>0</a:t>
            </a:r>
            <a:r>
              <a:rPr lang="en-US" sz="1800" b="1" smtClean="0"/>
              <a:t> if |Z| &gt; Z</a:t>
            </a:r>
            <a:r>
              <a:rPr lang="en-US" sz="1800" b="1" baseline="-25000" smtClean="0">
                <a:sym typeface="Symbol" pitchFamily="18" charset="2"/>
              </a:rPr>
              <a:t>/2</a:t>
            </a:r>
            <a:endParaRPr lang="en-US" sz="1800" b="1" smtClean="0"/>
          </a:p>
          <a:p>
            <a:pPr eaLnBrk="1" hangingPunct="1">
              <a:lnSpc>
                <a:spcPct val="80000"/>
              </a:lnSpc>
              <a:buFont typeface="Wingdings" pitchFamily="2" charset="2"/>
              <a:buNone/>
            </a:pPr>
            <a:endParaRPr lang="en-US" sz="1600" b="1" smtClean="0"/>
          </a:p>
        </p:txBody>
      </p:sp>
      <p:graphicFrame>
        <p:nvGraphicFramePr>
          <p:cNvPr id="1026" name="Object 6"/>
          <p:cNvGraphicFramePr>
            <a:graphicFrameLocks/>
          </p:cNvGraphicFramePr>
          <p:nvPr>
            <p:ph sz="quarter" idx="3"/>
          </p:nvPr>
        </p:nvGraphicFramePr>
        <p:xfrm>
          <a:off x="1716088" y="2566988"/>
          <a:ext cx="1603375" cy="1746250"/>
        </p:xfrm>
        <a:graphic>
          <a:graphicData uri="http://schemas.openxmlformats.org/presentationml/2006/ole">
            <p:oleObj spid="_x0000_s64514" name="Equation" r:id="rId4" imgW="1282680" imgH="1396800" progId="Equation.3">
              <p:embed/>
            </p:oleObj>
          </a:graphicData>
        </a:graphic>
      </p:graphicFrame>
      <p:sp>
        <p:nvSpPr>
          <p:cNvPr id="386065" name="Rectangle 17"/>
          <p:cNvSpPr>
            <a:spLocks noChangeArrowheads="1"/>
          </p:cNvSpPr>
          <p:nvPr/>
        </p:nvSpPr>
        <p:spPr bwMode="auto">
          <a:xfrm>
            <a:off x="608013" y="4452938"/>
            <a:ext cx="8077200" cy="1809726"/>
          </a:xfrm>
          <a:prstGeom prst="rect">
            <a:avLst/>
          </a:prstGeom>
          <a:noFill/>
          <a:ln w="9525">
            <a:noFill/>
            <a:miter lim="800000"/>
            <a:headEnd/>
            <a:tailEnd/>
          </a:ln>
        </p:spPr>
        <p:txBody>
          <a:bodyPr>
            <a:spAutoFit/>
          </a:bodyPr>
          <a:lstStyle/>
          <a:p>
            <a:pPr>
              <a:lnSpc>
                <a:spcPct val="100000"/>
              </a:lnSpc>
            </a:pPr>
            <a:r>
              <a:rPr lang="en-US" sz="1800" b="1">
                <a:solidFill>
                  <a:schemeClr val="tx1"/>
                </a:solidFill>
                <a:latin typeface="Cambria" pitchFamily="18" charset="0"/>
              </a:rPr>
              <a:t>Step 5: Make a decision and interpret the result.</a:t>
            </a:r>
          </a:p>
          <a:p>
            <a:pPr>
              <a:lnSpc>
                <a:spcPct val="100000"/>
              </a:lnSpc>
            </a:pPr>
            <a:r>
              <a:rPr lang="en-US" sz="1800" b="1">
                <a:solidFill>
                  <a:schemeClr val="tx1"/>
                </a:solidFill>
                <a:latin typeface="Cambria" pitchFamily="18" charset="0"/>
              </a:rPr>
              <a:t>	</a:t>
            </a:r>
            <a:r>
              <a:rPr lang="el-GR" sz="1800" b="1">
                <a:solidFill>
                  <a:schemeClr val="tx1"/>
                </a:solidFill>
                <a:latin typeface="Cambria" pitchFamily="18" charset="0"/>
              </a:rPr>
              <a:t>Because 1.55 does not fall in the </a:t>
            </a:r>
            <a:r>
              <a:rPr lang="en-US" sz="1800" b="1">
                <a:solidFill>
                  <a:schemeClr val="tx1"/>
                </a:solidFill>
                <a:latin typeface="Cambria" pitchFamily="18" charset="0"/>
              </a:rPr>
              <a:t>r</a:t>
            </a:r>
            <a:r>
              <a:rPr lang="el-GR" sz="1800" b="1">
                <a:solidFill>
                  <a:schemeClr val="tx1"/>
                </a:solidFill>
                <a:latin typeface="Cambria" pitchFamily="18" charset="0"/>
              </a:rPr>
              <a:t>ejection region, H</a:t>
            </a:r>
            <a:r>
              <a:rPr lang="el-GR" sz="1800" b="1" baseline="-25000">
                <a:solidFill>
                  <a:schemeClr val="tx1"/>
                </a:solidFill>
                <a:latin typeface="Cambria" pitchFamily="18" charset="0"/>
              </a:rPr>
              <a:t>0</a:t>
            </a:r>
            <a:r>
              <a:rPr lang="el-GR" sz="1800" b="1">
                <a:solidFill>
                  <a:schemeClr val="tx1"/>
                </a:solidFill>
                <a:latin typeface="Cambria" pitchFamily="18" charset="0"/>
              </a:rPr>
              <a:t> is not rejected. We</a:t>
            </a:r>
            <a:r>
              <a:rPr lang="en-US" sz="1800" b="1">
                <a:solidFill>
                  <a:schemeClr val="tx1"/>
                </a:solidFill>
                <a:latin typeface="Cambria" pitchFamily="18" charset="0"/>
              </a:rPr>
              <a:t> </a:t>
            </a:r>
            <a:r>
              <a:rPr lang="el-GR" sz="1800" b="1">
                <a:solidFill>
                  <a:schemeClr val="tx1"/>
                </a:solidFill>
                <a:latin typeface="Cambria" pitchFamily="18" charset="0"/>
              </a:rPr>
              <a:t>conclude that the population mean is not different from 200. So we would</a:t>
            </a:r>
            <a:r>
              <a:rPr lang="en-US" sz="1800" b="1">
                <a:solidFill>
                  <a:schemeClr val="tx1"/>
                </a:solidFill>
                <a:latin typeface="Cambria" pitchFamily="18" charset="0"/>
              </a:rPr>
              <a:t> </a:t>
            </a:r>
            <a:r>
              <a:rPr lang="el-GR" sz="1800" b="1">
                <a:solidFill>
                  <a:schemeClr val="tx1"/>
                </a:solidFill>
                <a:latin typeface="Cambria" pitchFamily="18" charset="0"/>
              </a:rPr>
              <a:t>report to the vice president of manufacturing that the sample evidence does</a:t>
            </a:r>
            <a:r>
              <a:rPr lang="en-US" sz="1800" b="1">
                <a:solidFill>
                  <a:schemeClr val="tx1"/>
                </a:solidFill>
                <a:latin typeface="Cambria" pitchFamily="18" charset="0"/>
              </a:rPr>
              <a:t> </a:t>
            </a:r>
            <a:r>
              <a:rPr lang="el-GR" sz="1800" b="1">
                <a:solidFill>
                  <a:schemeClr val="tx1"/>
                </a:solidFill>
                <a:latin typeface="Cambria" pitchFamily="18" charset="0"/>
              </a:rPr>
              <a:t>not show that the production rate at the Fredonia Plant has changed from</a:t>
            </a:r>
            <a:r>
              <a:rPr lang="en-US" sz="1800" b="1">
                <a:solidFill>
                  <a:schemeClr val="tx1"/>
                </a:solidFill>
                <a:latin typeface="Cambria" pitchFamily="18" charset="0"/>
              </a:rPr>
              <a:t> </a:t>
            </a:r>
            <a:r>
              <a:rPr lang="el-GR" sz="1800" b="1">
                <a:solidFill>
                  <a:schemeClr val="tx1"/>
                </a:solidFill>
                <a:latin typeface="Cambria" pitchFamily="18" charset="0"/>
              </a:rPr>
              <a:t>200 per week.</a:t>
            </a:r>
          </a:p>
        </p:txBody>
      </p:sp>
      <p:pic>
        <p:nvPicPr>
          <p:cNvPr id="1031" name="Picture 18" descr="1016"/>
          <p:cNvPicPr>
            <a:picLocks noChangeAspect="1" noChangeArrowheads="1"/>
          </p:cNvPicPr>
          <p:nvPr/>
        </p:nvPicPr>
        <p:blipFill>
          <a:blip r:embed="rId5"/>
          <a:srcRect/>
          <a:stretch>
            <a:fillRect/>
          </a:stretch>
        </p:blipFill>
        <p:spPr bwMode="auto">
          <a:xfrm>
            <a:off x="3898900" y="2533650"/>
            <a:ext cx="3438525" cy="1352550"/>
          </a:xfrm>
          <a:prstGeom prst="rect">
            <a:avLst/>
          </a:prstGeom>
          <a:noFill/>
          <a:ln w="9525">
            <a:noFill/>
            <a:miter lim="800000"/>
            <a:headEnd/>
            <a:tailEnd/>
          </a:ln>
        </p:spPr>
      </p:pic>
      <p:sp>
        <p:nvSpPr>
          <p:cNvPr id="8" name="Footer Placeholder 7"/>
          <p:cNvSpPr>
            <a:spLocks noGrp="1"/>
          </p:cNvSpPr>
          <p:nvPr>
            <p:ph type="ftr" sz="quarter" idx="10"/>
          </p:nvPr>
        </p:nvSpPr>
        <p:spPr/>
        <p:txBody>
          <a:bodyPr/>
          <a:lstStyle/>
          <a:p>
            <a:pPr algn="l">
              <a:defRPr/>
            </a:pPr>
            <a:r>
              <a:rPr lang="en-US" smtClean="0"/>
              <a:t>ALFIRA SOFIA</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86065"/>
                                        </p:tgtEl>
                                        <p:attrNameLst>
                                          <p:attrName>style.visibility</p:attrName>
                                        </p:attrNameLst>
                                      </p:cBhvr>
                                      <p:to>
                                        <p:strVal val="visible"/>
                                      </p:to>
                                    </p:set>
                                    <p:animEffect transition="in" filter="wipe(up)">
                                      <p:cBhvr>
                                        <p:cTn id="7" dur="500"/>
                                        <p:tgtEl>
                                          <p:spTgt spid="3860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606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type="body" idx="1"/>
          </p:nvPr>
        </p:nvSpPr>
        <p:spPr/>
        <p:txBody>
          <a:bodyPr/>
          <a:lstStyle/>
          <a:p>
            <a:pPr eaLnBrk="1" hangingPunct="1">
              <a:buFont typeface="Wingdings" pitchFamily="2" charset="2"/>
              <a:buNone/>
            </a:pPr>
            <a:r>
              <a:rPr lang="en-US" smtClean="0"/>
              <a:t>Suppose in the previous problem the vice president wants to know whether there has been an </a:t>
            </a:r>
            <a:r>
              <a:rPr lang="en-US" i="1" smtClean="0">
                <a:solidFill>
                  <a:srgbClr val="FFC000"/>
                </a:solidFill>
              </a:rPr>
              <a:t>increase</a:t>
            </a:r>
            <a:r>
              <a:rPr lang="en-US" i="1" smtClean="0">
                <a:solidFill>
                  <a:schemeClr val="accent1"/>
                </a:solidFill>
              </a:rPr>
              <a:t> </a:t>
            </a:r>
            <a:r>
              <a:rPr lang="en-US" smtClean="0"/>
              <a:t>in the number of units assembled. To put it another way, can we conclude, because of the improved production methods, that the mean number of desks assembled in the last 50 weeks was </a:t>
            </a:r>
            <a:r>
              <a:rPr lang="en-US" smtClean="0">
                <a:solidFill>
                  <a:srgbClr val="FFC000"/>
                </a:solidFill>
              </a:rPr>
              <a:t>more than 200</a:t>
            </a:r>
            <a:r>
              <a:rPr lang="en-US" smtClean="0"/>
              <a:t>?</a:t>
            </a:r>
          </a:p>
          <a:p>
            <a:pPr eaLnBrk="1" hangingPunct="1">
              <a:buFont typeface="Wingdings" pitchFamily="2" charset="2"/>
              <a:buNone/>
            </a:pPr>
            <a:r>
              <a:rPr lang="en-US" smtClean="0"/>
              <a:t>Recall: </a:t>
            </a:r>
            <a:r>
              <a:rPr lang="el-GR" smtClean="0">
                <a:solidFill>
                  <a:srgbClr val="FF3101"/>
                </a:solidFill>
                <a:cs typeface="Arial" pitchFamily="34" charset="0"/>
                <a:sym typeface="Symbol" pitchFamily="18" charset="2"/>
              </a:rPr>
              <a:t>σ</a:t>
            </a:r>
            <a:r>
              <a:rPr lang="en-US" smtClean="0">
                <a:solidFill>
                  <a:srgbClr val="FF3101"/>
                </a:solidFill>
                <a:cs typeface="Arial" pitchFamily="34" charset="0"/>
                <a:sym typeface="Symbol" pitchFamily="18" charset="2"/>
              </a:rPr>
              <a:t>=16, n=200, </a:t>
            </a:r>
            <a:r>
              <a:rPr lang="el-GR" smtClean="0">
                <a:solidFill>
                  <a:srgbClr val="FF3101"/>
                </a:solidFill>
                <a:cs typeface="Arial" pitchFamily="34" charset="0"/>
                <a:sym typeface="Symbol" pitchFamily="18" charset="2"/>
              </a:rPr>
              <a:t>α</a:t>
            </a:r>
            <a:r>
              <a:rPr lang="en-US" smtClean="0">
                <a:solidFill>
                  <a:srgbClr val="FF3101"/>
                </a:solidFill>
                <a:cs typeface="Arial" pitchFamily="34" charset="0"/>
                <a:sym typeface="Symbol" pitchFamily="18" charset="2"/>
              </a:rPr>
              <a:t>=.01</a:t>
            </a:r>
            <a:endParaRPr lang="el-GR" smtClean="0">
              <a:solidFill>
                <a:srgbClr val="FF3101"/>
              </a:solidFill>
              <a:cs typeface="Arial" pitchFamily="34" charset="0"/>
              <a:sym typeface="Symbol" pitchFamily="18" charset="2"/>
            </a:endParaRPr>
          </a:p>
          <a:p>
            <a:pPr eaLnBrk="1" hangingPunct="1"/>
            <a:endParaRPr lang="en-US" smtClean="0"/>
          </a:p>
        </p:txBody>
      </p:sp>
      <p:sp>
        <p:nvSpPr>
          <p:cNvPr id="21508" name="AutoShape 4"/>
          <p:cNvSpPr>
            <a:spLocks noGrp="1" noChangeArrowheads="1"/>
          </p:cNvSpPr>
          <p:nvPr>
            <p:ph type="title"/>
          </p:nvPr>
        </p:nvSpPr>
        <p:spPr>
          <a:noFill/>
        </p:spPr>
        <p:txBody>
          <a:bodyPr/>
          <a:lstStyle/>
          <a:p>
            <a:pPr eaLnBrk="1" hangingPunct="1"/>
            <a:r>
              <a:rPr lang="en-US" sz="2400" smtClean="0"/>
              <a:t>Testing for a Population Mean with a Known Population Standard Deviation- Another Example</a:t>
            </a:r>
          </a:p>
        </p:txBody>
      </p:sp>
      <p:sp>
        <p:nvSpPr>
          <p:cNvPr id="5" name="Slide Number Placeholder 4"/>
          <p:cNvSpPr>
            <a:spLocks noGrp="1"/>
          </p:cNvSpPr>
          <p:nvPr>
            <p:ph type="sldNum" sz="quarter" idx="12"/>
          </p:nvPr>
        </p:nvSpPr>
        <p:spPr/>
        <p:txBody>
          <a:bodyPr/>
          <a:lstStyle/>
          <a:p>
            <a:fld id="{BA23E363-DAAE-49FC-B4F8-0F6B610555E3}" type="slidenum">
              <a:rPr lang="en-US" smtClean="0"/>
              <a:pPr/>
              <a:t>16</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1"/>
          </p:nvPr>
        </p:nvSpPr>
        <p:spPr/>
        <p:txBody>
          <a:bodyPr/>
          <a:lstStyle/>
          <a:p>
            <a:pPr>
              <a:defRPr/>
            </a:pPr>
            <a:fld id="{0D5EB9DC-0909-4F2C-ADC9-F8C52ADAC168}" type="slidenum">
              <a:rPr lang="en-US"/>
              <a:pPr>
                <a:defRPr/>
              </a:pPr>
              <a:t>17</a:t>
            </a:fld>
            <a:endParaRPr lang="en-US"/>
          </a:p>
        </p:txBody>
      </p:sp>
      <p:sp>
        <p:nvSpPr>
          <p:cNvPr id="22531" name="AutoShape 2"/>
          <p:cNvSpPr>
            <a:spLocks noGrp="1" noChangeArrowheads="1"/>
          </p:cNvSpPr>
          <p:nvPr>
            <p:ph type="title"/>
          </p:nvPr>
        </p:nvSpPr>
        <p:spPr/>
        <p:txBody>
          <a:bodyPr/>
          <a:lstStyle/>
          <a:p>
            <a:pPr eaLnBrk="1" hangingPunct="1"/>
            <a:r>
              <a:rPr lang="en-US" sz="2400" smtClean="0"/>
              <a:t>Testing for a Population Mean with a Known Population Standard Deviation- Example</a:t>
            </a:r>
            <a:endParaRPr lang="en-US" sz="2400" b="0" smtClean="0"/>
          </a:p>
        </p:txBody>
      </p:sp>
      <p:sp>
        <p:nvSpPr>
          <p:cNvPr id="22532" name="Rectangle 3"/>
          <p:cNvSpPr>
            <a:spLocks noGrp="1" noChangeArrowheads="1"/>
          </p:cNvSpPr>
          <p:nvPr>
            <p:ph type="body" sz="half" idx="1"/>
          </p:nvPr>
        </p:nvSpPr>
        <p:spPr>
          <a:xfrm>
            <a:off x="838200" y="1905000"/>
            <a:ext cx="7246938" cy="4181475"/>
          </a:xfrm>
        </p:spPr>
        <p:txBody>
          <a:bodyPr/>
          <a:lstStyle/>
          <a:p>
            <a:pPr eaLnBrk="1" hangingPunct="1">
              <a:buFont typeface="Wingdings" pitchFamily="2" charset="2"/>
              <a:buNone/>
            </a:pPr>
            <a:r>
              <a:rPr lang="en-US" sz="2000" b="1" smtClean="0"/>
              <a:t>Step 1: State the null hypothesis and the alternate hypothesis.</a:t>
            </a:r>
          </a:p>
          <a:p>
            <a:pPr eaLnBrk="1" hangingPunct="1">
              <a:buFont typeface="Wingdings" pitchFamily="2" charset="2"/>
              <a:buNone/>
            </a:pPr>
            <a:r>
              <a:rPr lang="en-US" sz="2000" b="1" smtClean="0"/>
              <a:t>		</a:t>
            </a:r>
            <a:r>
              <a:rPr lang="en-US" sz="2400" smtClean="0"/>
              <a:t>H</a:t>
            </a:r>
            <a:r>
              <a:rPr lang="en-US" sz="2400" baseline="-25000" smtClean="0"/>
              <a:t>0</a:t>
            </a:r>
            <a:r>
              <a:rPr lang="en-US" sz="2400" smtClean="0"/>
              <a:t>: </a:t>
            </a:r>
            <a:r>
              <a:rPr lang="en-US" sz="2400" smtClean="0">
                <a:sym typeface="Symbol" pitchFamily="18" charset="2"/>
              </a:rPr>
              <a:t> </a:t>
            </a:r>
            <a:r>
              <a:rPr lang="en-US" sz="2400" smtClean="0">
                <a:cs typeface="Arial" pitchFamily="34" charset="0"/>
                <a:sym typeface="Symbol" pitchFamily="18" charset="2"/>
              </a:rPr>
              <a:t>≤ 200</a:t>
            </a:r>
          </a:p>
          <a:p>
            <a:pPr eaLnBrk="1" hangingPunct="1">
              <a:buFont typeface="Wingdings" pitchFamily="2" charset="2"/>
              <a:buNone/>
            </a:pPr>
            <a:r>
              <a:rPr lang="en-US" sz="2400" smtClean="0"/>
              <a:t>		H</a:t>
            </a:r>
            <a:r>
              <a:rPr lang="en-US" sz="2400" baseline="-25000" smtClean="0"/>
              <a:t>1</a:t>
            </a:r>
            <a:r>
              <a:rPr lang="en-US" sz="2400" smtClean="0"/>
              <a:t>: </a:t>
            </a:r>
            <a:r>
              <a:rPr lang="en-US" sz="2400" smtClean="0">
                <a:sym typeface="Symbol" pitchFamily="18" charset="2"/>
              </a:rPr>
              <a:t> </a:t>
            </a:r>
            <a:r>
              <a:rPr lang="en-US" sz="2400" smtClean="0">
                <a:cs typeface="Arial" pitchFamily="34" charset="0"/>
                <a:sym typeface="Symbol" pitchFamily="18" charset="2"/>
              </a:rPr>
              <a:t>&gt; 200</a:t>
            </a:r>
          </a:p>
          <a:p>
            <a:pPr eaLnBrk="1" hangingPunct="1">
              <a:buFont typeface="Wingdings" pitchFamily="2" charset="2"/>
              <a:buNone/>
            </a:pPr>
            <a:r>
              <a:rPr lang="en-US" sz="2000" b="1" smtClean="0"/>
              <a:t>	(note: keyword in the problem “an</a:t>
            </a:r>
            <a:r>
              <a:rPr lang="en-US" sz="2000" b="1" i="1" smtClean="0">
                <a:solidFill>
                  <a:schemeClr val="accent1"/>
                </a:solidFill>
              </a:rPr>
              <a:t> </a:t>
            </a:r>
            <a:r>
              <a:rPr lang="en-US" sz="2000" b="1" i="1" smtClean="0">
                <a:solidFill>
                  <a:srgbClr val="FFC000"/>
                </a:solidFill>
              </a:rPr>
              <a:t>increase</a:t>
            </a:r>
            <a:r>
              <a:rPr lang="en-US" sz="2000" b="1" smtClean="0"/>
              <a:t>”)</a:t>
            </a:r>
          </a:p>
          <a:p>
            <a:pPr eaLnBrk="1" hangingPunct="1">
              <a:buFont typeface="Wingdings" pitchFamily="2" charset="2"/>
              <a:buNone/>
            </a:pPr>
            <a:endParaRPr lang="en-US" sz="2000" b="1" smtClean="0"/>
          </a:p>
          <a:p>
            <a:pPr eaLnBrk="1" hangingPunct="1">
              <a:buFont typeface="Wingdings" pitchFamily="2" charset="2"/>
              <a:buNone/>
            </a:pPr>
            <a:r>
              <a:rPr lang="en-US" sz="2000" b="1" smtClean="0"/>
              <a:t>Step 2: Select the level of significance.</a:t>
            </a:r>
          </a:p>
          <a:p>
            <a:pPr eaLnBrk="1" hangingPunct="1">
              <a:buFont typeface="Wingdings" pitchFamily="2" charset="2"/>
              <a:buNone/>
            </a:pPr>
            <a:r>
              <a:rPr lang="en-US" sz="2000" b="1" smtClean="0"/>
              <a:t>		</a:t>
            </a:r>
            <a:r>
              <a:rPr lang="el-GR" sz="2000" b="1" smtClean="0">
                <a:cs typeface="Arial" pitchFamily="34" charset="0"/>
              </a:rPr>
              <a:t>α</a:t>
            </a:r>
            <a:r>
              <a:rPr lang="en-US" sz="2000" b="1" smtClean="0">
                <a:cs typeface="Arial" pitchFamily="34" charset="0"/>
              </a:rPr>
              <a:t> = 0.01 as stated in the problem</a:t>
            </a:r>
          </a:p>
          <a:p>
            <a:pPr eaLnBrk="1" hangingPunct="1">
              <a:buFont typeface="Wingdings" pitchFamily="2" charset="2"/>
              <a:buNone/>
            </a:pPr>
            <a:endParaRPr lang="el-GR" sz="2000" b="1" smtClean="0">
              <a:cs typeface="Arial" pitchFamily="34" charset="0"/>
            </a:endParaRPr>
          </a:p>
          <a:p>
            <a:pPr eaLnBrk="1" hangingPunct="1">
              <a:buFont typeface="Wingdings" pitchFamily="2" charset="2"/>
              <a:buNone/>
            </a:pPr>
            <a:r>
              <a:rPr lang="en-US" sz="2000" b="1" smtClean="0"/>
              <a:t>Step 3: Select the test statistic.</a:t>
            </a:r>
          </a:p>
          <a:p>
            <a:pPr eaLnBrk="1" hangingPunct="1">
              <a:buFont typeface="Wingdings" pitchFamily="2" charset="2"/>
              <a:buNone/>
            </a:pPr>
            <a:r>
              <a:rPr lang="en-US" sz="2000" smtClean="0"/>
              <a:t>		Use Z-distribution since </a:t>
            </a:r>
            <a:r>
              <a:rPr lang="el-GR" sz="2000" smtClean="0">
                <a:cs typeface="Arial" pitchFamily="34" charset="0"/>
              </a:rPr>
              <a:t>σ</a:t>
            </a:r>
            <a:r>
              <a:rPr lang="en-US" sz="2000" smtClean="0">
                <a:cs typeface="Arial" pitchFamily="34" charset="0"/>
              </a:rPr>
              <a:t> is known</a:t>
            </a:r>
            <a:endParaRPr lang="el-GR" sz="2000" smtClean="0">
              <a:cs typeface="Arial" pitchFamily="34" charset="0"/>
            </a:endParaRPr>
          </a:p>
          <a:p>
            <a:pPr eaLnBrk="1" hangingPunct="1">
              <a:buFont typeface="Wingdings" pitchFamily="2" charset="2"/>
              <a:buNone/>
            </a:pPr>
            <a:endParaRPr lang="en-US" sz="2000" b="1" smtClean="0"/>
          </a:p>
        </p:txBody>
      </p:sp>
      <p:sp>
        <p:nvSpPr>
          <p:cNvPr id="5" name="Footer Placeholder 4"/>
          <p:cNvSpPr>
            <a:spLocks noGrp="1"/>
          </p:cNvSpPr>
          <p:nvPr>
            <p:ph type="ftr" sz="quarter" idx="10"/>
          </p:nvPr>
        </p:nvSpPr>
        <p:spPr/>
        <p:txBody>
          <a:bodyPr/>
          <a:lstStyle/>
          <a:p>
            <a:pPr algn="l">
              <a:defRPr/>
            </a:pPr>
            <a:r>
              <a:rPr lang="en-US" smtClean="0"/>
              <a:t>ALFIRA SOFIA</a:t>
            </a: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6"/>
          <p:cNvSpPr>
            <a:spLocks noGrp="1"/>
          </p:cNvSpPr>
          <p:nvPr>
            <p:ph type="sldNum" sz="quarter" idx="11"/>
          </p:nvPr>
        </p:nvSpPr>
        <p:spPr/>
        <p:txBody>
          <a:bodyPr/>
          <a:lstStyle/>
          <a:p>
            <a:pPr>
              <a:defRPr/>
            </a:pPr>
            <a:fld id="{0F60B1EF-35AE-42F5-B117-CE0FEE84848F}" type="slidenum">
              <a:rPr lang="en-US"/>
              <a:pPr>
                <a:defRPr/>
              </a:pPr>
              <a:t>18</a:t>
            </a:fld>
            <a:endParaRPr lang="en-US"/>
          </a:p>
        </p:txBody>
      </p:sp>
      <p:sp>
        <p:nvSpPr>
          <p:cNvPr id="23555" name="AutoShape 2"/>
          <p:cNvSpPr>
            <a:spLocks noGrp="1" noChangeArrowheads="1"/>
          </p:cNvSpPr>
          <p:nvPr>
            <p:ph type="title"/>
          </p:nvPr>
        </p:nvSpPr>
        <p:spPr/>
        <p:txBody>
          <a:bodyPr/>
          <a:lstStyle/>
          <a:p>
            <a:pPr eaLnBrk="1" hangingPunct="1"/>
            <a:r>
              <a:rPr lang="en-US" sz="2400" smtClean="0"/>
              <a:t>Testing for a Population Mean with a Known Population Standard Deviation- Example</a:t>
            </a:r>
            <a:endParaRPr lang="en-US" sz="2400" b="0" smtClean="0"/>
          </a:p>
        </p:txBody>
      </p:sp>
      <p:sp>
        <p:nvSpPr>
          <p:cNvPr id="23556" name="Rectangle 3"/>
          <p:cNvSpPr>
            <a:spLocks noGrp="1" noChangeArrowheads="1"/>
          </p:cNvSpPr>
          <p:nvPr>
            <p:ph type="body" sz="half" idx="1"/>
          </p:nvPr>
        </p:nvSpPr>
        <p:spPr>
          <a:xfrm>
            <a:off x="838200" y="1905000"/>
            <a:ext cx="7456488" cy="555625"/>
          </a:xfrm>
        </p:spPr>
        <p:txBody>
          <a:bodyPr/>
          <a:lstStyle/>
          <a:p>
            <a:pPr eaLnBrk="1" hangingPunct="1">
              <a:lnSpc>
                <a:spcPct val="80000"/>
              </a:lnSpc>
              <a:buFont typeface="Wingdings" pitchFamily="2" charset="2"/>
              <a:buNone/>
            </a:pPr>
            <a:r>
              <a:rPr lang="en-US" sz="1800" b="1" smtClean="0"/>
              <a:t>Step 4: Formulate the decision rule.</a:t>
            </a:r>
          </a:p>
          <a:p>
            <a:pPr eaLnBrk="1" hangingPunct="1">
              <a:lnSpc>
                <a:spcPct val="80000"/>
              </a:lnSpc>
              <a:buFont typeface="Wingdings" pitchFamily="2" charset="2"/>
              <a:buNone/>
            </a:pPr>
            <a:r>
              <a:rPr lang="en-US" sz="1800" b="1" smtClean="0"/>
              <a:t>		Reject H</a:t>
            </a:r>
            <a:r>
              <a:rPr lang="en-US" sz="1800" b="1" baseline="-25000" smtClean="0"/>
              <a:t>0</a:t>
            </a:r>
            <a:r>
              <a:rPr lang="en-US" sz="1800" b="1" smtClean="0"/>
              <a:t> if Z &gt; Z</a:t>
            </a:r>
            <a:r>
              <a:rPr lang="en-US" sz="1800" b="1" baseline="-25000" smtClean="0">
                <a:sym typeface="Symbol" pitchFamily="18" charset="2"/>
              </a:rPr>
              <a:t></a:t>
            </a:r>
            <a:endParaRPr lang="en-US" sz="1800" b="1" smtClean="0">
              <a:sym typeface="Symbol" pitchFamily="18" charset="2"/>
            </a:endParaRPr>
          </a:p>
          <a:p>
            <a:pPr eaLnBrk="1" hangingPunct="1">
              <a:lnSpc>
                <a:spcPct val="80000"/>
              </a:lnSpc>
              <a:buFont typeface="Wingdings" pitchFamily="2" charset="2"/>
              <a:buNone/>
            </a:pPr>
            <a:endParaRPr lang="en-US" sz="1800" b="1" smtClean="0"/>
          </a:p>
          <a:p>
            <a:pPr eaLnBrk="1" hangingPunct="1">
              <a:lnSpc>
                <a:spcPct val="80000"/>
              </a:lnSpc>
              <a:buFont typeface="Wingdings" pitchFamily="2" charset="2"/>
              <a:buNone/>
            </a:pPr>
            <a:endParaRPr lang="en-US" sz="1800" b="1" smtClean="0">
              <a:cs typeface="Arial" pitchFamily="34" charset="0"/>
            </a:endParaRPr>
          </a:p>
          <a:p>
            <a:pPr eaLnBrk="1" hangingPunct="1">
              <a:lnSpc>
                <a:spcPct val="80000"/>
              </a:lnSpc>
              <a:buFont typeface="Wingdings" pitchFamily="2" charset="2"/>
              <a:buNone/>
            </a:pPr>
            <a:endParaRPr lang="en-US" sz="1800" b="1" smtClean="0">
              <a:cs typeface="Arial" pitchFamily="34" charset="0"/>
            </a:endParaRPr>
          </a:p>
          <a:p>
            <a:pPr eaLnBrk="1" hangingPunct="1">
              <a:lnSpc>
                <a:spcPct val="80000"/>
              </a:lnSpc>
              <a:buFont typeface="Wingdings" pitchFamily="2" charset="2"/>
              <a:buNone/>
            </a:pPr>
            <a:endParaRPr lang="el-GR" sz="1800" b="1" smtClean="0">
              <a:cs typeface="Arial" pitchFamily="34" charset="0"/>
            </a:endParaRPr>
          </a:p>
          <a:p>
            <a:pPr eaLnBrk="1" hangingPunct="1">
              <a:lnSpc>
                <a:spcPct val="80000"/>
              </a:lnSpc>
              <a:buFont typeface="Wingdings" pitchFamily="2" charset="2"/>
              <a:buNone/>
            </a:pPr>
            <a:endParaRPr lang="en-US" sz="1800" b="1" smtClean="0"/>
          </a:p>
          <a:p>
            <a:pPr eaLnBrk="1" hangingPunct="1">
              <a:lnSpc>
                <a:spcPct val="80000"/>
              </a:lnSpc>
              <a:buFont typeface="Wingdings" pitchFamily="2" charset="2"/>
              <a:buNone/>
            </a:pPr>
            <a:endParaRPr lang="en-US" sz="1800" b="1" smtClean="0"/>
          </a:p>
          <a:p>
            <a:pPr eaLnBrk="1" hangingPunct="1">
              <a:lnSpc>
                <a:spcPct val="80000"/>
              </a:lnSpc>
              <a:buFont typeface="Wingdings" pitchFamily="2" charset="2"/>
              <a:buNone/>
            </a:pPr>
            <a:endParaRPr lang="en-US" sz="1800" b="1" smtClean="0"/>
          </a:p>
          <a:p>
            <a:pPr eaLnBrk="1" hangingPunct="1">
              <a:lnSpc>
                <a:spcPct val="80000"/>
              </a:lnSpc>
              <a:buFont typeface="Wingdings" pitchFamily="2" charset="2"/>
              <a:buNone/>
            </a:pPr>
            <a:endParaRPr lang="en-US" sz="1800" b="1" smtClean="0"/>
          </a:p>
        </p:txBody>
      </p:sp>
      <p:sp>
        <p:nvSpPr>
          <p:cNvPr id="390157" name="Rectangle 13"/>
          <p:cNvSpPr>
            <a:spLocks noChangeArrowheads="1"/>
          </p:cNvSpPr>
          <p:nvPr/>
        </p:nvSpPr>
        <p:spPr bwMode="auto">
          <a:xfrm>
            <a:off x="774700" y="5037138"/>
            <a:ext cx="7935913" cy="1034129"/>
          </a:xfrm>
          <a:prstGeom prst="rect">
            <a:avLst/>
          </a:prstGeom>
          <a:noFill/>
          <a:ln w="9525">
            <a:noFill/>
            <a:miter lim="800000"/>
            <a:headEnd/>
            <a:tailEnd/>
          </a:ln>
        </p:spPr>
        <p:txBody>
          <a:bodyPr>
            <a:spAutoFit/>
          </a:bodyPr>
          <a:lstStyle/>
          <a:p>
            <a:r>
              <a:rPr lang="en-US" sz="1800" b="1">
                <a:solidFill>
                  <a:schemeClr val="tx1"/>
                </a:solidFill>
                <a:latin typeface="Cambria" pitchFamily="18" charset="0"/>
              </a:rPr>
              <a:t>Step 5: Make a decision and interpret the result.</a:t>
            </a:r>
          </a:p>
          <a:p>
            <a:r>
              <a:rPr lang="el-GR" sz="1800" b="1">
                <a:solidFill>
                  <a:schemeClr val="tx1"/>
                </a:solidFill>
                <a:latin typeface="Cambria" pitchFamily="18" charset="0"/>
              </a:rPr>
              <a:t>Because 1.55 does not fall in the </a:t>
            </a:r>
            <a:r>
              <a:rPr lang="en-US" sz="1800" b="1">
                <a:solidFill>
                  <a:schemeClr val="tx1"/>
                </a:solidFill>
                <a:latin typeface="Cambria" pitchFamily="18" charset="0"/>
              </a:rPr>
              <a:t>r</a:t>
            </a:r>
            <a:r>
              <a:rPr lang="el-GR" sz="1800" b="1">
                <a:solidFill>
                  <a:schemeClr val="tx1"/>
                </a:solidFill>
                <a:latin typeface="Cambria" pitchFamily="18" charset="0"/>
              </a:rPr>
              <a:t>ejection region, H</a:t>
            </a:r>
            <a:r>
              <a:rPr lang="el-GR" sz="1800" b="1" baseline="-25000">
                <a:solidFill>
                  <a:schemeClr val="tx1"/>
                </a:solidFill>
                <a:latin typeface="Cambria" pitchFamily="18" charset="0"/>
              </a:rPr>
              <a:t>0</a:t>
            </a:r>
            <a:r>
              <a:rPr lang="el-GR" sz="1800" b="1">
                <a:solidFill>
                  <a:schemeClr val="tx1"/>
                </a:solidFill>
                <a:latin typeface="Cambria" pitchFamily="18" charset="0"/>
              </a:rPr>
              <a:t> is not rejected. We</a:t>
            </a:r>
            <a:r>
              <a:rPr lang="en-US" sz="1800" b="1">
                <a:solidFill>
                  <a:schemeClr val="tx1"/>
                </a:solidFill>
                <a:latin typeface="Cambria" pitchFamily="18" charset="0"/>
              </a:rPr>
              <a:t> </a:t>
            </a:r>
            <a:r>
              <a:rPr lang="el-GR" sz="1800" b="1">
                <a:solidFill>
                  <a:schemeClr val="tx1"/>
                </a:solidFill>
                <a:latin typeface="Cambria" pitchFamily="18" charset="0"/>
              </a:rPr>
              <a:t>conclude that the </a:t>
            </a:r>
            <a:r>
              <a:rPr lang="en-US" sz="1800" b="1">
                <a:solidFill>
                  <a:schemeClr val="tx1"/>
                </a:solidFill>
                <a:latin typeface="Cambria" pitchFamily="18" charset="0"/>
              </a:rPr>
              <a:t>average number of desks assembled in the last 50 weeks is not more than 200</a:t>
            </a:r>
          </a:p>
        </p:txBody>
      </p:sp>
      <p:pic>
        <p:nvPicPr>
          <p:cNvPr id="23558" name="Picture 14" descr="1019"/>
          <p:cNvPicPr>
            <a:picLocks noChangeAspect="1" noChangeArrowheads="1"/>
          </p:cNvPicPr>
          <p:nvPr/>
        </p:nvPicPr>
        <p:blipFill>
          <a:blip r:embed="rId3"/>
          <a:srcRect/>
          <a:stretch>
            <a:fillRect/>
          </a:stretch>
        </p:blipFill>
        <p:spPr bwMode="auto">
          <a:xfrm>
            <a:off x="3876675" y="2381250"/>
            <a:ext cx="4905375" cy="2581275"/>
          </a:xfrm>
          <a:prstGeom prst="rect">
            <a:avLst/>
          </a:prstGeom>
          <a:noFill/>
          <a:ln w="9525">
            <a:noFill/>
            <a:miter lim="800000"/>
            <a:headEnd/>
            <a:tailEnd/>
          </a:ln>
        </p:spPr>
      </p:pic>
      <p:sp>
        <p:nvSpPr>
          <p:cNvPr id="7" name="Footer Placeholder 6"/>
          <p:cNvSpPr>
            <a:spLocks noGrp="1"/>
          </p:cNvSpPr>
          <p:nvPr>
            <p:ph type="ftr" sz="quarter" idx="10"/>
          </p:nvPr>
        </p:nvSpPr>
        <p:spPr/>
        <p:txBody>
          <a:bodyPr/>
          <a:lstStyle/>
          <a:p>
            <a:pPr algn="l">
              <a:defRPr/>
            </a:pPr>
            <a:r>
              <a:rPr lang="en-US" smtClean="0"/>
              <a:t>ALFIRA SOFIA</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90157"/>
                                        </p:tgtEl>
                                        <p:attrNameLst>
                                          <p:attrName>style.visibility</p:attrName>
                                        </p:attrNameLst>
                                      </p:cBhvr>
                                      <p:to>
                                        <p:strVal val="visible"/>
                                      </p:to>
                                    </p:set>
                                    <p:animEffect transition="in" filter="wipe(left)">
                                      <p:cBhvr>
                                        <p:cTn id="7" dur="500"/>
                                        <p:tgtEl>
                                          <p:spTgt spid="390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015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AutoShape 2"/>
          <p:cNvSpPr>
            <a:spLocks noGrp="1" noChangeArrowheads="1"/>
          </p:cNvSpPr>
          <p:nvPr>
            <p:ph type="title"/>
          </p:nvPr>
        </p:nvSpPr>
        <p:spPr/>
        <p:txBody>
          <a:bodyPr/>
          <a:lstStyle/>
          <a:p>
            <a:pPr eaLnBrk="1" hangingPunct="1"/>
            <a:r>
              <a:rPr lang="en-US" sz="3200" smtClean="0"/>
              <a:t>Type of Errors in Hypothesis Testing</a:t>
            </a:r>
          </a:p>
        </p:txBody>
      </p:sp>
      <p:sp>
        <p:nvSpPr>
          <p:cNvPr id="24580" name="Rectangle 3"/>
          <p:cNvSpPr>
            <a:spLocks noGrp="1" noChangeArrowheads="1"/>
          </p:cNvSpPr>
          <p:nvPr>
            <p:ph type="body" idx="1"/>
          </p:nvPr>
        </p:nvSpPr>
        <p:spPr/>
        <p:txBody>
          <a:bodyPr/>
          <a:lstStyle/>
          <a:p>
            <a:pPr eaLnBrk="1" hangingPunct="1">
              <a:lnSpc>
                <a:spcPct val="90000"/>
              </a:lnSpc>
            </a:pPr>
            <a:r>
              <a:rPr lang="en-US" sz="2400" smtClean="0">
                <a:solidFill>
                  <a:srgbClr val="FFC000"/>
                </a:solidFill>
              </a:rPr>
              <a:t>Type I Error -  </a:t>
            </a:r>
          </a:p>
          <a:p>
            <a:pPr lvl="1" eaLnBrk="1" hangingPunct="1">
              <a:lnSpc>
                <a:spcPct val="90000"/>
              </a:lnSpc>
            </a:pPr>
            <a:r>
              <a:rPr lang="en-US" smtClean="0"/>
              <a:t>Defined as the probability of rejecting the null hypothesis when it is actually true.</a:t>
            </a:r>
          </a:p>
          <a:p>
            <a:pPr lvl="1" eaLnBrk="1" hangingPunct="1">
              <a:lnSpc>
                <a:spcPct val="90000"/>
              </a:lnSpc>
            </a:pPr>
            <a:r>
              <a:rPr lang="en-US" smtClean="0"/>
              <a:t>This is denoted by the Greek letter “</a:t>
            </a:r>
            <a:r>
              <a:rPr lang="en-US" smtClean="0">
                <a:sym typeface="Symbol" pitchFamily="18" charset="2"/>
              </a:rPr>
              <a:t>”</a:t>
            </a:r>
          </a:p>
          <a:p>
            <a:pPr lvl="1" eaLnBrk="1" hangingPunct="1">
              <a:lnSpc>
                <a:spcPct val="90000"/>
              </a:lnSpc>
            </a:pPr>
            <a:r>
              <a:rPr lang="en-US" smtClean="0">
                <a:sym typeface="Symbol" pitchFamily="18" charset="2"/>
              </a:rPr>
              <a:t>Also known as the significance level of a test</a:t>
            </a:r>
          </a:p>
          <a:p>
            <a:pPr lvl="1" eaLnBrk="1" hangingPunct="1">
              <a:lnSpc>
                <a:spcPct val="90000"/>
              </a:lnSpc>
              <a:buFontTx/>
              <a:buNone/>
            </a:pPr>
            <a:endParaRPr lang="en-US" smtClean="0">
              <a:sym typeface="Symbol" pitchFamily="18" charset="2"/>
            </a:endParaRPr>
          </a:p>
          <a:p>
            <a:pPr eaLnBrk="1" hangingPunct="1">
              <a:lnSpc>
                <a:spcPct val="90000"/>
              </a:lnSpc>
            </a:pPr>
            <a:r>
              <a:rPr lang="en-US" sz="2400" smtClean="0">
                <a:solidFill>
                  <a:srgbClr val="FFC000"/>
                </a:solidFill>
              </a:rPr>
              <a:t>Type II Error: </a:t>
            </a:r>
          </a:p>
          <a:p>
            <a:pPr lvl="1" eaLnBrk="1" hangingPunct="1">
              <a:lnSpc>
                <a:spcPct val="90000"/>
              </a:lnSpc>
            </a:pPr>
            <a:r>
              <a:rPr lang="en-US" smtClean="0"/>
              <a:t>Defined as the probability of “accepting” the null hypothesis when it is actually false.</a:t>
            </a:r>
          </a:p>
          <a:p>
            <a:pPr lvl="1" eaLnBrk="1" hangingPunct="1">
              <a:lnSpc>
                <a:spcPct val="90000"/>
              </a:lnSpc>
            </a:pPr>
            <a:r>
              <a:rPr lang="en-US" smtClean="0"/>
              <a:t>This is denoted by the Greek letter “</a:t>
            </a:r>
            <a:r>
              <a:rPr lang="el-GR" smtClean="0">
                <a:cs typeface="Arial" pitchFamily="34" charset="0"/>
              </a:rPr>
              <a:t>β</a:t>
            </a:r>
            <a:r>
              <a:rPr lang="en-US" smtClean="0">
                <a:cs typeface="Arial" pitchFamily="34" charset="0"/>
              </a:rPr>
              <a:t>”</a:t>
            </a:r>
            <a:endParaRPr lang="el-GR" smtClean="0">
              <a:cs typeface="Arial" pitchFamily="34" charset="0"/>
            </a:endParaRPr>
          </a:p>
        </p:txBody>
      </p:sp>
      <p:sp>
        <p:nvSpPr>
          <p:cNvPr id="5" name="Slide Number Placeholder 4"/>
          <p:cNvSpPr>
            <a:spLocks noGrp="1"/>
          </p:cNvSpPr>
          <p:nvPr>
            <p:ph type="sldNum" sz="quarter" idx="12"/>
          </p:nvPr>
        </p:nvSpPr>
        <p:spPr/>
        <p:txBody>
          <a:bodyPr/>
          <a:lstStyle/>
          <a:p>
            <a:fld id="{BA23E363-DAAE-49FC-B4F8-0F6B610555E3}" type="slidenum">
              <a:rPr lang="en-US" smtClean="0"/>
              <a:pPr/>
              <a:t>19</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AutoShape 2"/>
          <p:cNvSpPr>
            <a:spLocks noGrp="1" noChangeArrowheads="1"/>
          </p:cNvSpPr>
          <p:nvPr>
            <p:ph type="title"/>
          </p:nvPr>
        </p:nvSpPr>
        <p:spPr/>
        <p:txBody>
          <a:bodyPr/>
          <a:lstStyle/>
          <a:p>
            <a:pPr eaLnBrk="1" hangingPunct="1"/>
            <a:r>
              <a:rPr lang="en-US" i="1" smtClean="0"/>
              <a:t>p</a:t>
            </a:r>
            <a:r>
              <a:rPr lang="en-US" smtClean="0"/>
              <a:t>-Value in Hypothesis Testing</a:t>
            </a:r>
          </a:p>
        </p:txBody>
      </p:sp>
      <p:sp>
        <p:nvSpPr>
          <p:cNvPr id="25604" name="Rectangle 3"/>
          <p:cNvSpPr>
            <a:spLocks noGrp="1" noChangeArrowheads="1"/>
          </p:cNvSpPr>
          <p:nvPr>
            <p:ph type="body" idx="1"/>
          </p:nvPr>
        </p:nvSpPr>
        <p:spPr/>
        <p:txBody>
          <a:bodyPr/>
          <a:lstStyle/>
          <a:p>
            <a:pPr eaLnBrk="1" hangingPunct="1"/>
            <a:r>
              <a:rPr lang="en-US" sz="2400" b="1" i="1" smtClean="0">
                <a:solidFill>
                  <a:srgbClr val="FFC000"/>
                </a:solidFill>
              </a:rPr>
              <a:t>p</a:t>
            </a:r>
            <a:r>
              <a:rPr lang="en-US" sz="2400" b="1" smtClean="0">
                <a:solidFill>
                  <a:srgbClr val="FFC000"/>
                </a:solidFill>
              </a:rPr>
              <a:t>-VALUE</a:t>
            </a:r>
            <a:r>
              <a:rPr lang="en-US" sz="2400" b="1" smtClean="0"/>
              <a:t> </a:t>
            </a:r>
            <a:r>
              <a:rPr lang="en-US" sz="2400" smtClean="0"/>
              <a:t>is the probability of observing a sample value as extreme as, or more extreme than, the value observed, given that the null hypothesis is true.</a:t>
            </a:r>
          </a:p>
          <a:p>
            <a:pPr eaLnBrk="1" hangingPunct="1">
              <a:buFont typeface="Wingdings" pitchFamily="2" charset="2"/>
              <a:buNone/>
            </a:pPr>
            <a:endParaRPr lang="en-US" sz="2400" smtClean="0"/>
          </a:p>
          <a:p>
            <a:pPr eaLnBrk="1" hangingPunct="1"/>
            <a:r>
              <a:rPr lang="en-US" sz="2400" smtClean="0"/>
              <a:t>In testing a hypothesis, we can also compare the </a:t>
            </a:r>
            <a:r>
              <a:rPr lang="en-US" sz="2400" i="1" smtClean="0"/>
              <a:t>p</a:t>
            </a:r>
            <a:r>
              <a:rPr lang="en-US" sz="2400" smtClean="0"/>
              <a:t>-value to</a:t>
            </a:r>
            <a:r>
              <a:rPr lang="en-US" sz="2400" b="1" smtClean="0"/>
              <a:t> </a:t>
            </a:r>
            <a:r>
              <a:rPr lang="en-US" sz="2400" smtClean="0"/>
              <a:t>with the significance level (</a:t>
            </a:r>
            <a:r>
              <a:rPr lang="en-US" sz="2400" smtClean="0">
                <a:sym typeface="Symbol" pitchFamily="18" charset="2"/>
              </a:rPr>
              <a:t>)</a:t>
            </a:r>
            <a:r>
              <a:rPr lang="en-US" sz="2400" smtClean="0"/>
              <a:t>.</a:t>
            </a:r>
          </a:p>
          <a:p>
            <a:pPr eaLnBrk="1" hangingPunct="1">
              <a:buFont typeface="Wingdings" pitchFamily="2" charset="2"/>
              <a:buNone/>
            </a:pPr>
            <a:r>
              <a:rPr lang="en-US" sz="2400" smtClean="0"/>
              <a:t> </a:t>
            </a:r>
          </a:p>
          <a:p>
            <a:pPr eaLnBrk="1" hangingPunct="1"/>
            <a:r>
              <a:rPr lang="en-US" sz="2400" smtClean="0"/>
              <a:t>If the </a:t>
            </a:r>
            <a:r>
              <a:rPr lang="en-US" sz="2400" i="1" smtClean="0"/>
              <a:t>p</a:t>
            </a:r>
            <a:r>
              <a:rPr lang="en-US" sz="2400" smtClean="0"/>
              <a:t>-value &lt; significance level, </a:t>
            </a:r>
            <a:r>
              <a:rPr lang="en-US" sz="2400" i="1" smtClean="0"/>
              <a:t>H</a:t>
            </a:r>
            <a:r>
              <a:rPr lang="en-US" sz="2400" baseline="-25000" smtClean="0"/>
              <a:t>0</a:t>
            </a:r>
            <a:r>
              <a:rPr lang="en-US" sz="2400" smtClean="0"/>
              <a:t> is rejected, else </a:t>
            </a:r>
            <a:r>
              <a:rPr lang="en-US" sz="2400" i="1" smtClean="0"/>
              <a:t>H</a:t>
            </a:r>
            <a:r>
              <a:rPr lang="en-US" sz="2400" baseline="-25000" smtClean="0"/>
              <a:t>0</a:t>
            </a:r>
            <a:r>
              <a:rPr lang="en-US" sz="2400" b="1" smtClean="0"/>
              <a:t> </a:t>
            </a:r>
            <a:r>
              <a:rPr lang="en-US" sz="2400" smtClean="0"/>
              <a:t>is not rejected.</a:t>
            </a:r>
          </a:p>
          <a:p>
            <a:pPr eaLnBrk="1" hangingPunct="1"/>
            <a:endParaRPr lang="en-US" sz="2400" smtClean="0"/>
          </a:p>
        </p:txBody>
      </p:sp>
      <p:sp>
        <p:nvSpPr>
          <p:cNvPr id="5" name="Slide Number Placeholder 4"/>
          <p:cNvSpPr>
            <a:spLocks noGrp="1"/>
          </p:cNvSpPr>
          <p:nvPr>
            <p:ph type="sldNum" sz="quarter" idx="12"/>
          </p:nvPr>
        </p:nvSpPr>
        <p:spPr/>
        <p:txBody>
          <a:bodyPr/>
          <a:lstStyle/>
          <a:p>
            <a:fld id="{BA23E363-DAAE-49FC-B4F8-0F6B610555E3}" type="slidenum">
              <a:rPr lang="en-US" smtClean="0"/>
              <a:pPr/>
              <a:t>20</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AutoShape 2"/>
          <p:cNvSpPr>
            <a:spLocks noGrp="1" noChangeArrowheads="1"/>
          </p:cNvSpPr>
          <p:nvPr>
            <p:ph type="title"/>
          </p:nvPr>
        </p:nvSpPr>
        <p:spPr>
          <a:xfrm>
            <a:off x="152400" y="190500"/>
            <a:ext cx="8437563" cy="1206500"/>
          </a:xfrm>
        </p:spPr>
        <p:txBody>
          <a:bodyPr/>
          <a:lstStyle/>
          <a:p>
            <a:pPr eaLnBrk="1" hangingPunct="1"/>
            <a:r>
              <a:rPr lang="en-US" sz="3200" i="1" smtClean="0"/>
              <a:t>p</a:t>
            </a:r>
            <a:r>
              <a:rPr lang="en-US" sz="3200" smtClean="0"/>
              <a:t>-Value in Hypothesis Testing - Example</a:t>
            </a:r>
          </a:p>
        </p:txBody>
      </p:sp>
      <p:sp>
        <p:nvSpPr>
          <p:cNvPr id="26628" name="Rectangle 3"/>
          <p:cNvSpPr>
            <a:spLocks noGrp="1" noChangeArrowheads="1"/>
          </p:cNvSpPr>
          <p:nvPr>
            <p:ph type="body" idx="1"/>
          </p:nvPr>
        </p:nvSpPr>
        <p:spPr>
          <a:xfrm>
            <a:off x="584200" y="1765300"/>
            <a:ext cx="4343400" cy="3609975"/>
          </a:xfrm>
        </p:spPr>
        <p:txBody>
          <a:bodyPr>
            <a:noAutofit/>
          </a:bodyPr>
          <a:lstStyle/>
          <a:p>
            <a:pPr marL="0" indent="0" eaLnBrk="1" hangingPunct="1">
              <a:lnSpc>
                <a:spcPct val="90000"/>
              </a:lnSpc>
              <a:buFont typeface="Wingdings" pitchFamily="2" charset="2"/>
              <a:buNone/>
            </a:pPr>
            <a:r>
              <a:rPr lang="en-US" sz="2400" smtClean="0"/>
              <a:t>Recall the last problem where the hypothesis and decision rules were set up as:</a:t>
            </a:r>
          </a:p>
          <a:p>
            <a:pPr eaLnBrk="1" hangingPunct="1">
              <a:lnSpc>
                <a:spcPct val="90000"/>
              </a:lnSpc>
              <a:buFont typeface="Wingdings" pitchFamily="2" charset="2"/>
              <a:buNone/>
            </a:pPr>
            <a:r>
              <a:rPr lang="en-US" sz="2400" smtClean="0"/>
              <a:t>	H</a:t>
            </a:r>
            <a:r>
              <a:rPr lang="en-US" sz="2400" baseline="-25000" smtClean="0"/>
              <a:t>0</a:t>
            </a:r>
            <a:r>
              <a:rPr lang="en-US" sz="2400" smtClean="0"/>
              <a:t>: </a:t>
            </a:r>
            <a:r>
              <a:rPr lang="en-US" sz="2400" smtClean="0">
                <a:sym typeface="Symbol" pitchFamily="18" charset="2"/>
              </a:rPr>
              <a:t> </a:t>
            </a:r>
            <a:r>
              <a:rPr lang="en-US" sz="2400" smtClean="0">
                <a:cs typeface="Arial" pitchFamily="34" charset="0"/>
                <a:sym typeface="Symbol" pitchFamily="18" charset="2"/>
              </a:rPr>
              <a:t>≤ 200</a:t>
            </a:r>
          </a:p>
          <a:p>
            <a:pPr eaLnBrk="1" hangingPunct="1">
              <a:lnSpc>
                <a:spcPct val="90000"/>
              </a:lnSpc>
              <a:buFont typeface="Wingdings" pitchFamily="2" charset="2"/>
              <a:buNone/>
            </a:pPr>
            <a:r>
              <a:rPr lang="en-US" sz="2400" smtClean="0"/>
              <a:t>	H</a:t>
            </a:r>
            <a:r>
              <a:rPr lang="en-US" sz="2400" baseline="-25000" smtClean="0"/>
              <a:t>1</a:t>
            </a:r>
            <a:r>
              <a:rPr lang="en-US" sz="2400" smtClean="0"/>
              <a:t>: </a:t>
            </a:r>
            <a:r>
              <a:rPr lang="en-US" sz="2400" smtClean="0">
                <a:sym typeface="Symbol" pitchFamily="18" charset="2"/>
              </a:rPr>
              <a:t> </a:t>
            </a:r>
            <a:r>
              <a:rPr lang="en-US" sz="2400" smtClean="0">
                <a:cs typeface="Arial" pitchFamily="34" charset="0"/>
                <a:sym typeface="Symbol" pitchFamily="18" charset="2"/>
              </a:rPr>
              <a:t>&gt; 200</a:t>
            </a:r>
          </a:p>
          <a:p>
            <a:pPr eaLnBrk="1" hangingPunct="1">
              <a:lnSpc>
                <a:spcPct val="90000"/>
              </a:lnSpc>
              <a:buFont typeface="Wingdings" pitchFamily="2" charset="2"/>
              <a:buNone/>
            </a:pPr>
            <a:r>
              <a:rPr lang="en-US" sz="2400" smtClean="0">
                <a:cs typeface="Arial" pitchFamily="34" charset="0"/>
                <a:sym typeface="Symbol" pitchFamily="18" charset="2"/>
              </a:rPr>
              <a:t>		</a:t>
            </a:r>
            <a:r>
              <a:rPr lang="en-US" sz="2000" smtClean="0">
                <a:cs typeface="Arial" pitchFamily="34" charset="0"/>
                <a:sym typeface="Symbol" pitchFamily="18" charset="2"/>
              </a:rPr>
              <a:t>Reject </a:t>
            </a:r>
            <a:r>
              <a:rPr lang="en-US" sz="2000" smtClean="0"/>
              <a:t>H</a:t>
            </a:r>
            <a:r>
              <a:rPr lang="en-US" sz="2000" baseline="-25000" smtClean="0"/>
              <a:t>0</a:t>
            </a:r>
            <a:r>
              <a:rPr lang="en-US" sz="2000" smtClean="0"/>
              <a:t> if Z &gt; Z</a:t>
            </a:r>
            <a:r>
              <a:rPr lang="en-US" sz="2000" baseline="-25000" smtClean="0">
                <a:sym typeface="Symbol" pitchFamily="18" charset="2"/>
              </a:rPr>
              <a:t></a:t>
            </a:r>
          </a:p>
          <a:p>
            <a:pPr eaLnBrk="1" hangingPunct="1">
              <a:lnSpc>
                <a:spcPct val="90000"/>
              </a:lnSpc>
              <a:buFont typeface="Wingdings" pitchFamily="2" charset="2"/>
              <a:buNone/>
            </a:pPr>
            <a:r>
              <a:rPr lang="en-US" sz="2000" smtClean="0">
                <a:sym typeface="Symbol" pitchFamily="18" charset="2"/>
              </a:rPr>
              <a:t>		where Z = 1.55 and </a:t>
            </a:r>
            <a:r>
              <a:rPr lang="en-US" sz="2000" smtClean="0"/>
              <a:t>Z</a:t>
            </a:r>
            <a:r>
              <a:rPr lang="en-US" sz="2000" baseline="-25000" smtClean="0">
                <a:sym typeface="Symbol" pitchFamily="18" charset="2"/>
              </a:rPr>
              <a:t></a:t>
            </a:r>
            <a:r>
              <a:rPr lang="en-US" sz="2000" smtClean="0">
                <a:sym typeface="Symbol" pitchFamily="18" charset="2"/>
              </a:rPr>
              <a:t> =2.33</a:t>
            </a:r>
          </a:p>
          <a:p>
            <a:pPr eaLnBrk="1" hangingPunct="1">
              <a:lnSpc>
                <a:spcPct val="90000"/>
              </a:lnSpc>
              <a:buFont typeface="Wingdings" pitchFamily="2" charset="2"/>
              <a:buNone/>
            </a:pPr>
            <a:endParaRPr lang="en-US" sz="2000" smtClean="0">
              <a:cs typeface="Arial" pitchFamily="34" charset="0"/>
              <a:sym typeface="Symbol" pitchFamily="18" charset="2"/>
            </a:endParaRPr>
          </a:p>
          <a:p>
            <a:pPr eaLnBrk="1" hangingPunct="1">
              <a:lnSpc>
                <a:spcPct val="90000"/>
              </a:lnSpc>
              <a:buFont typeface="Wingdings" pitchFamily="2" charset="2"/>
              <a:buNone/>
            </a:pPr>
            <a:r>
              <a:rPr lang="en-US" sz="2000" smtClean="0">
                <a:cs typeface="Arial" pitchFamily="34" charset="0"/>
                <a:sym typeface="Symbol" pitchFamily="18" charset="2"/>
              </a:rPr>
              <a:t>		Reject </a:t>
            </a:r>
            <a:r>
              <a:rPr lang="en-US" sz="2000" smtClean="0"/>
              <a:t>H</a:t>
            </a:r>
            <a:r>
              <a:rPr lang="en-US" sz="2000" baseline="-25000" smtClean="0"/>
              <a:t>0</a:t>
            </a:r>
            <a:r>
              <a:rPr lang="en-US" sz="2000" smtClean="0"/>
              <a:t> if p-value &lt; </a:t>
            </a:r>
            <a:r>
              <a:rPr lang="en-US" sz="2000" smtClean="0">
                <a:sym typeface="Symbol" pitchFamily="18" charset="2"/>
              </a:rPr>
              <a:t></a:t>
            </a:r>
          </a:p>
          <a:p>
            <a:pPr eaLnBrk="1" hangingPunct="1">
              <a:lnSpc>
                <a:spcPct val="90000"/>
              </a:lnSpc>
              <a:buFont typeface="Wingdings" pitchFamily="2" charset="2"/>
              <a:buNone/>
            </a:pPr>
            <a:r>
              <a:rPr lang="en-US" sz="2000" baseline="-25000" smtClean="0">
                <a:sym typeface="Symbol" pitchFamily="18" charset="2"/>
              </a:rPr>
              <a:t>                                           </a:t>
            </a:r>
            <a:r>
              <a:rPr lang="en-US" sz="2000" smtClean="0">
                <a:sym typeface="Symbol" pitchFamily="18" charset="2"/>
              </a:rPr>
              <a:t>0.0606 is not &lt; 0.01</a:t>
            </a:r>
          </a:p>
          <a:p>
            <a:pPr eaLnBrk="1" hangingPunct="1">
              <a:lnSpc>
                <a:spcPct val="90000"/>
              </a:lnSpc>
              <a:buFont typeface="Wingdings" pitchFamily="2" charset="2"/>
              <a:buNone/>
            </a:pPr>
            <a:endParaRPr lang="en-US" sz="2000" smtClean="0">
              <a:sym typeface="Symbol" pitchFamily="18" charset="2"/>
            </a:endParaRPr>
          </a:p>
          <a:p>
            <a:pPr eaLnBrk="1" hangingPunct="1">
              <a:lnSpc>
                <a:spcPct val="90000"/>
              </a:lnSpc>
              <a:buFont typeface="Wingdings" pitchFamily="2" charset="2"/>
              <a:buNone/>
            </a:pPr>
            <a:r>
              <a:rPr lang="en-US" sz="2000" smtClean="0">
                <a:sym typeface="Symbol" pitchFamily="18" charset="2"/>
              </a:rPr>
              <a:t>	Conclude: Fail to reject H</a:t>
            </a:r>
            <a:r>
              <a:rPr lang="en-US" sz="2000" baseline="-25000" smtClean="0">
                <a:sym typeface="Symbol" pitchFamily="18" charset="2"/>
              </a:rPr>
              <a:t>0</a:t>
            </a:r>
          </a:p>
          <a:p>
            <a:pPr eaLnBrk="1" hangingPunct="1">
              <a:lnSpc>
                <a:spcPct val="90000"/>
              </a:lnSpc>
              <a:buFont typeface="Wingdings" pitchFamily="2" charset="2"/>
              <a:buNone/>
            </a:pPr>
            <a:endParaRPr lang="en-US" sz="2000" smtClean="0">
              <a:solidFill>
                <a:schemeClr val="accent1"/>
              </a:solidFill>
              <a:cs typeface="Arial" pitchFamily="34" charset="0"/>
              <a:sym typeface="Symbol" pitchFamily="18" charset="2"/>
            </a:endParaRPr>
          </a:p>
          <a:p>
            <a:pPr eaLnBrk="1" hangingPunct="1">
              <a:lnSpc>
                <a:spcPct val="90000"/>
              </a:lnSpc>
              <a:buFont typeface="Wingdings" pitchFamily="2" charset="2"/>
              <a:buNone/>
            </a:pPr>
            <a:endParaRPr lang="en-US" sz="2000" smtClean="0">
              <a:solidFill>
                <a:schemeClr val="accent1"/>
              </a:solidFill>
            </a:endParaRPr>
          </a:p>
          <a:p>
            <a:pPr eaLnBrk="1" hangingPunct="1">
              <a:lnSpc>
                <a:spcPct val="90000"/>
              </a:lnSpc>
            </a:pPr>
            <a:endParaRPr lang="en-US" sz="2400" smtClean="0"/>
          </a:p>
        </p:txBody>
      </p:sp>
      <p:pic>
        <p:nvPicPr>
          <p:cNvPr id="26629" name="Picture 22" descr="1022"/>
          <p:cNvPicPr>
            <a:picLocks noChangeAspect="1" noChangeArrowheads="1"/>
          </p:cNvPicPr>
          <p:nvPr/>
        </p:nvPicPr>
        <p:blipFill>
          <a:blip r:embed="rId3"/>
          <a:srcRect/>
          <a:stretch>
            <a:fillRect/>
          </a:stretch>
        </p:blipFill>
        <p:spPr bwMode="auto">
          <a:xfrm>
            <a:off x="5086350" y="1835150"/>
            <a:ext cx="3514725" cy="342900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A23E363-DAAE-49FC-B4F8-0F6B610555E3}" type="slidenum">
              <a:rPr lang="en-US" smtClean="0"/>
              <a:pPr/>
              <a:t>21</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AutoShape 2"/>
          <p:cNvSpPr>
            <a:spLocks noGrp="1" noChangeArrowheads="1"/>
          </p:cNvSpPr>
          <p:nvPr>
            <p:ph type="title"/>
          </p:nvPr>
        </p:nvSpPr>
        <p:spPr/>
        <p:txBody>
          <a:bodyPr/>
          <a:lstStyle/>
          <a:p>
            <a:pPr eaLnBrk="1" hangingPunct="1"/>
            <a:r>
              <a:rPr lang="en-US" sz="3200" smtClean="0"/>
              <a:t>What does it mean when p-value &lt; </a:t>
            </a:r>
            <a:r>
              <a:rPr lang="en-US" sz="3200" smtClean="0">
                <a:sym typeface="Symbol" pitchFamily="18" charset="2"/>
              </a:rPr>
              <a:t>?</a:t>
            </a:r>
          </a:p>
        </p:txBody>
      </p:sp>
      <p:sp>
        <p:nvSpPr>
          <p:cNvPr id="27652" name="Rectangle 3"/>
          <p:cNvSpPr>
            <a:spLocks noGrp="1" noChangeArrowheads="1"/>
          </p:cNvSpPr>
          <p:nvPr>
            <p:ph type="body" idx="1"/>
          </p:nvPr>
        </p:nvSpPr>
        <p:spPr>
          <a:xfrm>
            <a:off x="666750" y="2009775"/>
            <a:ext cx="8150225" cy="3903663"/>
          </a:xfrm>
        </p:spPr>
        <p:txBody>
          <a:bodyPr/>
          <a:lstStyle/>
          <a:p>
            <a:pPr marL="533400" indent="-533400" eaLnBrk="1" hangingPunct="1">
              <a:buFont typeface="Wingdings" pitchFamily="2" charset="2"/>
              <a:buNone/>
            </a:pPr>
            <a:r>
              <a:rPr lang="en-US" sz="2400" smtClean="0"/>
              <a:t>(a)</a:t>
            </a:r>
            <a:r>
              <a:rPr lang="en-US" sz="2400" smtClean="0">
                <a:solidFill>
                  <a:schemeClr val="accent1"/>
                </a:solidFill>
              </a:rPr>
              <a:t> </a:t>
            </a:r>
            <a:r>
              <a:rPr lang="en-US" sz="2400" smtClean="0">
                <a:solidFill>
                  <a:srgbClr val="FFC000"/>
                </a:solidFill>
              </a:rPr>
              <a:t>.10</a:t>
            </a:r>
            <a:r>
              <a:rPr lang="en-US" sz="2400" smtClean="0"/>
              <a:t>, we have some evidence that </a:t>
            </a:r>
            <a:r>
              <a:rPr lang="en-US" sz="2400" i="1" smtClean="0"/>
              <a:t>H</a:t>
            </a:r>
            <a:r>
              <a:rPr lang="en-US" sz="2400" baseline="-25000" smtClean="0"/>
              <a:t>0</a:t>
            </a:r>
            <a:r>
              <a:rPr lang="en-US" sz="2400" smtClean="0"/>
              <a:t> is not true.</a:t>
            </a:r>
          </a:p>
          <a:p>
            <a:pPr marL="533400" indent="-533400" eaLnBrk="1" hangingPunct="1">
              <a:buFont typeface="Wingdings" pitchFamily="2" charset="2"/>
              <a:buNone/>
            </a:pPr>
            <a:endParaRPr lang="en-US" sz="2400" smtClean="0"/>
          </a:p>
          <a:p>
            <a:pPr marL="533400" indent="-533400" eaLnBrk="1" hangingPunct="1">
              <a:buFont typeface="Wingdings" pitchFamily="2" charset="2"/>
              <a:buNone/>
            </a:pPr>
            <a:r>
              <a:rPr lang="en-US" sz="2400" smtClean="0"/>
              <a:t>(b) </a:t>
            </a:r>
            <a:r>
              <a:rPr lang="en-US" sz="2400" smtClean="0">
                <a:solidFill>
                  <a:srgbClr val="FFC000"/>
                </a:solidFill>
              </a:rPr>
              <a:t>.05</a:t>
            </a:r>
            <a:r>
              <a:rPr lang="en-US" sz="2400" smtClean="0"/>
              <a:t>, we have </a:t>
            </a:r>
            <a:r>
              <a:rPr lang="en-US" sz="2400" smtClean="0">
                <a:solidFill>
                  <a:srgbClr val="FFC000"/>
                </a:solidFill>
              </a:rPr>
              <a:t>strong evidence </a:t>
            </a:r>
            <a:r>
              <a:rPr lang="en-US" sz="2400" smtClean="0"/>
              <a:t>that </a:t>
            </a:r>
            <a:r>
              <a:rPr lang="en-US" sz="2400" i="1" smtClean="0"/>
              <a:t>H</a:t>
            </a:r>
            <a:r>
              <a:rPr lang="en-US" sz="2400" baseline="-25000" smtClean="0"/>
              <a:t>0</a:t>
            </a:r>
            <a:r>
              <a:rPr lang="en-US" sz="2400" smtClean="0"/>
              <a:t> is not true.</a:t>
            </a:r>
          </a:p>
          <a:p>
            <a:pPr marL="533400" indent="-533400" eaLnBrk="1" hangingPunct="1">
              <a:buFont typeface="Wingdings" pitchFamily="2" charset="2"/>
              <a:buNone/>
            </a:pPr>
            <a:endParaRPr lang="en-US" sz="2400" smtClean="0"/>
          </a:p>
          <a:p>
            <a:pPr marL="533400" indent="-533400" eaLnBrk="1" hangingPunct="1">
              <a:buFont typeface="Wingdings" pitchFamily="2" charset="2"/>
              <a:buNone/>
            </a:pPr>
            <a:r>
              <a:rPr lang="en-US" sz="2400" smtClean="0"/>
              <a:t>(c) </a:t>
            </a:r>
            <a:r>
              <a:rPr lang="en-US" sz="2400" smtClean="0">
                <a:solidFill>
                  <a:srgbClr val="FFC000"/>
                </a:solidFill>
              </a:rPr>
              <a:t>.01</a:t>
            </a:r>
            <a:r>
              <a:rPr lang="en-US" sz="2400" smtClean="0"/>
              <a:t>, we have </a:t>
            </a:r>
            <a:r>
              <a:rPr lang="en-US" sz="2400" smtClean="0">
                <a:solidFill>
                  <a:srgbClr val="FFC000"/>
                </a:solidFill>
              </a:rPr>
              <a:t>very strong evidence </a:t>
            </a:r>
            <a:r>
              <a:rPr lang="en-US" sz="2400" smtClean="0"/>
              <a:t>that </a:t>
            </a:r>
            <a:r>
              <a:rPr lang="en-US" sz="2400" i="1" smtClean="0"/>
              <a:t>H</a:t>
            </a:r>
            <a:r>
              <a:rPr lang="en-US" sz="2400" baseline="-25000" smtClean="0"/>
              <a:t>0</a:t>
            </a:r>
            <a:r>
              <a:rPr lang="en-US" sz="2400" smtClean="0"/>
              <a:t> is not true.</a:t>
            </a:r>
          </a:p>
          <a:p>
            <a:pPr marL="533400" indent="-533400" eaLnBrk="1" hangingPunct="1">
              <a:buFont typeface="Wingdings" pitchFamily="2" charset="2"/>
              <a:buNone/>
            </a:pPr>
            <a:endParaRPr lang="en-US" sz="2400" smtClean="0"/>
          </a:p>
          <a:p>
            <a:pPr marL="533400" indent="-533400" eaLnBrk="1" hangingPunct="1">
              <a:buFont typeface="Wingdings" pitchFamily="2" charset="2"/>
              <a:buNone/>
            </a:pPr>
            <a:r>
              <a:rPr lang="en-US" sz="2400" smtClean="0"/>
              <a:t>(d) </a:t>
            </a:r>
            <a:r>
              <a:rPr lang="en-US" sz="2400" smtClean="0">
                <a:solidFill>
                  <a:srgbClr val="FFC000"/>
                </a:solidFill>
              </a:rPr>
              <a:t>.001</a:t>
            </a:r>
            <a:r>
              <a:rPr lang="en-US" sz="2400" smtClean="0"/>
              <a:t>, we have </a:t>
            </a:r>
            <a:r>
              <a:rPr lang="en-US" sz="2400" smtClean="0">
                <a:solidFill>
                  <a:srgbClr val="FFC000"/>
                </a:solidFill>
              </a:rPr>
              <a:t>extremely strong evidence </a:t>
            </a:r>
            <a:r>
              <a:rPr lang="en-US" sz="2400" smtClean="0"/>
              <a:t>that </a:t>
            </a:r>
            <a:r>
              <a:rPr lang="en-US" sz="2400" i="1" smtClean="0"/>
              <a:t>H</a:t>
            </a:r>
            <a:r>
              <a:rPr lang="en-US" sz="2400" baseline="-25000" smtClean="0"/>
              <a:t>0</a:t>
            </a:r>
            <a:r>
              <a:rPr lang="en-US" sz="2400" smtClean="0"/>
              <a:t> is not true.</a:t>
            </a:r>
          </a:p>
          <a:p>
            <a:pPr marL="533400" indent="-533400" eaLnBrk="1" hangingPunct="1"/>
            <a:endParaRPr lang="en-US" sz="2400" smtClean="0"/>
          </a:p>
        </p:txBody>
      </p:sp>
      <p:sp>
        <p:nvSpPr>
          <p:cNvPr id="5" name="Slide Number Placeholder 4"/>
          <p:cNvSpPr>
            <a:spLocks noGrp="1"/>
          </p:cNvSpPr>
          <p:nvPr>
            <p:ph type="sldNum" sz="quarter" idx="12"/>
          </p:nvPr>
        </p:nvSpPr>
        <p:spPr/>
        <p:txBody>
          <a:bodyPr/>
          <a:lstStyle/>
          <a:p>
            <a:fld id="{BA23E363-DAAE-49FC-B4F8-0F6B610555E3}" type="slidenum">
              <a:rPr lang="en-US" smtClean="0"/>
              <a:pPr/>
              <a:t>22</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AutoShape 1026"/>
          <p:cNvSpPr>
            <a:spLocks noGrp="1" noChangeArrowheads="1"/>
          </p:cNvSpPr>
          <p:nvPr>
            <p:ph type="title"/>
          </p:nvPr>
        </p:nvSpPr>
        <p:spPr>
          <a:noFill/>
        </p:spPr>
        <p:txBody>
          <a:bodyPr lIns="92075" tIns="46038" rIns="92075" bIns="46038" anchor="ctr"/>
          <a:lstStyle/>
          <a:p>
            <a:pPr eaLnBrk="1" hangingPunct="1"/>
            <a:r>
              <a:rPr lang="en-US" sz="2700" smtClean="0"/>
              <a:t>Testing for the Population Mean: Population Standard Deviation Unknown</a:t>
            </a:r>
          </a:p>
        </p:txBody>
      </p:sp>
      <p:sp>
        <p:nvSpPr>
          <p:cNvPr id="28676" name="Rectangle 1027"/>
          <p:cNvSpPr>
            <a:spLocks noGrp="1" noChangeArrowheads="1"/>
          </p:cNvSpPr>
          <p:nvPr>
            <p:ph type="body" idx="1"/>
          </p:nvPr>
        </p:nvSpPr>
        <p:spPr>
          <a:xfrm>
            <a:off x="669925" y="1974850"/>
            <a:ext cx="7931150" cy="2089150"/>
          </a:xfrm>
          <a:noFill/>
        </p:spPr>
        <p:txBody>
          <a:bodyPr lIns="92075" tIns="46038" rIns="92075" bIns="46038"/>
          <a:lstStyle/>
          <a:p>
            <a:pPr eaLnBrk="1" hangingPunct="1"/>
            <a:r>
              <a:rPr lang="en-US" sz="2400" smtClean="0"/>
              <a:t>When the population standard deviation (</a:t>
            </a:r>
            <a:r>
              <a:rPr lang="el-GR" sz="2400" smtClean="0">
                <a:solidFill>
                  <a:srgbClr val="FFC000"/>
                </a:solidFill>
                <a:cs typeface="Arial" pitchFamily="34" charset="0"/>
              </a:rPr>
              <a:t>σ</a:t>
            </a:r>
            <a:r>
              <a:rPr lang="en-US" sz="2400" smtClean="0">
                <a:cs typeface="Arial" pitchFamily="34" charset="0"/>
              </a:rPr>
              <a:t>) is unknown, the sample standard deviation (</a:t>
            </a:r>
            <a:r>
              <a:rPr lang="en-US" sz="2400" smtClean="0">
                <a:solidFill>
                  <a:srgbClr val="FFC000"/>
                </a:solidFill>
                <a:cs typeface="Arial" pitchFamily="34" charset="0"/>
              </a:rPr>
              <a:t>s</a:t>
            </a:r>
            <a:r>
              <a:rPr lang="en-US" sz="2400" smtClean="0">
                <a:cs typeface="Arial" pitchFamily="34" charset="0"/>
              </a:rPr>
              <a:t>) is used in its place </a:t>
            </a:r>
          </a:p>
          <a:p>
            <a:pPr eaLnBrk="1" hangingPunct="1"/>
            <a:r>
              <a:rPr lang="en-US" sz="2400" smtClean="0">
                <a:cs typeface="Arial" pitchFamily="34" charset="0"/>
              </a:rPr>
              <a:t>The </a:t>
            </a:r>
            <a:r>
              <a:rPr lang="en-US" sz="2400" i="1" smtClean="0">
                <a:cs typeface="Arial" pitchFamily="34" charset="0"/>
              </a:rPr>
              <a:t>t</a:t>
            </a:r>
            <a:r>
              <a:rPr lang="en-US" sz="2400" smtClean="0">
                <a:cs typeface="Arial" pitchFamily="34" charset="0"/>
              </a:rPr>
              <a:t>-distribution is used as test statistic, which is computed using the formula:</a:t>
            </a:r>
            <a:endParaRPr lang="el-GR" sz="2400" smtClean="0">
              <a:cs typeface="Arial" pitchFamily="34" charset="0"/>
            </a:endParaRPr>
          </a:p>
        </p:txBody>
      </p:sp>
      <p:pic>
        <p:nvPicPr>
          <p:cNvPr id="28677" name="Picture 1034" descr="1024"/>
          <p:cNvPicPr>
            <a:picLocks noChangeAspect="1" noChangeArrowheads="1"/>
          </p:cNvPicPr>
          <p:nvPr/>
        </p:nvPicPr>
        <p:blipFill>
          <a:blip r:embed="rId3"/>
          <a:srcRect/>
          <a:stretch>
            <a:fillRect/>
          </a:stretch>
        </p:blipFill>
        <p:spPr bwMode="auto">
          <a:xfrm>
            <a:off x="311150" y="3536950"/>
            <a:ext cx="8524875" cy="2551113"/>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A23E363-DAAE-49FC-B4F8-0F6B610555E3}" type="slidenum">
              <a:rPr lang="en-US" smtClean="0"/>
              <a:pPr/>
              <a:t>23</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1"/>
          </p:nvPr>
        </p:nvSpPr>
        <p:spPr/>
        <p:txBody>
          <a:bodyPr/>
          <a:lstStyle/>
          <a:p>
            <a:pPr>
              <a:defRPr/>
            </a:pPr>
            <a:fld id="{B4C3998C-E739-4BC0-9299-4DB71682BC00}" type="slidenum">
              <a:rPr lang="en-US"/>
              <a:pPr>
                <a:defRPr/>
              </a:pPr>
              <a:t>24</a:t>
            </a:fld>
            <a:endParaRPr lang="en-US"/>
          </a:p>
        </p:txBody>
      </p:sp>
      <p:sp>
        <p:nvSpPr>
          <p:cNvPr id="29699" name="AutoShape 2"/>
          <p:cNvSpPr>
            <a:spLocks noGrp="1" noChangeArrowheads="1"/>
          </p:cNvSpPr>
          <p:nvPr>
            <p:ph type="title"/>
          </p:nvPr>
        </p:nvSpPr>
        <p:spPr>
          <a:noFill/>
        </p:spPr>
        <p:txBody>
          <a:bodyPr lIns="92075" tIns="46038" rIns="92075" bIns="46038" anchor="ctr">
            <a:normAutofit fontScale="90000"/>
          </a:bodyPr>
          <a:lstStyle/>
          <a:p>
            <a:pPr eaLnBrk="1" hangingPunct="1"/>
            <a:r>
              <a:rPr lang="en-US" sz="2700" smtClean="0"/>
              <a:t>Testing for the Population Mean: Population Standard Deviation Unknown - Example</a:t>
            </a:r>
          </a:p>
        </p:txBody>
      </p:sp>
      <p:sp>
        <p:nvSpPr>
          <p:cNvPr id="29700" name="Rectangle 3"/>
          <p:cNvSpPr>
            <a:spLocks noGrp="1" noChangeArrowheads="1"/>
          </p:cNvSpPr>
          <p:nvPr>
            <p:ph type="body" sz="half" idx="1"/>
          </p:nvPr>
        </p:nvSpPr>
        <p:spPr>
          <a:xfrm>
            <a:off x="838200" y="1905000"/>
            <a:ext cx="7675563" cy="2419350"/>
          </a:xfrm>
          <a:noFill/>
        </p:spPr>
        <p:txBody>
          <a:bodyPr lIns="92075" tIns="46038" rIns="92075" bIns="46038"/>
          <a:lstStyle/>
          <a:p>
            <a:pPr marL="0" indent="0" eaLnBrk="1" hangingPunct="1">
              <a:buFont typeface="Wingdings" pitchFamily="2" charset="2"/>
              <a:buNone/>
            </a:pPr>
            <a:r>
              <a:rPr lang="en-US" sz="1800" smtClean="0"/>
              <a:t>The McFarland Insurance Company Claims Department reports the </a:t>
            </a:r>
            <a:r>
              <a:rPr lang="en-US" sz="1800" smtClean="0">
                <a:solidFill>
                  <a:srgbClr val="FFC000"/>
                </a:solidFill>
              </a:rPr>
              <a:t>mean</a:t>
            </a:r>
            <a:r>
              <a:rPr lang="en-US" sz="1800" smtClean="0"/>
              <a:t> cost to process a claim is </a:t>
            </a:r>
            <a:r>
              <a:rPr lang="en-US" sz="1800" smtClean="0">
                <a:solidFill>
                  <a:srgbClr val="FFC000"/>
                </a:solidFill>
              </a:rPr>
              <a:t>$60</a:t>
            </a:r>
            <a:r>
              <a:rPr lang="en-US" sz="1800" smtClean="0"/>
              <a:t>. An industry comparison showed this amount to be larger than most other insurance companies, so the company instituted cost-cutting measures. To evaluate the effect of the cost-cutting measures, the Supervisor of the Claims Department selected a random sample of </a:t>
            </a:r>
            <a:r>
              <a:rPr lang="en-US" sz="1800" smtClean="0">
                <a:solidFill>
                  <a:srgbClr val="FFC000"/>
                </a:solidFill>
              </a:rPr>
              <a:t>26</a:t>
            </a:r>
            <a:r>
              <a:rPr lang="en-US" sz="1800" smtClean="0">
                <a:solidFill>
                  <a:schemeClr val="accent1"/>
                </a:solidFill>
              </a:rPr>
              <a:t> </a:t>
            </a:r>
            <a:r>
              <a:rPr lang="en-US" sz="1800" smtClean="0"/>
              <a:t>claims processed last month. The sample information is reported below. </a:t>
            </a:r>
          </a:p>
          <a:p>
            <a:pPr eaLnBrk="1" hangingPunct="1">
              <a:buFont typeface="Wingdings" pitchFamily="2" charset="2"/>
              <a:buNone/>
            </a:pPr>
            <a:r>
              <a:rPr lang="en-US" sz="1800" smtClean="0"/>
              <a:t>At the </a:t>
            </a:r>
            <a:r>
              <a:rPr lang="en-US" sz="1800" smtClean="0">
                <a:solidFill>
                  <a:srgbClr val="FFC000"/>
                </a:solidFill>
              </a:rPr>
              <a:t>.01 </a:t>
            </a:r>
            <a:r>
              <a:rPr lang="en-US" sz="1800" smtClean="0"/>
              <a:t>significance level is it reasonable a claim is </a:t>
            </a:r>
            <a:r>
              <a:rPr lang="en-US" sz="1800" i="1" smtClean="0">
                <a:solidFill>
                  <a:srgbClr val="FFC000"/>
                </a:solidFill>
              </a:rPr>
              <a:t>now less than $60</a:t>
            </a:r>
            <a:r>
              <a:rPr lang="en-US" sz="1800" smtClean="0"/>
              <a:t>?</a:t>
            </a:r>
          </a:p>
        </p:txBody>
      </p:sp>
      <p:pic>
        <p:nvPicPr>
          <p:cNvPr id="29701" name="Picture 8" descr="1025"/>
          <p:cNvPicPr>
            <a:picLocks noChangeAspect="1" noChangeArrowheads="1"/>
          </p:cNvPicPr>
          <p:nvPr/>
        </p:nvPicPr>
        <p:blipFill>
          <a:blip r:embed="rId3"/>
          <a:srcRect/>
          <a:stretch>
            <a:fillRect/>
          </a:stretch>
        </p:blipFill>
        <p:spPr bwMode="auto">
          <a:xfrm>
            <a:off x="1479550" y="4254500"/>
            <a:ext cx="6381750" cy="1533525"/>
          </a:xfrm>
          <a:prstGeom prst="rect">
            <a:avLst/>
          </a:prstGeom>
          <a:noFill/>
          <a:ln w="9525">
            <a:noFill/>
            <a:miter lim="800000"/>
            <a:headEnd/>
            <a:tailEnd/>
          </a:ln>
        </p:spPr>
      </p:pic>
      <p:sp>
        <p:nvSpPr>
          <p:cNvPr id="6" name="Footer Placeholder 5"/>
          <p:cNvSpPr>
            <a:spLocks noGrp="1"/>
          </p:cNvSpPr>
          <p:nvPr>
            <p:ph type="ftr" sz="quarter" idx="10"/>
          </p:nvPr>
        </p:nvSpPr>
        <p:spPr/>
        <p:txBody>
          <a:bodyPr/>
          <a:lstStyle/>
          <a:p>
            <a:pPr algn="l">
              <a:defRPr/>
            </a:pPr>
            <a:r>
              <a:rPr lang="en-US" smtClean="0"/>
              <a:t>ALFIRA SOFIA</a:t>
            </a:r>
            <a:endParaRPr lang="en-US"/>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1"/>
          </p:nvPr>
        </p:nvSpPr>
        <p:spPr/>
        <p:txBody>
          <a:bodyPr/>
          <a:lstStyle/>
          <a:p>
            <a:pPr>
              <a:defRPr/>
            </a:pPr>
            <a:fld id="{5308854C-1BF9-43F7-A938-83195D554EFB}" type="slidenum">
              <a:rPr lang="en-US"/>
              <a:pPr>
                <a:defRPr/>
              </a:pPr>
              <a:t>25</a:t>
            </a:fld>
            <a:endParaRPr lang="en-US"/>
          </a:p>
        </p:txBody>
      </p:sp>
      <p:sp>
        <p:nvSpPr>
          <p:cNvPr id="30723" name="AutoShape 2"/>
          <p:cNvSpPr>
            <a:spLocks noGrp="1" noChangeArrowheads="1"/>
          </p:cNvSpPr>
          <p:nvPr>
            <p:ph type="title"/>
          </p:nvPr>
        </p:nvSpPr>
        <p:spPr/>
        <p:txBody>
          <a:bodyPr/>
          <a:lstStyle/>
          <a:p>
            <a:pPr eaLnBrk="1" hangingPunct="1"/>
            <a:r>
              <a:rPr lang="en-US" sz="2400" smtClean="0"/>
              <a:t>Testing for a Population Mean with a</a:t>
            </a:r>
            <a:br>
              <a:rPr lang="en-US" sz="2400" smtClean="0"/>
            </a:br>
            <a:r>
              <a:rPr lang="en-US" sz="2400" smtClean="0"/>
              <a:t>Known Population Standard Deviation- Example</a:t>
            </a:r>
            <a:endParaRPr lang="en-US" sz="2400" b="0" smtClean="0"/>
          </a:p>
        </p:txBody>
      </p:sp>
      <p:sp>
        <p:nvSpPr>
          <p:cNvPr id="30724" name="Rectangle 3"/>
          <p:cNvSpPr>
            <a:spLocks noGrp="1" noChangeArrowheads="1"/>
          </p:cNvSpPr>
          <p:nvPr>
            <p:ph type="body" sz="half" idx="1"/>
          </p:nvPr>
        </p:nvSpPr>
        <p:spPr>
          <a:xfrm>
            <a:off x="838200" y="1905000"/>
            <a:ext cx="7246938" cy="4181475"/>
          </a:xfrm>
        </p:spPr>
        <p:txBody>
          <a:bodyPr/>
          <a:lstStyle/>
          <a:p>
            <a:pPr eaLnBrk="1" hangingPunct="1">
              <a:buFont typeface="Wingdings" pitchFamily="2" charset="2"/>
              <a:buNone/>
            </a:pPr>
            <a:r>
              <a:rPr lang="en-US" sz="2000" b="1" smtClean="0"/>
              <a:t>Step 1: State the null hypothesis and the alternate hypothesis.</a:t>
            </a:r>
          </a:p>
          <a:p>
            <a:pPr eaLnBrk="1" hangingPunct="1">
              <a:buFont typeface="Wingdings" pitchFamily="2" charset="2"/>
              <a:buNone/>
            </a:pPr>
            <a:r>
              <a:rPr lang="en-US" sz="2000" b="1" smtClean="0"/>
              <a:t>		</a:t>
            </a:r>
            <a:r>
              <a:rPr lang="en-US" sz="2400" smtClean="0"/>
              <a:t>H</a:t>
            </a:r>
            <a:r>
              <a:rPr lang="en-US" sz="2400" baseline="-25000" smtClean="0"/>
              <a:t>0</a:t>
            </a:r>
            <a:r>
              <a:rPr lang="en-US" sz="2400" smtClean="0"/>
              <a:t>: </a:t>
            </a:r>
            <a:r>
              <a:rPr lang="en-US" sz="2400" smtClean="0">
                <a:sym typeface="Symbol" pitchFamily="18" charset="2"/>
              </a:rPr>
              <a:t> </a:t>
            </a:r>
            <a:r>
              <a:rPr lang="en-US" sz="2400" smtClean="0">
                <a:cs typeface="Arial" pitchFamily="34" charset="0"/>
                <a:sym typeface="Symbol" pitchFamily="18" charset="2"/>
              </a:rPr>
              <a:t>≥ $60</a:t>
            </a:r>
          </a:p>
          <a:p>
            <a:pPr eaLnBrk="1" hangingPunct="1">
              <a:buFont typeface="Wingdings" pitchFamily="2" charset="2"/>
              <a:buNone/>
            </a:pPr>
            <a:r>
              <a:rPr lang="en-US" sz="2400" smtClean="0"/>
              <a:t>		H</a:t>
            </a:r>
            <a:r>
              <a:rPr lang="en-US" sz="2400" baseline="-25000" smtClean="0"/>
              <a:t>1</a:t>
            </a:r>
            <a:r>
              <a:rPr lang="en-US" sz="2400" smtClean="0"/>
              <a:t>: </a:t>
            </a:r>
            <a:r>
              <a:rPr lang="en-US" sz="2400" smtClean="0">
                <a:sym typeface="Symbol" pitchFamily="18" charset="2"/>
              </a:rPr>
              <a:t> &lt; $60</a:t>
            </a:r>
            <a:endParaRPr lang="en-US" sz="2400" smtClean="0">
              <a:cs typeface="Arial" pitchFamily="34" charset="0"/>
              <a:sym typeface="Symbol" pitchFamily="18" charset="2"/>
            </a:endParaRPr>
          </a:p>
          <a:p>
            <a:pPr eaLnBrk="1" hangingPunct="1">
              <a:buFont typeface="Wingdings" pitchFamily="2" charset="2"/>
              <a:buNone/>
            </a:pPr>
            <a:r>
              <a:rPr lang="en-US" sz="2000" b="1" smtClean="0"/>
              <a:t>	(note: keyword in the problem “</a:t>
            </a:r>
            <a:r>
              <a:rPr lang="en-US" sz="2000" b="1" i="1" smtClean="0"/>
              <a:t>now less than</a:t>
            </a:r>
            <a:r>
              <a:rPr lang="en-US" sz="2000" b="1" smtClean="0"/>
              <a:t>”)</a:t>
            </a:r>
          </a:p>
          <a:p>
            <a:pPr eaLnBrk="1" hangingPunct="1">
              <a:buFont typeface="Wingdings" pitchFamily="2" charset="2"/>
              <a:buNone/>
            </a:pPr>
            <a:endParaRPr lang="en-US" sz="2000" b="1" smtClean="0"/>
          </a:p>
          <a:p>
            <a:pPr eaLnBrk="1" hangingPunct="1">
              <a:buFont typeface="Wingdings" pitchFamily="2" charset="2"/>
              <a:buNone/>
            </a:pPr>
            <a:r>
              <a:rPr lang="en-US" sz="2000" b="1" smtClean="0"/>
              <a:t>Step 2: Select the level of significance.</a:t>
            </a:r>
          </a:p>
          <a:p>
            <a:pPr eaLnBrk="1" hangingPunct="1">
              <a:buFont typeface="Wingdings" pitchFamily="2" charset="2"/>
              <a:buNone/>
            </a:pPr>
            <a:r>
              <a:rPr lang="en-US" sz="2000" b="1" smtClean="0"/>
              <a:t>		</a:t>
            </a:r>
            <a:r>
              <a:rPr lang="el-GR" sz="2000" b="1" smtClean="0">
                <a:cs typeface="Arial" pitchFamily="34" charset="0"/>
              </a:rPr>
              <a:t>α</a:t>
            </a:r>
            <a:r>
              <a:rPr lang="en-US" sz="2000" b="1" smtClean="0">
                <a:cs typeface="Arial" pitchFamily="34" charset="0"/>
              </a:rPr>
              <a:t> = 0.01 as stated in the problem</a:t>
            </a:r>
          </a:p>
          <a:p>
            <a:pPr eaLnBrk="1" hangingPunct="1">
              <a:buFont typeface="Wingdings" pitchFamily="2" charset="2"/>
              <a:buNone/>
            </a:pPr>
            <a:endParaRPr lang="el-GR" sz="2000" b="1" smtClean="0">
              <a:cs typeface="Arial" pitchFamily="34" charset="0"/>
            </a:endParaRPr>
          </a:p>
          <a:p>
            <a:pPr eaLnBrk="1" hangingPunct="1">
              <a:buFont typeface="Wingdings" pitchFamily="2" charset="2"/>
              <a:buNone/>
            </a:pPr>
            <a:r>
              <a:rPr lang="en-US" sz="2000" b="1" smtClean="0"/>
              <a:t>Step 3: Select the test statistic.</a:t>
            </a:r>
          </a:p>
          <a:p>
            <a:pPr eaLnBrk="1" hangingPunct="1">
              <a:buFont typeface="Wingdings" pitchFamily="2" charset="2"/>
              <a:buNone/>
            </a:pPr>
            <a:r>
              <a:rPr lang="en-US" sz="2000" smtClean="0"/>
              <a:t>		Use </a:t>
            </a:r>
            <a:r>
              <a:rPr lang="en-US" sz="2000" i="1" smtClean="0"/>
              <a:t>t</a:t>
            </a:r>
            <a:r>
              <a:rPr lang="en-US" sz="2000" smtClean="0"/>
              <a:t>-distribution since </a:t>
            </a:r>
            <a:r>
              <a:rPr lang="el-GR" sz="2000" smtClean="0">
                <a:cs typeface="Arial" pitchFamily="34" charset="0"/>
              </a:rPr>
              <a:t>σ</a:t>
            </a:r>
            <a:r>
              <a:rPr lang="en-US" sz="2000" smtClean="0">
                <a:cs typeface="Arial" pitchFamily="34" charset="0"/>
              </a:rPr>
              <a:t> is unknown</a:t>
            </a:r>
            <a:endParaRPr lang="el-GR" sz="2000" smtClean="0">
              <a:cs typeface="Arial" pitchFamily="34" charset="0"/>
            </a:endParaRPr>
          </a:p>
          <a:p>
            <a:pPr eaLnBrk="1" hangingPunct="1">
              <a:buFont typeface="Wingdings" pitchFamily="2" charset="2"/>
              <a:buNone/>
            </a:pPr>
            <a:endParaRPr lang="en-US" sz="2000" b="1" smtClean="0"/>
          </a:p>
        </p:txBody>
      </p:sp>
      <p:sp>
        <p:nvSpPr>
          <p:cNvPr id="5" name="Footer Placeholder 4"/>
          <p:cNvSpPr>
            <a:spLocks noGrp="1"/>
          </p:cNvSpPr>
          <p:nvPr>
            <p:ph type="ftr" sz="quarter" idx="10"/>
          </p:nvPr>
        </p:nvSpPr>
        <p:spPr/>
        <p:txBody>
          <a:bodyPr/>
          <a:lstStyle/>
          <a:p>
            <a:pPr algn="l">
              <a:defRPr/>
            </a:pPr>
            <a:r>
              <a:rPr lang="en-US" smtClean="0"/>
              <a:t>ALFIRA SOFIA</a:t>
            </a:r>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AutoShape 5"/>
          <p:cNvSpPr>
            <a:spLocks noGrp="1" noChangeArrowheads="1"/>
          </p:cNvSpPr>
          <p:nvPr>
            <p:ph type="title"/>
          </p:nvPr>
        </p:nvSpPr>
        <p:spPr/>
        <p:txBody>
          <a:bodyPr/>
          <a:lstStyle/>
          <a:p>
            <a:pPr eaLnBrk="1" hangingPunct="1"/>
            <a:r>
              <a:rPr lang="en-US" smtClean="0"/>
              <a:t>t-Distribution Table (portion)</a:t>
            </a:r>
          </a:p>
        </p:txBody>
      </p:sp>
      <p:pic>
        <p:nvPicPr>
          <p:cNvPr id="31748" name="Picture 8" descr="1027"/>
          <p:cNvPicPr>
            <a:picLocks noChangeAspect="1" noChangeArrowheads="1"/>
          </p:cNvPicPr>
          <p:nvPr/>
        </p:nvPicPr>
        <p:blipFill>
          <a:blip r:embed="rId3"/>
          <a:srcRect/>
          <a:stretch>
            <a:fillRect/>
          </a:stretch>
        </p:blipFill>
        <p:spPr bwMode="auto">
          <a:xfrm>
            <a:off x="1682750" y="1778000"/>
            <a:ext cx="5924550" cy="43815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BA23E363-DAAE-49FC-B4F8-0F6B610555E3}" type="slidenum">
              <a:rPr lang="en-US" smtClean="0"/>
              <a:pPr/>
              <a:t>26</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AutoShape 5"/>
          <p:cNvSpPr>
            <a:spLocks noGrp="1" noChangeArrowheads="1"/>
          </p:cNvSpPr>
          <p:nvPr>
            <p:ph type="title"/>
          </p:nvPr>
        </p:nvSpPr>
        <p:spPr>
          <a:noFill/>
        </p:spPr>
        <p:txBody>
          <a:bodyPr lIns="92075" tIns="46038" rIns="92075" bIns="46038" anchor="ctr"/>
          <a:lstStyle/>
          <a:p>
            <a:pPr eaLnBrk="1" hangingPunct="1"/>
            <a:r>
              <a:rPr lang="en-US" sz="2400" smtClean="0"/>
              <a:t>Testing for the Population Mean: Population Standard Deviation Unknown – Minitab Solution</a:t>
            </a:r>
          </a:p>
        </p:txBody>
      </p:sp>
      <p:pic>
        <p:nvPicPr>
          <p:cNvPr id="32772" name="Picture 6" descr="1028"/>
          <p:cNvPicPr>
            <a:picLocks noChangeAspect="1" noChangeArrowheads="1"/>
          </p:cNvPicPr>
          <p:nvPr/>
        </p:nvPicPr>
        <p:blipFill>
          <a:blip r:embed="rId3"/>
          <a:srcRect/>
          <a:stretch>
            <a:fillRect/>
          </a:stretch>
        </p:blipFill>
        <p:spPr bwMode="auto">
          <a:xfrm>
            <a:off x="1231900" y="1581150"/>
            <a:ext cx="6513513" cy="48768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BA23E363-DAAE-49FC-B4F8-0F6B610555E3}" type="slidenum">
              <a:rPr lang="en-US" smtClean="0"/>
              <a:pPr/>
              <a:t>27</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6"/>
          <p:cNvSpPr>
            <a:spLocks noGrp="1"/>
          </p:cNvSpPr>
          <p:nvPr>
            <p:ph type="sldNum" sz="quarter" idx="11"/>
          </p:nvPr>
        </p:nvSpPr>
        <p:spPr/>
        <p:txBody>
          <a:bodyPr/>
          <a:lstStyle/>
          <a:p>
            <a:pPr>
              <a:defRPr/>
            </a:pPr>
            <a:fld id="{C1009728-6A36-40CA-8148-1FCAFA0ACC5B}" type="slidenum">
              <a:rPr lang="en-US"/>
              <a:pPr>
                <a:defRPr/>
              </a:pPr>
              <a:t>28</a:t>
            </a:fld>
            <a:endParaRPr lang="en-US"/>
          </a:p>
        </p:txBody>
      </p:sp>
      <p:sp>
        <p:nvSpPr>
          <p:cNvPr id="33795" name="AutoShape 2"/>
          <p:cNvSpPr>
            <a:spLocks noGrp="1" noChangeArrowheads="1"/>
          </p:cNvSpPr>
          <p:nvPr>
            <p:ph type="title"/>
          </p:nvPr>
        </p:nvSpPr>
        <p:spPr/>
        <p:txBody>
          <a:bodyPr/>
          <a:lstStyle/>
          <a:p>
            <a:pPr eaLnBrk="1" hangingPunct="1"/>
            <a:r>
              <a:rPr lang="en-US" sz="2400" smtClean="0"/>
              <a:t>Testing for a Population Mean with a</a:t>
            </a:r>
            <a:br>
              <a:rPr lang="en-US" sz="2400" smtClean="0"/>
            </a:br>
            <a:r>
              <a:rPr lang="en-US" sz="2400" smtClean="0"/>
              <a:t>Known Population Standard Deviation- Example</a:t>
            </a:r>
            <a:endParaRPr lang="en-US" sz="2400" b="0" smtClean="0"/>
          </a:p>
        </p:txBody>
      </p:sp>
      <p:sp>
        <p:nvSpPr>
          <p:cNvPr id="398348" name="Rectangle 12"/>
          <p:cNvSpPr>
            <a:spLocks noChangeArrowheads="1"/>
          </p:cNvSpPr>
          <p:nvPr/>
        </p:nvSpPr>
        <p:spPr bwMode="auto">
          <a:xfrm>
            <a:off x="698500" y="4960938"/>
            <a:ext cx="7989888" cy="1477328"/>
          </a:xfrm>
          <a:prstGeom prst="rect">
            <a:avLst/>
          </a:prstGeom>
          <a:noFill/>
          <a:ln w="9525">
            <a:noFill/>
            <a:miter lim="800000"/>
            <a:headEnd/>
            <a:tailEnd/>
          </a:ln>
        </p:spPr>
        <p:txBody>
          <a:bodyPr>
            <a:spAutoFit/>
          </a:bodyPr>
          <a:lstStyle/>
          <a:p>
            <a:r>
              <a:rPr lang="en-US" sz="1800" b="1">
                <a:solidFill>
                  <a:schemeClr val="tx1"/>
                </a:solidFill>
                <a:latin typeface="Cambria" pitchFamily="18" charset="0"/>
              </a:rPr>
              <a:t>Step 5: Make a decision and interpret the result.</a:t>
            </a:r>
          </a:p>
          <a:p>
            <a:r>
              <a:rPr lang="el-GR" sz="1800">
                <a:solidFill>
                  <a:schemeClr val="tx1"/>
                </a:solidFill>
                <a:latin typeface="Cambria" pitchFamily="18" charset="0"/>
              </a:rPr>
              <a:t>Because </a:t>
            </a:r>
            <a:r>
              <a:rPr lang="en-US" sz="1800">
                <a:solidFill>
                  <a:schemeClr val="tx1"/>
                </a:solidFill>
                <a:latin typeface="Cambria" pitchFamily="18" charset="0"/>
              </a:rPr>
              <a:t>-1.818</a:t>
            </a:r>
            <a:r>
              <a:rPr lang="el-GR" sz="1800">
                <a:solidFill>
                  <a:schemeClr val="tx1"/>
                </a:solidFill>
                <a:latin typeface="Cambria" pitchFamily="18" charset="0"/>
              </a:rPr>
              <a:t> does not fall in the </a:t>
            </a:r>
            <a:r>
              <a:rPr lang="en-US" sz="1800">
                <a:solidFill>
                  <a:schemeClr val="tx1"/>
                </a:solidFill>
                <a:latin typeface="Cambria" pitchFamily="18" charset="0"/>
              </a:rPr>
              <a:t>r</a:t>
            </a:r>
            <a:r>
              <a:rPr lang="el-GR" sz="1800">
                <a:solidFill>
                  <a:schemeClr val="tx1"/>
                </a:solidFill>
                <a:latin typeface="Cambria" pitchFamily="18" charset="0"/>
              </a:rPr>
              <a:t>ejection region, H</a:t>
            </a:r>
            <a:r>
              <a:rPr lang="el-GR" sz="1800" baseline="-25000">
                <a:solidFill>
                  <a:schemeClr val="tx1"/>
                </a:solidFill>
                <a:latin typeface="Cambria" pitchFamily="18" charset="0"/>
              </a:rPr>
              <a:t>0</a:t>
            </a:r>
            <a:r>
              <a:rPr lang="el-GR" sz="1800">
                <a:solidFill>
                  <a:schemeClr val="tx1"/>
                </a:solidFill>
                <a:latin typeface="Cambria" pitchFamily="18" charset="0"/>
              </a:rPr>
              <a:t> is not rejected</a:t>
            </a:r>
            <a:r>
              <a:rPr lang="en-US" sz="1800">
                <a:solidFill>
                  <a:schemeClr val="tx1"/>
                </a:solidFill>
                <a:latin typeface="Cambria" pitchFamily="18" charset="0"/>
              </a:rPr>
              <a:t> at the .01 significance level</a:t>
            </a:r>
            <a:r>
              <a:rPr lang="el-GR" sz="1800">
                <a:solidFill>
                  <a:schemeClr val="tx1"/>
                </a:solidFill>
                <a:latin typeface="Cambria" pitchFamily="18" charset="0"/>
              </a:rPr>
              <a:t>. We</a:t>
            </a:r>
            <a:r>
              <a:rPr lang="en-US" sz="1800">
                <a:solidFill>
                  <a:schemeClr val="tx1"/>
                </a:solidFill>
                <a:latin typeface="Cambria" pitchFamily="18" charset="0"/>
              </a:rPr>
              <a:t> have not demonstrated that the cost-cutting measures reduced the mean cost per claim to less than $60. The difference of $3.58 ($56.42 - $60) between the sample mean and the population mean could be due to sampling error.</a:t>
            </a:r>
          </a:p>
        </p:txBody>
      </p:sp>
      <p:pic>
        <p:nvPicPr>
          <p:cNvPr id="33797" name="Picture 14" descr="1029"/>
          <p:cNvPicPr>
            <a:picLocks noChangeAspect="1" noChangeArrowheads="1"/>
          </p:cNvPicPr>
          <p:nvPr/>
        </p:nvPicPr>
        <p:blipFill>
          <a:blip r:embed="rId3"/>
          <a:srcRect/>
          <a:stretch>
            <a:fillRect/>
          </a:stretch>
        </p:blipFill>
        <p:spPr bwMode="auto">
          <a:xfrm>
            <a:off x="1647825" y="2165350"/>
            <a:ext cx="5857875" cy="2524125"/>
          </a:xfrm>
          <a:prstGeom prst="rect">
            <a:avLst/>
          </a:prstGeom>
          <a:noFill/>
          <a:ln w="9525">
            <a:noFill/>
            <a:miter lim="800000"/>
            <a:headEnd/>
            <a:tailEnd/>
          </a:ln>
        </p:spPr>
      </p:pic>
      <p:sp>
        <p:nvSpPr>
          <p:cNvPr id="33798" name="Rectangle 3"/>
          <p:cNvSpPr>
            <a:spLocks noGrp="1" noChangeArrowheads="1"/>
          </p:cNvSpPr>
          <p:nvPr>
            <p:ph type="body" sz="half" idx="1"/>
          </p:nvPr>
        </p:nvSpPr>
        <p:spPr>
          <a:xfrm>
            <a:off x="711200" y="1562100"/>
            <a:ext cx="7456488" cy="774700"/>
          </a:xfrm>
        </p:spPr>
        <p:txBody>
          <a:bodyPr/>
          <a:lstStyle/>
          <a:p>
            <a:pPr eaLnBrk="1" hangingPunct="1">
              <a:lnSpc>
                <a:spcPct val="80000"/>
              </a:lnSpc>
              <a:buFont typeface="Wingdings" pitchFamily="2" charset="2"/>
              <a:buNone/>
            </a:pPr>
            <a:r>
              <a:rPr lang="en-US" sz="1800" b="1" smtClean="0"/>
              <a:t>Step 4: Formulate the decision rule.</a:t>
            </a:r>
          </a:p>
          <a:p>
            <a:pPr eaLnBrk="1" hangingPunct="1">
              <a:lnSpc>
                <a:spcPct val="80000"/>
              </a:lnSpc>
              <a:buFont typeface="Wingdings" pitchFamily="2" charset="2"/>
              <a:buNone/>
            </a:pPr>
            <a:r>
              <a:rPr lang="en-US" sz="1800" b="1" smtClean="0"/>
              <a:t>		</a:t>
            </a:r>
            <a:r>
              <a:rPr lang="en-US" sz="1800" smtClean="0"/>
              <a:t>Reject H</a:t>
            </a:r>
            <a:r>
              <a:rPr lang="en-US" sz="1800" baseline="-25000" smtClean="0"/>
              <a:t>0</a:t>
            </a:r>
            <a:r>
              <a:rPr lang="en-US" sz="1800" smtClean="0"/>
              <a:t> if </a:t>
            </a:r>
            <a:r>
              <a:rPr lang="en-US" sz="1800" i="1" smtClean="0"/>
              <a:t>t</a:t>
            </a:r>
            <a:r>
              <a:rPr lang="en-US" sz="1800" smtClean="0"/>
              <a:t> &lt; -t</a:t>
            </a:r>
            <a:r>
              <a:rPr lang="en-US" sz="1800" baseline="-25000" smtClean="0">
                <a:sym typeface="Symbol" pitchFamily="18" charset="2"/>
              </a:rPr>
              <a:t>,n-1</a:t>
            </a:r>
            <a:endParaRPr lang="en-US" sz="1800" smtClean="0">
              <a:sym typeface="Symbol" pitchFamily="18" charset="2"/>
            </a:endParaRPr>
          </a:p>
          <a:p>
            <a:pPr eaLnBrk="1" hangingPunct="1">
              <a:lnSpc>
                <a:spcPct val="80000"/>
              </a:lnSpc>
              <a:buFont typeface="Wingdings" pitchFamily="2" charset="2"/>
              <a:buNone/>
            </a:pPr>
            <a:endParaRPr lang="en-US" sz="1800" smtClean="0"/>
          </a:p>
          <a:p>
            <a:pPr eaLnBrk="1" hangingPunct="1">
              <a:lnSpc>
                <a:spcPct val="80000"/>
              </a:lnSpc>
              <a:buFont typeface="Wingdings" pitchFamily="2" charset="2"/>
              <a:buNone/>
            </a:pPr>
            <a:endParaRPr lang="en-US" sz="1800" b="1" smtClean="0">
              <a:cs typeface="Arial" pitchFamily="34" charset="0"/>
            </a:endParaRPr>
          </a:p>
          <a:p>
            <a:pPr eaLnBrk="1" hangingPunct="1">
              <a:lnSpc>
                <a:spcPct val="80000"/>
              </a:lnSpc>
              <a:buFont typeface="Wingdings" pitchFamily="2" charset="2"/>
              <a:buNone/>
            </a:pPr>
            <a:endParaRPr lang="en-US" sz="1800" b="1" smtClean="0">
              <a:cs typeface="Arial" pitchFamily="34" charset="0"/>
            </a:endParaRPr>
          </a:p>
          <a:p>
            <a:pPr eaLnBrk="1" hangingPunct="1">
              <a:lnSpc>
                <a:spcPct val="80000"/>
              </a:lnSpc>
              <a:buFont typeface="Wingdings" pitchFamily="2" charset="2"/>
              <a:buNone/>
            </a:pPr>
            <a:endParaRPr lang="el-GR" sz="1800" b="1" smtClean="0">
              <a:cs typeface="Arial" pitchFamily="34" charset="0"/>
            </a:endParaRPr>
          </a:p>
          <a:p>
            <a:pPr eaLnBrk="1" hangingPunct="1">
              <a:lnSpc>
                <a:spcPct val="80000"/>
              </a:lnSpc>
              <a:buFont typeface="Wingdings" pitchFamily="2" charset="2"/>
              <a:buNone/>
            </a:pPr>
            <a:endParaRPr lang="en-US" sz="1800" b="1" smtClean="0"/>
          </a:p>
          <a:p>
            <a:pPr eaLnBrk="1" hangingPunct="1">
              <a:lnSpc>
                <a:spcPct val="80000"/>
              </a:lnSpc>
              <a:buFont typeface="Wingdings" pitchFamily="2" charset="2"/>
              <a:buNone/>
            </a:pPr>
            <a:endParaRPr lang="en-US" sz="1800" b="1" smtClean="0"/>
          </a:p>
          <a:p>
            <a:pPr eaLnBrk="1" hangingPunct="1">
              <a:lnSpc>
                <a:spcPct val="80000"/>
              </a:lnSpc>
              <a:buFont typeface="Wingdings" pitchFamily="2" charset="2"/>
              <a:buNone/>
            </a:pPr>
            <a:endParaRPr lang="en-US" sz="1800" b="1" smtClean="0"/>
          </a:p>
          <a:p>
            <a:pPr eaLnBrk="1" hangingPunct="1">
              <a:lnSpc>
                <a:spcPct val="80000"/>
              </a:lnSpc>
              <a:buFont typeface="Wingdings" pitchFamily="2" charset="2"/>
              <a:buNone/>
            </a:pPr>
            <a:endParaRPr lang="en-US" sz="1800" b="1" smtClean="0"/>
          </a:p>
        </p:txBody>
      </p:sp>
      <p:sp>
        <p:nvSpPr>
          <p:cNvPr id="7" name="Footer Placeholder 6"/>
          <p:cNvSpPr>
            <a:spLocks noGrp="1"/>
          </p:cNvSpPr>
          <p:nvPr>
            <p:ph type="ftr" sz="quarter" idx="10"/>
          </p:nvPr>
        </p:nvSpPr>
        <p:spPr/>
        <p:txBody>
          <a:bodyPr/>
          <a:lstStyle/>
          <a:p>
            <a:pPr algn="l">
              <a:defRPr/>
            </a:pPr>
            <a:r>
              <a:rPr lang="en-US" smtClean="0"/>
              <a:t>ALFIRA SOFIA</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98348"/>
                                        </p:tgtEl>
                                        <p:attrNameLst>
                                          <p:attrName>style.visibility</p:attrName>
                                        </p:attrNameLst>
                                      </p:cBhvr>
                                      <p:to>
                                        <p:strVal val="visible"/>
                                      </p:to>
                                    </p:set>
                                    <p:animEffect transition="in" filter="wipe(up)">
                                      <p:cBhvr>
                                        <p:cTn id="7" dur="500"/>
                                        <p:tgtEl>
                                          <p:spTgt spid="3983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834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type="body" idx="1"/>
          </p:nvPr>
        </p:nvSpPr>
        <p:spPr/>
        <p:txBody>
          <a:bodyPr/>
          <a:lstStyle/>
          <a:p>
            <a:pPr marL="0" indent="0" eaLnBrk="1" hangingPunct="1">
              <a:lnSpc>
                <a:spcPct val="90000"/>
              </a:lnSpc>
              <a:buFont typeface="Wingdings" pitchFamily="2" charset="2"/>
              <a:buNone/>
            </a:pPr>
            <a:r>
              <a:rPr lang="en-US" sz="2400" smtClean="0"/>
              <a:t>The current rate for producing 5 amp fuses at Neary Electric Co. is </a:t>
            </a:r>
            <a:r>
              <a:rPr lang="en-US" sz="2400" smtClean="0">
                <a:solidFill>
                  <a:srgbClr val="FFC000"/>
                </a:solidFill>
              </a:rPr>
              <a:t>250</a:t>
            </a:r>
            <a:r>
              <a:rPr lang="en-US" sz="2400" smtClean="0"/>
              <a:t> per hour.  A new machine has been purchased and installed that, according to the supplier, will increase the production rate.  A sample of </a:t>
            </a:r>
            <a:r>
              <a:rPr lang="en-US" sz="2400" smtClean="0">
                <a:solidFill>
                  <a:srgbClr val="FFC000"/>
                </a:solidFill>
              </a:rPr>
              <a:t>10</a:t>
            </a:r>
            <a:r>
              <a:rPr lang="en-US" sz="2400" smtClean="0">
                <a:solidFill>
                  <a:schemeClr val="accent1"/>
                </a:solidFill>
              </a:rPr>
              <a:t> </a:t>
            </a:r>
            <a:r>
              <a:rPr lang="en-US" sz="2400" smtClean="0"/>
              <a:t>randomly selected hours from last month revealed the mean hourly production on the new machine was </a:t>
            </a:r>
            <a:r>
              <a:rPr lang="en-US" sz="2400" smtClean="0">
                <a:solidFill>
                  <a:srgbClr val="FFC000"/>
                </a:solidFill>
              </a:rPr>
              <a:t>256</a:t>
            </a:r>
            <a:r>
              <a:rPr lang="en-US" sz="2400" smtClean="0"/>
              <a:t> units, with a sample standard deviation of 6 per hour.  </a:t>
            </a:r>
          </a:p>
          <a:p>
            <a:pPr marL="0" indent="0" eaLnBrk="1" hangingPunct="1">
              <a:lnSpc>
                <a:spcPct val="90000"/>
              </a:lnSpc>
              <a:buFont typeface="Wingdings" pitchFamily="2" charset="2"/>
              <a:buNone/>
            </a:pPr>
            <a:endParaRPr lang="en-US" sz="2400" smtClean="0"/>
          </a:p>
          <a:p>
            <a:pPr marL="0" indent="0" eaLnBrk="1" hangingPunct="1">
              <a:lnSpc>
                <a:spcPct val="90000"/>
              </a:lnSpc>
              <a:buFont typeface="Wingdings" pitchFamily="2" charset="2"/>
              <a:buNone/>
            </a:pPr>
            <a:r>
              <a:rPr lang="en-US" sz="2400" smtClean="0"/>
              <a:t>At the </a:t>
            </a:r>
            <a:r>
              <a:rPr lang="en-US" sz="2400" smtClean="0">
                <a:solidFill>
                  <a:srgbClr val="FFC000"/>
                </a:solidFill>
              </a:rPr>
              <a:t>.05 </a:t>
            </a:r>
            <a:r>
              <a:rPr lang="en-US" sz="2400" smtClean="0"/>
              <a:t>significance level can Neary conclude that the new machine is faster?</a:t>
            </a:r>
          </a:p>
          <a:p>
            <a:pPr eaLnBrk="1" hangingPunct="1">
              <a:lnSpc>
                <a:spcPct val="90000"/>
              </a:lnSpc>
              <a:buFont typeface="Wingdings" pitchFamily="2" charset="2"/>
              <a:buNone/>
            </a:pPr>
            <a:endParaRPr lang="en-US" sz="2400" smtClean="0"/>
          </a:p>
        </p:txBody>
      </p:sp>
      <p:sp>
        <p:nvSpPr>
          <p:cNvPr id="34820" name="AutoShape 4"/>
          <p:cNvSpPr>
            <a:spLocks noGrp="1" noChangeArrowheads="1"/>
          </p:cNvSpPr>
          <p:nvPr>
            <p:ph type="title"/>
          </p:nvPr>
        </p:nvSpPr>
        <p:spPr/>
        <p:txBody>
          <a:bodyPr/>
          <a:lstStyle/>
          <a:p>
            <a:pPr eaLnBrk="1" hangingPunct="1"/>
            <a:r>
              <a:rPr lang="en-US" sz="2400" smtClean="0"/>
              <a:t>Testing for a Population Mean with an Unknown Population Standard Deviation- Example</a:t>
            </a:r>
          </a:p>
        </p:txBody>
      </p:sp>
      <p:sp>
        <p:nvSpPr>
          <p:cNvPr id="5" name="Slide Number Placeholder 4"/>
          <p:cNvSpPr>
            <a:spLocks noGrp="1"/>
          </p:cNvSpPr>
          <p:nvPr>
            <p:ph type="sldNum" sz="quarter" idx="12"/>
          </p:nvPr>
        </p:nvSpPr>
        <p:spPr/>
        <p:txBody>
          <a:bodyPr/>
          <a:lstStyle/>
          <a:p>
            <a:fld id="{BA23E363-DAAE-49FC-B4F8-0F6B610555E3}" type="slidenum">
              <a:rPr lang="en-US" smtClean="0"/>
              <a:pPr/>
              <a:t>29</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AutoShape 2"/>
          <p:cNvSpPr>
            <a:spLocks noGrp="1" noChangeArrowheads="1"/>
          </p:cNvSpPr>
          <p:nvPr>
            <p:ph type="title"/>
          </p:nvPr>
        </p:nvSpPr>
        <p:spPr/>
        <p:txBody>
          <a:bodyPr>
            <a:noAutofit/>
          </a:bodyPr>
          <a:lstStyle/>
          <a:p>
            <a:pPr eaLnBrk="1" hangingPunct="1"/>
            <a:r>
              <a:rPr lang="en-US" sz="2800" smtClean="0"/>
              <a:t>Testing for a Population Mean with a</a:t>
            </a:r>
            <a:br>
              <a:rPr lang="en-US" sz="2800" smtClean="0"/>
            </a:br>
            <a:r>
              <a:rPr lang="en-US" sz="2800" smtClean="0"/>
              <a:t>Known Population Standard Deviation- Example </a:t>
            </a:r>
            <a:r>
              <a:rPr lang="en-US" sz="2800" i="1" smtClean="0"/>
              <a:t>continued</a:t>
            </a:r>
          </a:p>
        </p:txBody>
      </p:sp>
      <p:sp>
        <p:nvSpPr>
          <p:cNvPr id="35844" name="Rectangle 3"/>
          <p:cNvSpPr>
            <a:spLocks noGrp="1" noChangeArrowheads="1"/>
          </p:cNvSpPr>
          <p:nvPr>
            <p:ph type="body" idx="1"/>
          </p:nvPr>
        </p:nvSpPr>
        <p:spPr/>
        <p:txBody>
          <a:bodyPr/>
          <a:lstStyle/>
          <a:p>
            <a:pPr eaLnBrk="1" hangingPunct="1">
              <a:buFont typeface="Wingdings" pitchFamily="2" charset="2"/>
              <a:buNone/>
            </a:pPr>
            <a:r>
              <a:rPr lang="en-US" sz="2400" smtClean="0">
                <a:solidFill>
                  <a:srgbClr val="FFC000"/>
                </a:solidFill>
              </a:rPr>
              <a:t>Step 1:  </a:t>
            </a:r>
            <a:r>
              <a:rPr lang="en-US" sz="2400" smtClean="0"/>
              <a:t>State the null and the alternate hypothesis.</a:t>
            </a:r>
          </a:p>
          <a:p>
            <a:pPr eaLnBrk="1" hangingPunct="1">
              <a:buFont typeface="Wingdings" pitchFamily="2" charset="2"/>
              <a:buNone/>
            </a:pPr>
            <a:r>
              <a:rPr lang="en-US" sz="2400" smtClean="0">
                <a:solidFill>
                  <a:schemeClr val="accent1"/>
                </a:solidFill>
              </a:rPr>
              <a:t>		    </a:t>
            </a:r>
            <a:r>
              <a:rPr lang="en-US" sz="2400" i="1" smtClean="0"/>
              <a:t>H</a:t>
            </a:r>
            <a:r>
              <a:rPr lang="en-US" sz="2400" baseline="-25000" smtClean="0"/>
              <a:t>0</a:t>
            </a:r>
            <a:r>
              <a:rPr lang="en-US" sz="2400" smtClean="0"/>
              <a:t>: </a:t>
            </a:r>
            <a:r>
              <a:rPr lang="en-US" sz="2400" smtClean="0">
                <a:cs typeface="Times New Roman" pitchFamily="18" charset="0"/>
              </a:rPr>
              <a:t>µ </a:t>
            </a:r>
            <a:r>
              <a:rPr lang="en-US" sz="2400" smtClean="0">
                <a:cs typeface="Times New Roman" pitchFamily="18" charset="0"/>
                <a:sym typeface="WP MathA" pitchFamily="2" charset="2"/>
              </a:rPr>
              <a:t>≤ 250;   </a:t>
            </a:r>
            <a:r>
              <a:rPr lang="en-US" sz="2400" i="1" smtClean="0">
                <a:cs typeface="Times New Roman" pitchFamily="18" charset="0"/>
                <a:sym typeface="WP MathA" pitchFamily="2" charset="2"/>
              </a:rPr>
              <a:t>H</a:t>
            </a:r>
            <a:r>
              <a:rPr lang="en-US" sz="2400" baseline="-25000" smtClean="0">
                <a:cs typeface="Times New Roman" pitchFamily="18" charset="0"/>
                <a:sym typeface="WP MathA" pitchFamily="2" charset="2"/>
              </a:rPr>
              <a:t>1</a:t>
            </a:r>
            <a:r>
              <a:rPr lang="en-US" sz="2400" smtClean="0">
                <a:cs typeface="Times New Roman" pitchFamily="18" charset="0"/>
                <a:sym typeface="WP MathA" pitchFamily="2" charset="2"/>
              </a:rPr>
              <a:t>: </a:t>
            </a:r>
            <a:r>
              <a:rPr lang="en-US" sz="2400" smtClean="0">
                <a:cs typeface="Times New Roman" pitchFamily="18" charset="0"/>
              </a:rPr>
              <a:t>µ </a:t>
            </a:r>
            <a:r>
              <a:rPr lang="en-US" sz="2400" smtClean="0">
                <a:cs typeface="Times New Roman" pitchFamily="18" charset="0"/>
                <a:sym typeface="WP MathA" pitchFamily="2" charset="2"/>
              </a:rPr>
              <a:t>&gt; 250</a:t>
            </a:r>
          </a:p>
          <a:p>
            <a:pPr eaLnBrk="1" hangingPunct="1">
              <a:buFont typeface="Wingdings" pitchFamily="2" charset="2"/>
              <a:buNone/>
            </a:pPr>
            <a:endParaRPr lang="en-US" sz="2400" smtClean="0">
              <a:cs typeface="Times New Roman" pitchFamily="18" charset="0"/>
              <a:sym typeface="WP MathA" pitchFamily="2" charset="2"/>
            </a:endParaRPr>
          </a:p>
          <a:p>
            <a:pPr eaLnBrk="1" hangingPunct="1">
              <a:buFont typeface="Wingdings" pitchFamily="2" charset="2"/>
              <a:buNone/>
            </a:pPr>
            <a:r>
              <a:rPr lang="en-US" sz="2400" smtClean="0">
                <a:solidFill>
                  <a:srgbClr val="FFC000"/>
                </a:solidFill>
              </a:rPr>
              <a:t>Step 2:</a:t>
            </a:r>
            <a:r>
              <a:rPr lang="en-US" sz="2400" smtClean="0">
                <a:solidFill>
                  <a:schemeClr val="accent1"/>
                </a:solidFill>
              </a:rPr>
              <a:t>  </a:t>
            </a:r>
            <a:r>
              <a:rPr lang="en-US" sz="2400" smtClean="0"/>
              <a:t>Select the level of significance.</a:t>
            </a:r>
          </a:p>
          <a:p>
            <a:pPr eaLnBrk="1" hangingPunct="1">
              <a:buFont typeface="Wingdings" pitchFamily="2" charset="2"/>
              <a:buNone/>
            </a:pPr>
            <a:r>
              <a:rPr lang="en-US" sz="2400" smtClean="0">
                <a:solidFill>
                  <a:schemeClr val="accent1"/>
                </a:solidFill>
              </a:rPr>
              <a:t>		    </a:t>
            </a:r>
            <a:r>
              <a:rPr lang="en-US" sz="2400" smtClean="0"/>
              <a:t>It is .05.</a:t>
            </a:r>
          </a:p>
          <a:p>
            <a:pPr eaLnBrk="1" hangingPunct="1">
              <a:buFont typeface="Wingdings" pitchFamily="2" charset="2"/>
              <a:buNone/>
            </a:pPr>
            <a:endParaRPr lang="en-US" sz="2400" smtClean="0"/>
          </a:p>
          <a:p>
            <a:pPr eaLnBrk="1" hangingPunct="1">
              <a:buFont typeface="Wingdings" pitchFamily="2" charset="2"/>
              <a:buNone/>
            </a:pPr>
            <a:r>
              <a:rPr lang="en-US" sz="2400" smtClean="0">
                <a:solidFill>
                  <a:srgbClr val="FFC000"/>
                </a:solidFill>
              </a:rPr>
              <a:t>Step 3:  </a:t>
            </a:r>
            <a:r>
              <a:rPr lang="en-US" sz="2400" smtClean="0"/>
              <a:t>Find a test statistic. Use the </a:t>
            </a:r>
            <a:r>
              <a:rPr lang="en-US" sz="2400" i="1" smtClean="0"/>
              <a:t>t </a:t>
            </a:r>
            <a:r>
              <a:rPr lang="en-US" sz="2400" smtClean="0"/>
              <a:t>distribution because the population standard deviation is not known and the sample size is less than 30.</a:t>
            </a:r>
          </a:p>
          <a:p>
            <a:pPr eaLnBrk="1" hangingPunct="1">
              <a:buFont typeface="Wingdings" pitchFamily="2" charset="2"/>
              <a:buNone/>
            </a:pPr>
            <a:endParaRPr lang="en-US" sz="2400" smtClean="0">
              <a:solidFill>
                <a:schemeClr val="accent1"/>
              </a:solidFill>
            </a:endParaRPr>
          </a:p>
        </p:txBody>
      </p:sp>
      <p:sp>
        <p:nvSpPr>
          <p:cNvPr id="5" name="Slide Number Placeholder 4"/>
          <p:cNvSpPr>
            <a:spLocks noGrp="1"/>
          </p:cNvSpPr>
          <p:nvPr>
            <p:ph type="sldNum" sz="quarter" idx="12"/>
          </p:nvPr>
        </p:nvSpPr>
        <p:spPr/>
        <p:txBody>
          <a:bodyPr/>
          <a:lstStyle/>
          <a:p>
            <a:fld id="{BA23E363-DAAE-49FC-B4F8-0F6B610555E3}" type="slidenum">
              <a:rPr lang="en-US" smtClean="0"/>
              <a:pPr/>
              <a:t>30</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2" name="AutoShape 2"/>
          <p:cNvSpPr>
            <a:spLocks noGrp="1" noChangeArrowheads="1"/>
          </p:cNvSpPr>
          <p:nvPr>
            <p:ph type="title"/>
          </p:nvPr>
        </p:nvSpPr>
        <p:spPr/>
        <p:txBody>
          <a:bodyPr>
            <a:noAutofit/>
          </a:bodyPr>
          <a:lstStyle/>
          <a:p>
            <a:pPr eaLnBrk="1" hangingPunct="1"/>
            <a:r>
              <a:rPr lang="en-US" sz="2800" smtClean="0"/>
              <a:t>Testing for a Population Mean with a</a:t>
            </a:r>
            <a:br>
              <a:rPr lang="en-US" sz="2800" smtClean="0"/>
            </a:br>
            <a:r>
              <a:rPr lang="en-US" sz="2800" smtClean="0"/>
              <a:t>Known Population Standard Deviation- Example </a:t>
            </a:r>
            <a:r>
              <a:rPr lang="en-US" sz="2800" i="1" smtClean="0"/>
              <a:t>continued</a:t>
            </a:r>
          </a:p>
        </p:txBody>
      </p:sp>
      <p:sp>
        <p:nvSpPr>
          <p:cNvPr id="2053" name="Rectangle 3"/>
          <p:cNvSpPr>
            <a:spLocks noGrp="1" noChangeArrowheads="1"/>
          </p:cNvSpPr>
          <p:nvPr>
            <p:ph type="body" idx="1"/>
          </p:nvPr>
        </p:nvSpPr>
        <p:spPr>
          <a:xfrm>
            <a:off x="838200" y="1905000"/>
            <a:ext cx="7693025" cy="4360863"/>
          </a:xfrm>
        </p:spPr>
        <p:txBody>
          <a:bodyPr/>
          <a:lstStyle/>
          <a:p>
            <a:pPr eaLnBrk="1" hangingPunct="1">
              <a:lnSpc>
                <a:spcPct val="90000"/>
              </a:lnSpc>
              <a:buFont typeface="Wingdings" pitchFamily="2" charset="2"/>
              <a:buNone/>
            </a:pPr>
            <a:r>
              <a:rPr lang="en-US" sz="2000" smtClean="0">
                <a:solidFill>
                  <a:srgbClr val="FFC000"/>
                </a:solidFill>
              </a:rPr>
              <a:t>Step 4:  </a:t>
            </a:r>
            <a:r>
              <a:rPr lang="en-US" sz="2000" smtClean="0"/>
              <a:t>State the decision rule.</a:t>
            </a:r>
          </a:p>
          <a:p>
            <a:pPr eaLnBrk="1" hangingPunct="1">
              <a:lnSpc>
                <a:spcPct val="90000"/>
              </a:lnSpc>
              <a:buFont typeface="Wingdings" pitchFamily="2" charset="2"/>
              <a:buNone/>
            </a:pPr>
            <a:r>
              <a:rPr lang="en-US" sz="2000" smtClean="0">
                <a:solidFill>
                  <a:schemeClr val="accent1"/>
                </a:solidFill>
              </a:rPr>
              <a:t>	</a:t>
            </a:r>
            <a:r>
              <a:rPr lang="en-US" sz="2000" smtClean="0"/>
              <a:t>There are 10 – 1 = 9 degrees of freedom.  The null hypothesis is rejected if </a:t>
            </a:r>
            <a:r>
              <a:rPr lang="en-US" sz="2000" i="1" smtClean="0"/>
              <a:t>t</a:t>
            </a:r>
            <a:r>
              <a:rPr lang="en-US" sz="2000" smtClean="0"/>
              <a:t> &gt; 1.833.</a:t>
            </a:r>
          </a:p>
          <a:p>
            <a:pPr eaLnBrk="1" hangingPunct="1">
              <a:lnSpc>
                <a:spcPct val="90000"/>
              </a:lnSpc>
              <a:buFont typeface="Wingdings" pitchFamily="2" charset="2"/>
              <a:buNone/>
            </a:pPr>
            <a:endParaRPr lang="en-US" sz="2000" smtClean="0"/>
          </a:p>
          <a:p>
            <a:pPr eaLnBrk="1" hangingPunct="1">
              <a:lnSpc>
                <a:spcPct val="90000"/>
              </a:lnSpc>
              <a:buFont typeface="Wingdings" pitchFamily="2" charset="2"/>
              <a:buNone/>
            </a:pPr>
            <a:endParaRPr lang="en-US" sz="2000" smtClean="0"/>
          </a:p>
          <a:p>
            <a:pPr eaLnBrk="1" hangingPunct="1">
              <a:lnSpc>
                <a:spcPct val="90000"/>
              </a:lnSpc>
              <a:buFont typeface="Wingdings" pitchFamily="2" charset="2"/>
              <a:buNone/>
            </a:pPr>
            <a:endParaRPr lang="en-US" sz="2000" smtClean="0"/>
          </a:p>
          <a:p>
            <a:pPr eaLnBrk="1" hangingPunct="1">
              <a:lnSpc>
                <a:spcPct val="90000"/>
              </a:lnSpc>
              <a:buFont typeface="Wingdings" pitchFamily="2" charset="2"/>
              <a:buNone/>
            </a:pPr>
            <a:endParaRPr lang="en-US" sz="2000" smtClean="0"/>
          </a:p>
          <a:p>
            <a:pPr eaLnBrk="1" hangingPunct="1">
              <a:lnSpc>
                <a:spcPct val="90000"/>
              </a:lnSpc>
              <a:buFont typeface="Wingdings" pitchFamily="2" charset="2"/>
              <a:buNone/>
            </a:pPr>
            <a:endParaRPr lang="en-US" sz="2000" smtClean="0"/>
          </a:p>
          <a:p>
            <a:pPr eaLnBrk="1" hangingPunct="1">
              <a:lnSpc>
                <a:spcPct val="90000"/>
              </a:lnSpc>
              <a:buFont typeface="Wingdings" pitchFamily="2" charset="2"/>
              <a:buNone/>
            </a:pPr>
            <a:r>
              <a:rPr lang="en-US" sz="2000" smtClean="0">
                <a:solidFill>
                  <a:srgbClr val="FFC000"/>
                </a:solidFill>
              </a:rPr>
              <a:t>Step 5:   </a:t>
            </a:r>
            <a:r>
              <a:rPr lang="en-US" sz="2000" smtClean="0"/>
              <a:t>Make a decision and interpret the results. </a:t>
            </a:r>
          </a:p>
          <a:p>
            <a:pPr eaLnBrk="1" hangingPunct="1">
              <a:lnSpc>
                <a:spcPct val="90000"/>
              </a:lnSpc>
              <a:buFont typeface="Wingdings" pitchFamily="2" charset="2"/>
              <a:buNone/>
            </a:pPr>
            <a:r>
              <a:rPr lang="en-US" sz="2000" smtClean="0"/>
              <a:t>	The null hypothesis is rejected.  The mean number produced is more than 250 per hour.</a:t>
            </a:r>
            <a:endParaRPr lang="en-US" sz="1800" smtClean="0">
              <a:solidFill>
                <a:schemeClr val="accent1"/>
              </a:solidFill>
            </a:endParaRPr>
          </a:p>
          <a:p>
            <a:pPr eaLnBrk="1" hangingPunct="1">
              <a:lnSpc>
                <a:spcPct val="90000"/>
              </a:lnSpc>
              <a:buFont typeface="Wingdings" pitchFamily="2" charset="2"/>
              <a:buNone/>
            </a:pPr>
            <a:endParaRPr lang="en-US" sz="1800" smtClean="0">
              <a:solidFill>
                <a:schemeClr val="accent1"/>
              </a:solidFill>
            </a:endParaRPr>
          </a:p>
          <a:p>
            <a:pPr eaLnBrk="1" hangingPunct="1">
              <a:lnSpc>
                <a:spcPct val="90000"/>
              </a:lnSpc>
              <a:buFont typeface="Wingdings" pitchFamily="2" charset="2"/>
              <a:buNone/>
            </a:pPr>
            <a:r>
              <a:rPr lang="en-US" sz="1800" smtClean="0">
                <a:solidFill>
                  <a:schemeClr val="accent1"/>
                </a:solidFill>
              </a:rPr>
              <a:t>		</a:t>
            </a:r>
          </a:p>
        </p:txBody>
      </p:sp>
      <p:graphicFrame>
        <p:nvGraphicFramePr>
          <p:cNvPr id="330756" name="Object 4"/>
          <p:cNvGraphicFramePr>
            <a:graphicFrameLocks noChangeAspect="1"/>
          </p:cNvGraphicFramePr>
          <p:nvPr/>
        </p:nvGraphicFramePr>
        <p:xfrm>
          <a:off x="1330325" y="2905125"/>
          <a:ext cx="3228975" cy="812800"/>
        </p:xfrm>
        <a:graphic>
          <a:graphicData uri="http://schemas.openxmlformats.org/presentationml/2006/ole">
            <p:oleObj spid="_x0000_s65538" name="Equation" r:id="rId4" imgW="1612800" imgH="406080" progId="Equation.3">
              <p:embed/>
            </p:oleObj>
          </a:graphicData>
        </a:graphic>
      </p:graphicFrame>
      <p:sp>
        <p:nvSpPr>
          <p:cNvPr id="6" name="Slide Number Placeholder 5"/>
          <p:cNvSpPr>
            <a:spLocks noGrp="1"/>
          </p:cNvSpPr>
          <p:nvPr>
            <p:ph type="sldNum" sz="quarter" idx="12"/>
          </p:nvPr>
        </p:nvSpPr>
        <p:spPr/>
        <p:txBody>
          <a:bodyPr/>
          <a:lstStyle/>
          <a:p>
            <a:fld id="{BA23E363-DAAE-49FC-B4F8-0F6B610555E3}" type="slidenum">
              <a:rPr lang="en-US" smtClean="0"/>
              <a:pPr/>
              <a:t>31</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30756"/>
                                        </p:tgtEl>
                                        <p:attrNameLst>
                                          <p:attrName>style.visibility</p:attrName>
                                        </p:attrNameLst>
                                      </p:cBhvr>
                                      <p:to>
                                        <p:strVal val="visible"/>
                                      </p:to>
                                    </p:set>
                                    <p:anim calcmode="lin" valueType="num">
                                      <p:cBhvr additive="base">
                                        <p:cTn id="7" dur="500" fill="hold"/>
                                        <p:tgtEl>
                                          <p:spTgt spid="330756"/>
                                        </p:tgtEl>
                                        <p:attrNameLst>
                                          <p:attrName>ppt_x</p:attrName>
                                        </p:attrNameLst>
                                      </p:cBhvr>
                                      <p:tavLst>
                                        <p:tav tm="0">
                                          <p:val>
                                            <p:strVal val="#ppt_x"/>
                                          </p:val>
                                        </p:tav>
                                        <p:tav tm="100000">
                                          <p:val>
                                            <p:strVal val="#ppt_x"/>
                                          </p:val>
                                        </p:tav>
                                      </p:tavLst>
                                    </p:anim>
                                    <p:anim calcmode="lin" valueType="num">
                                      <p:cBhvr additive="base">
                                        <p:cTn id="8" dur="500" fill="hold"/>
                                        <p:tgtEl>
                                          <p:spTgt spid="3307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ctr"/>
          <a:lstStyle/>
          <a:p>
            <a:r>
              <a:rPr lang="en-US" smtClean="0"/>
              <a:t>Referensi</a:t>
            </a:r>
            <a:endParaRPr lang="en-US"/>
          </a:p>
        </p:txBody>
      </p:sp>
      <p:sp>
        <p:nvSpPr>
          <p:cNvPr id="5" name="Content Placeholder 4"/>
          <p:cNvSpPr>
            <a:spLocks noGrp="1"/>
          </p:cNvSpPr>
          <p:nvPr>
            <p:ph idx="1"/>
          </p:nvPr>
        </p:nvSpPr>
        <p:spPr/>
        <p:txBody>
          <a:bodyPr>
            <a:normAutofit/>
          </a:bodyPr>
          <a:lstStyle/>
          <a:p>
            <a:pPr marL="342900" indent="-342900">
              <a:lnSpc>
                <a:spcPct val="110000"/>
              </a:lnSpc>
              <a:spcAft>
                <a:spcPts val="600"/>
              </a:spcAft>
              <a:buFont typeface="+mj-lt"/>
              <a:buAutoNum type="arabicPeriod"/>
            </a:pPr>
            <a:r>
              <a:rPr lang="en-US" sz="1800" smtClean="0"/>
              <a:t>Aczel, Amir D., and Jayavel Sounderpandian (2006), </a:t>
            </a:r>
            <a:r>
              <a:rPr lang="en-US" sz="1800" b="1" smtClean="0"/>
              <a:t>Complete Business Statistics</a:t>
            </a:r>
            <a:r>
              <a:rPr lang="en-US" sz="1800" smtClean="0"/>
              <a:t>, 6th edition, </a:t>
            </a:r>
            <a:r>
              <a:rPr lang="en-GB" sz="1800" smtClean="0"/>
              <a:t>McGraw Hill</a:t>
            </a:r>
            <a:r>
              <a:rPr lang="en-US" sz="1800" smtClean="0"/>
              <a:t>.</a:t>
            </a:r>
          </a:p>
          <a:p>
            <a:pPr marL="342900" indent="-342900">
              <a:lnSpc>
                <a:spcPct val="110000"/>
              </a:lnSpc>
              <a:spcAft>
                <a:spcPts val="600"/>
              </a:spcAft>
              <a:buFont typeface="+mj-lt"/>
              <a:buAutoNum type="arabicPeriod"/>
            </a:pPr>
            <a:r>
              <a:rPr lang="en-GB" sz="1800" smtClean="0"/>
              <a:t>Levine, David M. (2008), </a:t>
            </a:r>
            <a:r>
              <a:rPr lang="en-GB" sz="1800" b="1" smtClean="0"/>
              <a:t>Statistics for Managers : using Microsoft Excel</a:t>
            </a:r>
            <a:r>
              <a:rPr lang="en-GB" sz="1800" smtClean="0"/>
              <a:t>, 5</a:t>
            </a:r>
            <a:r>
              <a:rPr lang="en-GB" sz="1800" baseline="30000" smtClean="0"/>
              <a:t>th</a:t>
            </a:r>
            <a:r>
              <a:rPr lang="en-GB" sz="1800" smtClean="0"/>
              <a:t> Edition, Pearson Education.</a:t>
            </a:r>
          </a:p>
          <a:p>
            <a:pPr marL="342900" indent="-342900">
              <a:lnSpc>
                <a:spcPct val="110000"/>
              </a:lnSpc>
              <a:spcAft>
                <a:spcPts val="600"/>
              </a:spcAft>
              <a:buFont typeface="+mj-lt"/>
              <a:buAutoNum type="arabicPeriod"/>
            </a:pPr>
            <a:r>
              <a:rPr lang="en-GB" sz="1800" smtClean="0"/>
              <a:t>Lind, Douglas A. (2008), </a:t>
            </a:r>
            <a:r>
              <a:rPr lang="en-GB" sz="1800" b="1" smtClean="0"/>
              <a:t>Statistical Techniques in Business &amp; Economics, </a:t>
            </a:r>
            <a:r>
              <a:rPr lang="en-GB" sz="1800" smtClean="0"/>
              <a:t>13</a:t>
            </a:r>
            <a:r>
              <a:rPr lang="en-GB" sz="1800" baseline="30000" smtClean="0"/>
              <a:t>th</a:t>
            </a:r>
            <a:r>
              <a:rPr lang="en-GB" sz="1800" smtClean="0"/>
              <a:t> Edition, McGraw Hill.</a:t>
            </a:r>
            <a:endParaRPr lang="en-GB" sz="1800" b="1" smtClean="0"/>
          </a:p>
          <a:p>
            <a:pPr marL="342900" indent="-342900">
              <a:lnSpc>
                <a:spcPct val="110000"/>
              </a:lnSpc>
              <a:spcAft>
                <a:spcPts val="600"/>
              </a:spcAft>
              <a:buFont typeface="+mj-lt"/>
              <a:buAutoNum type="arabicPeriod"/>
            </a:pPr>
            <a:r>
              <a:rPr lang="en-GB" sz="1800" smtClean="0"/>
              <a:t>Lind, Douglas A. (2007), </a:t>
            </a:r>
            <a:r>
              <a:rPr lang="en-GB" sz="1800" b="1" smtClean="0"/>
              <a:t>Teknik-teknik Statistika dalam Bisnis dan Ekonomi Menggunakan Data Global</a:t>
            </a:r>
            <a:r>
              <a:rPr lang="en-GB" sz="1800" smtClean="0"/>
              <a:t>, jilid 1, Edisi 13, Erlangga.</a:t>
            </a:r>
            <a:endParaRPr lang="en-US" sz="1400" smtClean="0"/>
          </a:p>
          <a:p>
            <a:pPr marL="342900" indent="-342900">
              <a:lnSpc>
                <a:spcPct val="110000"/>
              </a:lnSpc>
              <a:spcAft>
                <a:spcPts val="600"/>
              </a:spcAft>
              <a:buFont typeface="+mj-lt"/>
              <a:buAutoNum type="arabicPeriod"/>
            </a:pPr>
            <a:r>
              <a:rPr lang="en-GB" sz="1800" smtClean="0"/>
              <a:t>Lind, Douglas A. (2008), </a:t>
            </a:r>
            <a:r>
              <a:rPr lang="en-GB" sz="1800" b="1" smtClean="0"/>
              <a:t>Teknik-teknik Statistika dalam Bisnis dan Ekonomi Menggunakan Data Global</a:t>
            </a:r>
            <a:r>
              <a:rPr lang="en-GB" sz="1800" smtClean="0"/>
              <a:t>, jilid 2, Edisi 13, Erlangga. </a:t>
            </a:r>
            <a:endParaRPr lang="en-US" sz="1800" smtClean="0"/>
          </a:p>
          <a:p>
            <a:pPr marL="342900" indent="-342900">
              <a:lnSpc>
                <a:spcPct val="150000"/>
              </a:lnSpc>
              <a:buFont typeface="+mj-lt"/>
              <a:buAutoNum type="arabicPeriod"/>
            </a:pPr>
            <a:endParaRPr lang="en-US" sz="1800"/>
          </a:p>
        </p:txBody>
      </p:sp>
      <p:sp>
        <p:nvSpPr>
          <p:cNvPr id="2" name="Footer Placeholder 1"/>
          <p:cNvSpPr>
            <a:spLocks noGrp="1"/>
          </p:cNvSpPr>
          <p:nvPr>
            <p:ph type="ftr" sz="quarter" idx="11"/>
          </p:nvPr>
        </p:nvSpPr>
        <p:spPr/>
        <p:txBody>
          <a:bodyPr/>
          <a:lstStyle/>
          <a:p>
            <a:endParaRPr lang="en-AU"/>
          </a:p>
        </p:txBody>
      </p:sp>
      <p:sp>
        <p:nvSpPr>
          <p:cNvPr id="3" name="Slide Number Placeholder 2"/>
          <p:cNvSpPr>
            <a:spLocks noGrp="1"/>
          </p:cNvSpPr>
          <p:nvPr>
            <p:ph type="sldNum" sz="quarter" idx="12"/>
          </p:nvPr>
        </p:nvSpPr>
        <p:spPr/>
        <p:txBody>
          <a:bodyPr/>
          <a:lstStyle/>
          <a:p>
            <a:fld id="{77D6F2AD-A32D-4B09-885B-6309E9455366}" type="slidenum">
              <a:rPr lang="en-AU" smtClean="0"/>
              <a:pPr/>
              <a:t>32</a:t>
            </a:fld>
            <a:endParaRPr lang="en-AU"/>
          </a:p>
        </p:txBody>
      </p:sp>
    </p:spTree>
  </p:cSld>
  <p:clrMapOvr>
    <a:masterClrMapping/>
  </p:clrMapOvr>
  <p:transition>
    <p:fade thruBlk="1"/>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AutoShape 2"/>
          <p:cNvSpPr>
            <a:spLocks noGrp="1" noChangeArrowheads="1"/>
          </p:cNvSpPr>
          <p:nvPr>
            <p:ph type="title"/>
          </p:nvPr>
        </p:nvSpPr>
        <p:spPr>
          <a:xfrm>
            <a:off x="666750" y="3124200"/>
            <a:ext cx="7924800" cy="914400"/>
          </a:xfrm>
        </p:spPr>
        <p:txBody>
          <a:bodyPr>
            <a:normAutofit fontScale="90000"/>
          </a:bodyPr>
          <a:lstStyle/>
          <a:p>
            <a:pPr algn="ctr"/>
            <a:r>
              <a:rPr lang="en-US" b="1" smtClean="0">
                <a:effectLst>
                  <a:outerShdw blurRad="38100" dist="38100" dir="2700000" algn="tl">
                    <a:srgbClr val="000000">
                      <a:alpha val="43137"/>
                    </a:srgbClr>
                  </a:outerShdw>
                </a:effectLst>
              </a:rPr>
              <a:t>Akhir materi</a:t>
            </a:r>
            <a:br>
              <a:rPr lang="en-US" b="1" smtClean="0">
                <a:effectLst>
                  <a:outerShdw blurRad="38100" dist="38100" dir="2700000" algn="tl">
                    <a:srgbClr val="000000">
                      <a:alpha val="43137"/>
                    </a:srgbClr>
                  </a:outerShdw>
                </a:effectLst>
              </a:rPr>
            </a:br>
            <a:r>
              <a:rPr lang="en-US" smtClean="0">
                <a:effectLst>
                  <a:outerShdw blurRad="38100" dist="38100" dir="2700000" algn="tl">
                    <a:srgbClr val="000000">
                      <a:alpha val="43137"/>
                    </a:srgbClr>
                  </a:outerShdw>
                </a:effectLst>
              </a:rPr>
              <a:t>Pertemuan</a:t>
            </a:r>
            <a:r>
              <a:rPr lang="en-US" b="1" smtClean="0">
                <a:effectLst>
                  <a:outerShdw blurRad="38100" dist="38100" dir="2700000" algn="tl">
                    <a:srgbClr val="000000">
                      <a:alpha val="43137"/>
                    </a:srgbClr>
                  </a:outerShdw>
                </a:effectLst>
              </a:rPr>
              <a:t> – 1</a:t>
            </a:r>
            <a:endParaRPr lang="en-US" b="1">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23919AF2-EDCF-4706-BBD9-FBE63707ACC2}" type="slidenum">
              <a:rPr lang="en-US" smtClean="0"/>
              <a:pPr/>
              <a:t>33</a:t>
            </a:fld>
            <a:endParaRPr lang="en-US"/>
          </a:p>
        </p:txBody>
      </p:sp>
      <p:sp>
        <p:nvSpPr>
          <p:cNvPr id="5" name="Footer Placeholder 4"/>
          <p:cNvSpPr>
            <a:spLocks noGrp="1"/>
          </p:cNvSpPr>
          <p:nvPr>
            <p:ph type="ftr" sz="quarter" idx="11"/>
          </p:nvPr>
        </p:nvSpPr>
        <p:spPr/>
        <p:txBody>
          <a:bodyPr/>
          <a:lstStyle/>
          <a:p>
            <a:pPr algn="l"/>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1247</TotalTime>
  <Words>1653</Words>
  <Application>Microsoft PowerPoint</Application>
  <PresentationFormat>On-screen Show (4:3)</PresentationFormat>
  <Paragraphs>293</Paragraphs>
  <Slides>33</Slides>
  <Notes>32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35" baseType="lpstr">
      <vt:lpstr>Foundry</vt:lpstr>
      <vt:lpstr>Equation</vt:lpstr>
      <vt:lpstr>Uji Hipotesis Satu Sampel</vt:lpstr>
      <vt:lpstr>What is a Hypothesis?</vt:lpstr>
      <vt:lpstr>What is Hypothesis Testing?</vt:lpstr>
      <vt:lpstr>Hypothesis Testing Steps</vt:lpstr>
      <vt:lpstr>Important Things to Remember about H0 and H1</vt:lpstr>
      <vt:lpstr>How to Set Up a Claim as Hypothesis</vt:lpstr>
      <vt:lpstr>Left-tail or Right-tail Test?</vt:lpstr>
      <vt:lpstr>Slide 8</vt:lpstr>
      <vt:lpstr>Parts of a Distribution in Hypothesis Testing</vt:lpstr>
      <vt:lpstr>One-tail vs. Two-tail Test</vt:lpstr>
      <vt:lpstr>Hypothesis Setups for Testing a Mean ()</vt:lpstr>
      <vt:lpstr>Hypothesis Setups for Testing a Proportion ()</vt:lpstr>
      <vt:lpstr>Testing for a Population Mean with a Known Population Standard Deviation- Example</vt:lpstr>
      <vt:lpstr>Testing for a Population Mean with a Known Population Standard Deviation- Example</vt:lpstr>
      <vt:lpstr>Testing for a Population Mean with a Known Population Standard Deviation- Example</vt:lpstr>
      <vt:lpstr>Testing for a Population Mean with a Known Population Standard Deviation- Another Example</vt:lpstr>
      <vt:lpstr>Testing for a Population Mean with a Known Population Standard Deviation- Example</vt:lpstr>
      <vt:lpstr>Testing for a Population Mean with a Known Population Standard Deviation- Example</vt:lpstr>
      <vt:lpstr>Type of Errors in Hypothesis Testing</vt:lpstr>
      <vt:lpstr>p-Value in Hypothesis Testing</vt:lpstr>
      <vt:lpstr>p-Value in Hypothesis Testing - Example</vt:lpstr>
      <vt:lpstr>What does it mean when p-value &lt; ?</vt:lpstr>
      <vt:lpstr>Testing for the Population Mean: Population Standard Deviation Unknown</vt:lpstr>
      <vt:lpstr>Testing for the Population Mean: Population Standard Deviation Unknown - Example</vt:lpstr>
      <vt:lpstr>Testing for a Population Mean with a Known Population Standard Deviation- Example</vt:lpstr>
      <vt:lpstr>t-Distribution Table (portion)</vt:lpstr>
      <vt:lpstr>Testing for the Population Mean: Population Standard Deviation Unknown – Minitab Solution</vt:lpstr>
      <vt:lpstr>Testing for a Population Mean with a Known Population Standard Deviation- Example</vt:lpstr>
      <vt:lpstr>Testing for a Population Mean with an Unknown Population Standard Deviation- Example</vt:lpstr>
      <vt:lpstr>Testing for a Population Mean with a Known Population Standard Deviation- Example continued</vt:lpstr>
      <vt:lpstr>Testing for a Population Mean with a Known Population Standard Deviation- Example continued</vt:lpstr>
      <vt:lpstr>Referensi</vt:lpstr>
      <vt:lpstr>Akhir materi Pertemuan – 1</vt:lpstr>
    </vt:vector>
  </TitlesOfParts>
  <Company>MCGRAW-HILL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dc:title>
  <dc:subject>What is Statistics</dc:subject>
  <dc:creator>Rene Leo E. Ordonez</dc:creator>
  <cp:lastModifiedBy>Herry Irawan</cp:lastModifiedBy>
  <cp:revision>158</cp:revision>
  <dcterms:created xsi:type="dcterms:W3CDTF">1998-07-27T15:17:12Z</dcterms:created>
  <dcterms:modified xsi:type="dcterms:W3CDTF">2010-04-10T13:04:38Z</dcterms:modified>
</cp:coreProperties>
</file>