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Default Extension="vml" ContentType="application/vnd.openxmlformats-officedocument.vmlDrawing"/>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48" r:id="rId1"/>
  </p:sldMasterIdLst>
  <p:notesMasterIdLst>
    <p:notesMasterId r:id="rId26"/>
  </p:notesMasterIdLst>
  <p:handoutMasterIdLst>
    <p:handoutMasterId r:id="rId27"/>
  </p:handoutMasterIdLst>
  <p:sldIdLst>
    <p:sldId id="282" r:id="rId2"/>
    <p:sldId id="322" r:id="rId3"/>
    <p:sldId id="323" r:id="rId4"/>
    <p:sldId id="324" r:id="rId5"/>
    <p:sldId id="325" r:id="rId6"/>
    <p:sldId id="326" r:id="rId7"/>
    <p:sldId id="327" r:id="rId8"/>
    <p:sldId id="328" r:id="rId9"/>
    <p:sldId id="329" r:id="rId10"/>
    <p:sldId id="330" r:id="rId11"/>
    <p:sldId id="331" r:id="rId12"/>
    <p:sldId id="332" r:id="rId13"/>
    <p:sldId id="333" r:id="rId14"/>
    <p:sldId id="334" r:id="rId15"/>
    <p:sldId id="335" r:id="rId16"/>
    <p:sldId id="336" r:id="rId17"/>
    <p:sldId id="337" r:id="rId18"/>
    <p:sldId id="338" r:id="rId19"/>
    <p:sldId id="339" r:id="rId20"/>
    <p:sldId id="340" r:id="rId21"/>
    <p:sldId id="341" r:id="rId22"/>
    <p:sldId id="342" r:id="rId23"/>
    <p:sldId id="343" r:id="rId24"/>
    <p:sldId id="317" r:id="rId25"/>
  </p:sldIdLst>
  <p:sldSz cx="9144000" cy="6858000" type="screen4x3"/>
  <p:notesSz cx="6858000" cy="9144000"/>
  <p:defaultTextStyle>
    <a:defPPr>
      <a:defRPr lang="en-US"/>
    </a:defPPr>
    <a:lvl1pPr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1pPr>
    <a:lvl2pPr marL="4572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2pPr>
    <a:lvl3pPr marL="9144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3pPr>
    <a:lvl4pPr marL="13716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4pPr>
    <a:lvl5pPr marL="18288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6600"/>
    <a:srgbClr val="7912EA"/>
    <a:srgbClr val="0066CC"/>
    <a:srgbClr val="993300"/>
    <a:srgbClr val="FFCA7B"/>
    <a:srgbClr val="000099"/>
    <a:srgbClr val="FFCC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snapVertSplitter="1" vertBarState="minimized" horzBarState="maximized">
    <p:restoredLeft sz="15620" autoAdjust="0"/>
    <p:restoredTop sz="94611" autoAdjust="0"/>
  </p:normalViewPr>
  <p:slideViewPr>
    <p:cSldViewPr snapToGrid="0">
      <p:cViewPr varScale="1">
        <p:scale>
          <a:sx n="75" d="100"/>
          <a:sy n="75" d="100"/>
        </p:scale>
        <p:origin x="-13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2C56E9-1108-4D5A-BC8B-355322FE55D5}" type="datetimeFigureOut">
              <a:rPr lang="en-US" smtClean="0"/>
              <a:pPr/>
              <a:t>4/10/2010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9E1B86-4E44-492C-AB26-878AF1E1ECA2}" type="slidenum">
              <a:rPr lang="en-US" smtClean="0"/>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27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fld id="{32FE23FD-2E48-4072-AAFF-E288D007AB9F}" type="slidenum">
              <a:rPr lang="en-US"/>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ADBED-00F3-4548-8989-C11DC511CAAC}" type="slidenum">
              <a:rPr lang="en-US"/>
              <a:pPr/>
              <a:t>1</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C1BA92-1BA4-4562-A3A6-EAAA22140BA9}" type="slidenum">
              <a:rPr lang="en-US"/>
              <a:pPr/>
              <a:t>2</a:t>
            </a:fld>
            <a:endParaRPr lang="en-US"/>
          </a:p>
        </p:txBody>
      </p:sp>
      <p:sp>
        <p:nvSpPr>
          <p:cNvPr id="243714" name="Rectangle 2"/>
          <p:cNvSpPr>
            <a:spLocks noGrp="1" noRot="1" noChangeAspect="1" noChangeArrowheads="1" noTextEdit="1"/>
          </p:cNvSpPr>
          <p:nvPr>
            <p:ph type="sldImg"/>
          </p:nvPr>
        </p:nvSpPr>
        <p:spPr>
          <a:ln w="12700" cap="flat">
            <a:solidFill>
              <a:schemeClr val="tx1"/>
            </a:solidFill>
          </a:ln>
        </p:spPr>
      </p:sp>
      <p:sp>
        <p:nvSpPr>
          <p:cNvPr id="243715" name="Rectangle 3"/>
          <p:cNvSpPr>
            <a:spLocks noGrp="1" noChangeArrowheads="1"/>
          </p:cNvSpPr>
          <p:nvPr>
            <p:ph type="body" idx="1"/>
          </p:nvPr>
        </p:nvSpPr>
        <p:spPr>
          <a:ln/>
        </p:spPr>
        <p:txBody>
          <a:bodyPr lIns="92075" tIns="46038" rIns="92075" bIns="46038"/>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FC65AC-2A3F-4F6A-A435-DE1799665E30}" type="slidenum">
              <a:rPr lang="en-US"/>
              <a:pPr/>
              <a:t>3</a:t>
            </a:fld>
            <a:endParaRPr lang="en-US"/>
          </a:p>
        </p:txBody>
      </p:sp>
      <p:sp>
        <p:nvSpPr>
          <p:cNvPr id="245762" name="Rectangle 2"/>
          <p:cNvSpPr>
            <a:spLocks noGrp="1" noRot="1" noChangeAspect="1" noChangeArrowheads="1" noTextEdit="1"/>
          </p:cNvSpPr>
          <p:nvPr>
            <p:ph type="sldImg"/>
          </p:nvPr>
        </p:nvSpPr>
        <p:spPr>
          <a:ln w="12700" cap="flat">
            <a:solidFill>
              <a:schemeClr val="tx1"/>
            </a:solidFill>
          </a:ln>
        </p:spPr>
      </p:sp>
      <p:sp>
        <p:nvSpPr>
          <p:cNvPr id="245763" name="Rectangle 3"/>
          <p:cNvSpPr>
            <a:spLocks noGrp="1" noChangeArrowheads="1"/>
          </p:cNvSpPr>
          <p:nvPr>
            <p:ph type="body" idx="1"/>
          </p:nvPr>
        </p:nvSpPr>
        <p:spPr>
          <a:ln/>
        </p:spPr>
        <p:txBody>
          <a:bodyPr lIns="92075" tIns="46038" rIns="92075" bIns="46038"/>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660233-22C4-4762-83AD-001018077786}" type="slidenum">
              <a:rPr lang="en-US"/>
              <a:pPr/>
              <a:t>4</a:t>
            </a:fld>
            <a:endParaRPr lang="en-US"/>
          </a:p>
        </p:txBody>
      </p:sp>
      <p:sp>
        <p:nvSpPr>
          <p:cNvPr id="361474" name="Rectangle 2"/>
          <p:cNvSpPr>
            <a:spLocks noGrp="1" noRot="1" noChangeAspect="1" noChangeArrowheads="1" noTextEdit="1"/>
          </p:cNvSpPr>
          <p:nvPr>
            <p:ph type="sldImg"/>
          </p:nvPr>
        </p:nvSpPr>
        <p:spPr>
          <a:ln/>
        </p:spPr>
      </p:sp>
      <p:sp>
        <p:nvSpPr>
          <p:cNvPr id="361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6E0448-4C5A-4A7B-8FD9-C9E8AA39810A}" type="slidenum">
              <a:rPr lang="en-US"/>
              <a:pPr/>
              <a:t>5</a:t>
            </a:fld>
            <a:endParaRPr lang="en-US"/>
          </a:p>
        </p:txBody>
      </p:sp>
      <p:sp>
        <p:nvSpPr>
          <p:cNvPr id="362498" name="Rectangle 2"/>
          <p:cNvSpPr>
            <a:spLocks noGrp="1" noRot="1" noChangeAspect="1" noChangeArrowheads="1" noTextEdit="1"/>
          </p:cNvSpPr>
          <p:nvPr>
            <p:ph type="sldImg"/>
          </p:nvPr>
        </p:nvSpPr>
        <p:spPr>
          <a:ln/>
        </p:spPr>
      </p:sp>
      <p:sp>
        <p:nvSpPr>
          <p:cNvPr id="362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738AA6-F546-4B1C-910E-957C650EC40D}" type="slidenum">
              <a:rPr lang="en-US"/>
              <a:pPr/>
              <a:t>6</a:t>
            </a:fld>
            <a:endParaRPr lang="en-US"/>
          </a:p>
        </p:txBody>
      </p:sp>
      <p:sp>
        <p:nvSpPr>
          <p:cNvPr id="364546" name="Rectangle 2"/>
          <p:cNvSpPr>
            <a:spLocks noGrp="1" noRot="1" noChangeAspect="1" noChangeArrowheads="1" noTextEdit="1"/>
          </p:cNvSpPr>
          <p:nvPr>
            <p:ph type="sldImg"/>
          </p:nvPr>
        </p:nvSpPr>
        <p:spPr>
          <a:ln/>
        </p:spPr>
      </p:sp>
      <p:sp>
        <p:nvSpPr>
          <p:cNvPr id="364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0766ED-0939-4811-852D-FD09453AAD1D}" type="slidenum">
              <a:rPr lang="en-US"/>
              <a:pPr/>
              <a:t>7</a:t>
            </a:fld>
            <a:endParaRPr lang="en-US"/>
          </a:p>
        </p:txBody>
      </p:sp>
      <p:sp>
        <p:nvSpPr>
          <p:cNvPr id="253954" name="Rectangle 2"/>
          <p:cNvSpPr>
            <a:spLocks noGrp="1" noRot="1" noChangeAspect="1" noChangeArrowheads="1" noTextEdit="1"/>
          </p:cNvSpPr>
          <p:nvPr>
            <p:ph type="sldImg"/>
          </p:nvPr>
        </p:nvSpPr>
        <p:spPr>
          <a:ln w="12700" cap="flat">
            <a:solidFill>
              <a:schemeClr val="tx1"/>
            </a:solidFill>
          </a:ln>
        </p:spPr>
      </p:sp>
      <p:sp>
        <p:nvSpPr>
          <p:cNvPr id="253955" name="Rectangle 3"/>
          <p:cNvSpPr>
            <a:spLocks noGrp="1" noChangeArrowheads="1"/>
          </p:cNvSpPr>
          <p:nvPr>
            <p:ph type="body" idx="1"/>
          </p:nvPr>
        </p:nvSpPr>
        <p:spPr>
          <a:ln/>
        </p:spPr>
        <p:txBody>
          <a:bodyPr lIns="92075" tIns="46038" rIns="92075" bIns="46038"/>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BF1B40-A0F2-446C-85B2-D14DFBE188BF}" type="slidenum">
              <a:rPr lang="en-US"/>
              <a:pPr/>
              <a:t>8</a:t>
            </a:fld>
            <a:endParaRPr lang="en-US"/>
          </a:p>
        </p:txBody>
      </p:sp>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AF4D76-AD10-4BED-9A37-69C068494588}" type="slidenum">
              <a:rPr lang="en-US"/>
              <a:pPr/>
              <a:t>9</a:t>
            </a:fld>
            <a:endParaRPr lang="en-US"/>
          </a:p>
        </p:txBody>
      </p:sp>
      <p:sp>
        <p:nvSpPr>
          <p:cNvPr id="354306" name="Rectangle 2"/>
          <p:cNvSpPr>
            <a:spLocks noGrp="1" noRot="1" noChangeAspect="1" noChangeArrowheads="1" noTextEdit="1"/>
          </p:cNvSpPr>
          <p:nvPr>
            <p:ph type="sldImg"/>
          </p:nvPr>
        </p:nvSpPr>
        <p:spPr>
          <a:ln/>
        </p:spPr>
      </p:sp>
      <p:sp>
        <p:nvSpPr>
          <p:cNvPr id="354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9C4650-AF25-42C6-BD25-1D385E82D7F1}" type="slidenum">
              <a:rPr lang="en-US"/>
              <a:pPr/>
              <a:t>10</a:t>
            </a:fld>
            <a:endParaRPr lang="en-US"/>
          </a:p>
        </p:txBody>
      </p:sp>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395898-6CA0-4C91-9F13-1BB9D00985AE}" type="slidenum">
              <a:rPr lang="en-US"/>
              <a:pPr/>
              <a:t>11</a:t>
            </a:fld>
            <a:endParaRPr lang="en-US"/>
          </a:p>
        </p:txBody>
      </p:sp>
      <p:sp>
        <p:nvSpPr>
          <p:cNvPr id="356354" name="Rectangle 2"/>
          <p:cNvSpPr>
            <a:spLocks noGrp="1" noRot="1" noChangeAspect="1" noChangeArrowheads="1" noTextEdit="1"/>
          </p:cNvSpPr>
          <p:nvPr>
            <p:ph type="sldImg"/>
          </p:nvPr>
        </p:nvSpPr>
        <p:spPr>
          <a:ln/>
        </p:spPr>
      </p:sp>
      <p:sp>
        <p:nvSpPr>
          <p:cNvPr id="356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C01358-CB6B-41C3-AE2B-BC43C23065E8}" type="slidenum">
              <a:rPr lang="en-US"/>
              <a:pPr/>
              <a:t>14</a:t>
            </a:fld>
            <a:endParaRPr lang="en-US"/>
          </a:p>
        </p:txBody>
      </p:sp>
      <p:sp>
        <p:nvSpPr>
          <p:cNvPr id="369666" name="Rectangle 2"/>
          <p:cNvSpPr>
            <a:spLocks noGrp="1" noRot="1" noChangeAspect="1" noChangeArrowheads="1" noTextEdit="1"/>
          </p:cNvSpPr>
          <p:nvPr>
            <p:ph type="sldImg"/>
          </p:nvPr>
        </p:nvSpPr>
        <p:spPr>
          <a:ln/>
        </p:spPr>
      </p:sp>
      <p:sp>
        <p:nvSpPr>
          <p:cNvPr id="369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noTextEdit="1"/>
          </p:cNvSpPr>
          <p:nvPr>
            <p:ph type="sldImg"/>
          </p:nvPr>
        </p:nvSpPr>
        <p:spPr>
          <a:xfrm>
            <a:off x="1150938" y="692150"/>
            <a:ext cx="4556125" cy="3416300"/>
          </a:xfrm>
          <a:ln/>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noTextEdit="1"/>
          </p:cNvSpPr>
          <p:nvPr>
            <p:ph type="sldImg"/>
          </p:nvPr>
        </p:nvSpPr>
        <p:spPr>
          <a:xfrm>
            <a:off x="1150938" y="692150"/>
            <a:ext cx="4556125" cy="3416300"/>
          </a:xfrm>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430FBD-CD0B-4048-B4FE-E6111E1A409D}" type="slidenum">
              <a:rPr lang="en-US"/>
              <a:pPr/>
              <a:t>24</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1878904" y="381001"/>
            <a:ext cx="6814929" cy="2209800"/>
          </a:xfrm>
        </p:spPr>
        <p:txBody>
          <a:bodyPr lIns="45720" rIns="228600" anchor="b">
            <a:normAutofit/>
          </a:bodyPr>
          <a:lstStyle>
            <a:lvl1pPr marL="0" algn="r">
              <a:defRPr sz="4800">
                <a:solidFill>
                  <a:srgbClr val="92D050"/>
                </a:solidFill>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512523"/>
          </a:xfrm>
        </p:spPr>
        <p:txBody>
          <a:bodyPr lIns="45720" rIns="246888">
            <a:normAutofit/>
          </a:bodyPr>
          <a:lstStyle>
            <a:lvl1pPr marL="0" indent="0" algn="r">
              <a:spcBef>
                <a:spcPts val="0"/>
              </a:spcBef>
              <a:buNone/>
              <a:defRPr sz="1600" b="1">
                <a:effectLst/>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1" name="Slide Number Placeholder 10"/>
          <p:cNvSpPr>
            <a:spLocks noGrp="1"/>
          </p:cNvSpPr>
          <p:nvPr>
            <p:ph type="sldNum" sz="quarter" idx="11"/>
          </p:nvPr>
        </p:nvSpPr>
        <p:spPr>
          <a:xfrm>
            <a:off x="8676530" y="6584160"/>
            <a:ext cx="464288" cy="274320"/>
          </a:xfrm>
        </p:spPr>
        <p:txBody>
          <a:bodyPr vert="horz" rtlCol="0"/>
          <a:lstStyle>
            <a:lvl1pPr>
              <a:defRPr>
                <a:solidFill>
                  <a:schemeClr val="tx2">
                    <a:shade val="90000"/>
                  </a:schemeClr>
                </a:solidFill>
              </a:defRPr>
            </a:lvl1pPr>
            <a:extLst/>
          </a:lstStyle>
          <a:p>
            <a:fld id="{1000B4EE-AF68-425A-9E87-5F3B374C7395}" type="slidenum">
              <a:rPr lang="en-US" smtClean="0"/>
              <a:pPr/>
              <a:t>‹#›</a:t>
            </a:fld>
            <a:endParaRPr lang="en-US"/>
          </a:p>
        </p:txBody>
      </p:sp>
      <p:pic>
        <p:nvPicPr>
          <p:cNvPr id="112642" name="Picture 2" descr="D:\Photo\Malay_Singapore\100_1306.JPG"/>
          <p:cNvPicPr>
            <a:picLocks noChangeAspect="1" noChangeArrowheads="1"/>
          </p:cNvPicPr>
          <p:nvPr userDrawn="1"/>
        </p:nvPicPr>
        <p:blipFill>
          <a:blip r:embed="rId2" cstate="print"/>
          <a:srcRect/>
          <a:stretch>
            <a:fillRect/>
          </a:stretch>
        </p:blipFill>
        <p:spPr bwMode="auto">
          <a:xfrm>
            <a:off x="271660" y="488515"/>
            <a:ext cx="1550096" cy="2066794"/>
          </a:xfrm>
          <a:prstGeom prst="rect">
            <a:avLst/>
          </a:prstGeom>
          <a:noFill/>
        </p:spPr>
      </p:pic>
      <p:sp>
        <p:nvSpPr>
          <p:cNvPr id="14" name="Footer Placeholder 2"/>
          <p:cNvSpPr txBox="1">
            <a:spLocks/>
          </p:cNvSpPr>
          <p:nvPr userDrawn="1"/>
        </p:nvSpPr>
        <p:spPr>
          <a:xfrm>
            <a:off x="3314180" y="3720230"/>
            <a:ext cx="5391410" cy="488515"/>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ALFIRA SOFIA</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lnSpc>
                <a:spcPct val="100000"/>
              </a:lnSpc>
              <a:defRPr>
                <a:latin typeface="Cambria" pitchFamily="18" charset="0"/>
              </a:defRPr>
            </a:lvl1pPr>
            <a:lvl2pPr>
              <a:lnSpc>
                <a:spcPct val="100000"/>
              </a:lnSpc>
              <a:defRPr>
                <a:latin typeface="Cambria" pitchFamily="18" charset="0"/>
              </a:defRPr>
            </a:lvl2pPr>
            <a:lvl3pPr>
              <a:lnSpc>
                <a:spcPct val="100000"/>
              </a:lnSpc>
              <a:defRPr>
                <a:latin typeface="Cambria" pitchFamily="18" charset="0"/>
              </a:defRPr>
            </a:lvl3pPr>
            <a:lvl4pPr>
              <a:lnSpc>
                <a:spcPct val="100000"/>
              </a:lnSpc>
              <a:defRPr>
                <a:latin typeface="Cambria" pitchFamily="18" charset="0"/>
              </a:defRPr>
            </a:lvl4pPr>
            <a:lvl5pPr>
              <a:lnSpc>
                <a:spcPct val="100000"/>
              </a:lnSpc>
              <a:defRPr>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5" name="Footer Placeholder 4"/>
          <p:cNvSpPr>
            <a:spLocks noGrp="1"/>
          </p:cNvSpPr>
          <p:nvPr>
            <p:ph type="ftr" sz="quarter" idx="11"/>
          </p:nvPr>
        </p:nvSpPr>
        <p:spPr/>
        <p:txBody>
          <a:bodyPr/>
          <a:lstStyle>
            <a:lvl1pPr algn="l">
              <a:defRPr/>
            </a:lvl1pPr>
            <a:extLst/>
          </a:lstStyle>
          <a:p>
            <a:r>
              <a:rPr lang="en-US" smtClean="0"/>
              <a:t>ALFIRA SOFIA</a:t>
            </a:r>
            <a:endParaRPr lang="en-US"/>
          </a:p>
        </p:txBody>
      </p:sp>
      <p:sp>
        <p:nvSpPr>
          <p:cNvPr id="6" name="Slide Number Placeholder 5"/>
          <p:cNvSpPr>
            <a:spLocks noGrp="1"/>
          </p:cNvSpPr>
          <p:nvPr>
            <p:ph type="sldNum" sz="quarter" idx="12"/>
          </p:nvPr>
        </p:nvSpPr>
        <p:spPr>
          <a:xfrm>
            <a:off x="8664004" y="6577198"/>
            <a:ext cx="464288" cy="274320"/>
          </a:xfrm>
        </p:spPr>
        <p:txBody>
          <a:bodyPr/>
          <a:lstStyle>
            <a:lvl1pPr algn="r">
              <a:defRPr/>
            </a:lvl1pPr>
            <a:extLst/>
          </a:lstStyle>
          <a:p>
            <a:fld id="{BA23E363-DAAE-49FC-B4F8-0F6B610555E3}"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6" name="Footer Placeholder 5"/>
          <p:cNvSpPr>
            <a:spLocks noGrp="1"/>
          </p:cNvSpPr>
          <p:nvPr>
            <p:ph type="ftr" sz="quarter" idx="11"/>
          </p:nvPr>
        </p:nvSpPr>
        <p:spPr/>
        <p:txBody>
          <a:bodyPr/>
          <a:lstStyle>
            <a:extLst/>
          </a:lstStyle>
          <a:p>
            <a:r>
              <a:rPr lang="en-US" smtClean="0"/>
              <a:t>ALFIRA SOFIA</a:t>
            </a:r>
            <a:endParaRPr lang="en-US"/>
          </a:p>
        </p:txBody>
      </p:sp>
      <p:sp>
        <p:nvSpPr>
          <p:cNvPr id="7" name="Slide Number Placeholder 6"/>
          <p:cNvSpPr>
            <a:spLocks noGrp="1"/>
          </p:cNvSpPr>
          <p:nvPr>
            <p:ph type="sldNum" sz="quarter" idx="12"/>
          </p:nvPr>
        </p:nvSpPr>
        <p:spPr>
          <a:xfrm>
            <a:off x="8678658" y="6589724"/>
            <a:ext cx="464288" cy="274320"/>
          </a:xfrm>
        </p:spPr>
        <p:txBody>
          <a:bodyPr/>
          <a:lstStyle>
            <a:extLst/>
          </a:lstStyle>
          <a:p>
            <a:fld id="{43DF3113-51D8-433A-B933-35506A6297A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normAutofit/>
          </a:bodyPr>
          <a:lstStyle>
            <a:lvl1pPr>
              <a:defRPr sz="3600" b="1"/>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4" name="Footer Placeholder 3"/>
          <p:cNvSpPr>
            <a:spLocks noGrp="1"/>
          </p:cNvSpPr>
          <p:nvPr>
            <p:ph type="ftr" sz="quarter" idx="11"/>
          </p:nvPr>
        </p:nvSpPr>
        <p:spPr/>
        <p:txBody>
          <a:bodyPr/>
          <a:lstStyle>
            <a:extLst/>
          </a:lstStyle>
          <a:p>
            <a:r>
              <a:rPr lang="en-US" smtClean="0"/>
              <a:t>ALFIRA SOFIA</a:t>
            </a:r>
            <a:endParaRPr lang="en-US"/>
          </a:p>
        </p:txBody>
      </p:sp>
      <p:sp>
        <p:nvSpPr>
          <p:cNvPr id="5" name="Slide Number Placeholder 4"/>
          <p:cNvSpPr>
            <a:spLocks noGrp="1"/>
          </p:cNvSpPr>
          <p:nvPr>
            <p:ph type="sldNum" sz="quarter" idx="12"/>
          </p:nvPr>
        </p:nvSpPr>
        <p:spPr>
          <a:xfrm>
            <a:off x="8676530" y="6589724"/>
            <a:ext cx="464288" cy="274320"/>
          </a:xfrm>
        </p:spPr>
        <p:txBody>
          <a:bodyPr/>
          <a:lstStyle>
            <a:extLst/>
          </a:lstStyle>
          <a:p>
            <a:fld id="{23919AF2-EDCF-4706-BBD9-FBE63707ACC2}"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43008" y="6501008"/>
            <a:ext cx="1510430" cy="236742"/>
          </a:xfrm>
          <a:prstGeom prst="rect">
            <a:avLst/>
          </a:prstGeom>
        </p:spPr>
        <p:txBody>
          <a:bodyPr/>
          <a:lstStyle>
            <a:lvl1pPr algn="r" eaLnBrk="1" latinLnBrk="0" hangingPunct="1">
              <a:defRPr kumimoji="0" sz="1100" b="1">
                <a:solidFill>
                  <a:srgbClr val="92D050"/>
                </a:solidFill>
                <a:latin typeface="Candara" pitchFamily="34" charset="0"/>
              </a:defRPr>
            </a:lvl1pPr>
            <a:extLst/>
          </a:lstStyle>
          <a:p>
            <a:pPr algn="l"/>
            <a:r>
              <a:rPr lang="en-US" smtClean="0"/>
              <a:t>ALFIRA SOFIA</a:t>
            </a:r>
            <a:endParaRPr lang="en-US"/>
          </a:p>
        </p:txBody>
      </p:sp>
      <p:sp>
        <p:nvSpPr>
          <p:cNvPr id="23" name="Slide Number Placeholder 22"/>
          <p:cNvSpPr>
            <a:spLocks noGrp="1"/>
          </p:cNvSpPr>
          <p:nvPr>
            <p:ph type="sldNum" sz="quarter" idx="4"/>
          </p:nvPr>
        </p:nvSpPr>
        <p:spPr>
          <a:xfrm>
            <a:off x="8676530" y="6589724"/>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8A5381E-F75F-482D-8790-EF967D2BD812}"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Footer Placeholder 2"/>
          <p:cNvSpPr txBox="1">
            <a:spLocks/>
          </p:cNvSpPr>
          <p:nvPr userDrawn="1"/>
        </p:nvSpPr>
        <p:spPr>
          <a:xfrm>
            <a:off x="1735900" y="6501008"/>
            <a:ext cx="5391410" cy="200417"/>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l"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 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 bg1="dk1" tx1="lt1" bg2="dk2" tx2="lt2" accent1="accent1" accent2="accent2" accent3="accent3" accent4="accent4" accent5="accent5" accent6="accent6" hlink="hlink" folHlink="folHlink"/>
  <p:sldLayoutIdLst>
    <p:sldLayoutId id="2147483849" r:id="rId1"/>
    <p:sldLayoutId id="2147483850" r:id="rId2"/>
    <p:sldLayoutId id="2147483852" r:id="rId3"/>
    <p:sldLayoutId id="2147483854" r:id="rId4"/>
  </p:sldLayoutIdLst>
  <p:transition>
    <p:fade thruBlk="1"/>
  </p:transition>
  <p:timing>
    <p:tnLst>
      <p:par>
        <p:cTn id="1" dur="indefinite" restart="never" nodeType="tmRoot"/>
      </p:par>
    </p:tnLst>
  </p:timing>
  <p:hf hdr="0" dt="0"/>
  <p:txStyles>
    <p:titleStyle>
      <a:lvl1pPr marL="54864" algn="r" rtl="0" eaLnBrk="1" latinLnBrk="0" hangingPunct="1">
        <a:spcBef>
          <a:spcPct val="0"/>
        </a:spcBef>
        <a:buNone/>
        <a:defRPr kumimoji="0" sz="3600" b="1"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Cambria" pitchFamily="18" charset="0"/>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Cambria" pitchFamily="18" charset="0"/>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Cambria" pitchFamily="18" charset="0"/>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Cambria" pitchFamily="18" charset="0"/>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Cambria" pitchFamily="18"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oleObject" Target="../embeddings/oleObject7.bin"/><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p:cNvSpPr>
            <a:spLocks noGrp="1" noChangeArrowheads="1"/>
          </p:cNvSpPr>
          <p:nvPr>
            <p:ph type="ctrTitle"/>
          </p:nvPr>
        </p:nvSpPr>
        <p:spPr/>
        <p:txBody>
          <a:bodyPr/>
          <a:lstStyle/>
          <a:p>
            <a:r>
              <a:rPr lang="en-US" sz="3200" b="1" smtClean="0">
                <a:effectLst>
                  <a:outerShdw blurRad="38100" dist="38100" dir="2700000" algn="tl">
                    <a:srgbClr val="000000">
                      <a:alpha val="43137"/>
                    </a:srgbClr>
                  </a:outerShdw>
                </a:effectLst>
              </a:rPr>
              <a:t>Teori Sampling dan </a:t>
            </a:r>
            <a:br>
              <a:rPr lang="en-US" sz="3200" b="1" smtClean="0">
                <a:effectLst>
                  <a:outerShdw blurRad="38100" dist="38100" dir="2700000" algn="tl">
                    <a:srgbClr val="000000">
                      <a:alpha val="43137"/>
                    </a:srgbClr>
                  </a:outerShdw>
                </a:effectLst>
              </a:rPr>
            </a:br>
            <a:r>
              <a:rPr lang="en-US" sz="3200" b="1" smtClean="0">
                <a:effectLst>
                  <a:outerShdw blurRad="38100" dist="38100" dir="2700000" algn="tl">
                    <a:srgbClr val="000000">
                      <a:alpha val="43137"/>
                    </a:srgbClr>
                  </a:outerShdw>
                </a:effectLst>
              </a:rPr>
              <a:t>Distribusi </a:t>
            </a:r>
            <a:r>
              <a:rPr lang="en-US" sz="4800" b="1" smtClean="0">
                <a:effectLst>
                  <a:outerShdw blurRad="38100" dist="38100" dir="2700000" algn="tl">
                    <a:srgbClr val="000000">
                      <a:alpha val="43137"/>
                    </a:srgbClr>
                  </a:outerShdw>
                </a:effectLst>
              </a:rPr>
              <a:t>Sampling</a:t>
            </a:r>
            <a:endParaRPr lang="en-US" sz="4800" b="1">
              <a:effectLst>
                <a:outerShdw blurRad="38100" dist="38100" dir="2700000" algn="tl">
                  <a:srgbClr val="000000">
                    <a:alpha val="43137"/>
                  </a:srgbClr>
                </a:outerShdw>
              </a:effectLst>
            </a:endParaRPr>
          </a:p>
        </p:txBody>
      </p:sp>
      <p:sp>
        <p:nvSpPr>
          <p:cNvPr id="56323" name="Rectangle 3"/>
          <p:cNvSpPr>
            <a:spLocks noGrp="1" noChangeArrowheads="1"/>
          </p:cNvSpPr>
          <p:nvPr>
            <p:ph type="subTitle" idx="1"/>
          </p:nvPr>
        </p:nvSpPr>
        <p:spPr>
          <a:xfrm>
            <a:off x="5854700" y="164230"/>
            <a:ext cx="3111500" cy="457200"/>
          </a:xfrm>
        </p:spPr>
        <p:txBody>
          <a:bodyPr>
            <a:noAutofit/>
          </a:bodyPr>
          <a:lstStyle/>
          <a:p>
            <a:r>
              <a:rPr lang="en-US" sz="1600" b="1" smtClean="0"/>
              <a:t>Pertemuan – </a:t>
            </a:r>
            <a:r>
              <a:rPr lang="en-US" smtClean="0"/>
              <a:t>15</a:t>
            </a:r>
            <a:endParaRPr lang="en-US" sz="1600" b="1"/>
          </a:p>
        </p:txBody>
      </p:sp>
      <p:sp>
        <p:nvSpPr>
          <p:cNvPr id="4" name="Rectangle 3"/>
          <p:cNvSpPr txBox="1">
            <a:spLocks noChangeArrowheads="1"/>
          </p:cNvSpPr>
          <p:nvPr/>
        </p:nvSpPr>
        <p:spPr>
          <a:xfrm>
            <a:off x="0" y="6400800"/>
            <a:ext cx="9144000" cy="457200"/>
          </a:xfrm>
          <a:prstGeom prst="rect">
            <a:avLst/>
          </a:prstGeom>
        </p:spPr>
        <p:txBody>
          <a:bodyPr lIns="45720" rIns="246888" anchor="ctr">
            <a:noAutofit/>
          </a:bodyPr>
          <a:lstStyle/>
          <a:p>
            <a:pPr marL="0" marR="0" lvl="0" indent="0" algn="ctr" defTabSz="914400" rtl="0" eaLnBrk="1" fontAlgn="auto" latinLnBrk="0" hangingPunct="1">
              <a:lnSpc>
                <a:spcPct val="100000"/>
              </a:lnSpc>
              <a:spcBef>
                <a:spcPts val="0"/>
              </a:spcBef>
              <a:spcAft>
                <a:spcPts val="0"/>
              </a:spcAft>
              <a:buClr>
                <a:schemeClr val="accent1"/>
              </a:buClr>
              <a:buSzPct val="70000"/>
              <a:buFont typeface="Wingdings 2"/>
              <a:buNone/>
              <a:tabLst/>
              <a:defRPr/>
            </a:pPr>
            <a:r>
              <a:rPr kumimoji="0" lang="en-US" sz="1200" i="1" u="none" strike="noStrike" kern="1200" cap="none" spc="0" normalizeH="0" baseline="0" noProof="0" smtClean="0">
                <a:ln>
                  <a:noFill/>
                </a:ln>
                <a:solidFill>
                  <a:schemeClr val="tx1"/>
                </a:solidFill>
                <a:effectLst/>
                <a:uLnTx/>
                <a:uFillTx/>
                <a:latin typeface="Candara" pitchFamily="34" charset="0"/>
              </a:rPr>
              <a:t>Seluruh materi</a:t>
            </a:r>
            <a:r>
              <a:rPr kumimoji="0" lang="en-US" sz="1200" i="1" u="none" strike="noStrike" kern="1200" cap="none" spc="0" normalizeH="0" noProof="0" smtClean="0">
                <a:ln>
                  <a:noFill/>
                </a:ln>
                <a:solidFill>
                  <a:schemeClr val="tx1"/>
                </a:solidFill>
                <a:effectLst/>
                <a:uLnTx/>
                <a:uFillTx/>
                <a:latin typeface="Candara" pitchFamily="34" charset="0"/>
              </a:rPr>
              <a:t> kuliah ini diambil dari pustaka yang terdapat di akhir slide ini</a:t>
            </a:r>
            <a:endParaRPr kumimoji="0" lang="en-US" sz="1200" i="1" u="none" strike="noStrike" kern="1200" cap="none" spc="0" normalizeH="0" baseline="0" noProof="0">
              <a:ln>
                <a:noFill/>
              </a:ln>
              <a:solidFill>
                <a:schemeClr val="tx1"/>
              </a:solidFill>
              <a:effectLst/>
              <a:uLnTx/>
              <a:uFillTx/>
              <a:latin typeface="Candara" pitchFamily="34" charset="0"/>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AutoShape 2"/>
          <p:cNvSpPr>
            <a:spLocks noGrp="1" noChangeArrowheads="1"/>
          </p:cNvSpPr>
          <p:nvPr>
            <p:ph type="title"/>
          </p:nvPr>
        </p:nvSpPr>
        <p:spPr>
          <a:noFill/>
          <a:ln/>
        </p:spPr>
        <p:txBody>
          <a:bodyPr lIns="92075" tIns="46038" rIns="92075" bIns="46038" anchor="ctr">
            <a:normAutofit fontScale="90000"/>
          </a:bodyPr>
          <a:lstStyle/>
          <a:p>
            <a:r>
              <a:rPr lang="en-US" smtClean="0"/>
              <a:t>Distribusi Sampling dari Rata-rata Sampel</a:t>
            </a:r>
            <a:endParaRPr lang="en-US"/>
          </a:p>
        </p:txBody>
      </p:sp>
      <p:sp>
        <p:nvSpPr>
          <p:cNvPr id="242691" name="Rectangle 3"/>
          <p:cNvSpPr>
            <a:spLocks noGrp="1" noChangeArrowheads="1"/>
          </p:cNvSpPr>
          <p:nvPr>
            <p:ph type="body" idx="1"/>
          </p:nvPr>
        </p:nvSpPr>
        <p:spPr>
          <a:xfrm>
            <a:off x="495300" y="1739900"/>
            <a:ext cx="8229600" cy="4181475"/>
          </a:xfrm>
          <a:noFill/>
          <a:ln/>
        </p:spPr>
        <p:txBody>
          <a:bodyPr lIns="92075" tIns="46038" rIns="92075" bIns="46038">
            <a:normAutofit/>
          </a:bodyPr>
          <a:lstStyle/>
          <a:p>
            <a:pPr marL="0" indent="0">
              <a:buNone/>
            </a:pPr>
            <a:r>
              <a:rPr lang="en-US" smtClean="0">
                <a:solidFill>
                  <a:srgbClr val="92D050"/>
                </a:solidFill>
              </a:rPr>
              <a:t>Distribusi sampling dari rata-rata sampel : </a:t>
            </a:r>
          </a:p>
          <a:p>
            <a:pPr marL="0" indent="0">
              <a:buNone/>
            </a:pPr>
            <a:r>
              <a:rPr lang="en-US" smtClean="0"/>
              <a:t>suatu distribusi probabilitas dari seluruh kemungkinan rata-rata sampel dari sejumlah sampel yang diperoleh.  </a:t>
            </a:r>
            <a:endParaRPr lang="en-US"/>
          </a:p>
        </p:txBody>
      </p:sp>
      <p:sp>
        <p:nvSpPr>
          <p:cNvPr id="242692"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b="1" i="1">
              <a:solidFill>
                <a:schemeClr val="bg1"/>
              </a:solidFill>
              <a:latin typeface="Book Antiqua" pitchFamily="18" charset="0"/>
            </a:endParaRPr>
          </a:p>
        </p:txBody>
      </p:sp>
      <p:sp>
        <p:nvSpPr>
          <p:cNvPr id="6" name="Slide Number Placeholder 5"/>
          <p:cNvSpPr>
            <a:spLocks noGrp="1"/>
          </p:cNvSpPr>
          <p:nvPr>
            <p:ph type="sldNum" sz="quarter" idx="12"/>
          </p:nvPr>
        </p:nvSpPr>
        <p:spPr/>
        <p:txBody>
          <a:bodyPr/>
          <a:lstStyle/>
          <a:p>
            <a:fld id="{BA23E363-DAAE-49FC-B4F8-0F6B610555E3}" type="slidenum">
              <a:rPr lang="en-US" smtClean="0"/>
              <a:pPr/>
              <a:t>2</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9" name="Rectangle 3"/>
          <p:cNvSpPr>
            <a:spLocks noGrp="1" noChangeArrowheads="1"/>
          </p:cNvSpPr>
          <p:nvPr>
            <p:ph type="body" idx="1"/>
          </p:nvPr>
        </p:nvSpPr>
        <p:spPr>
          <a:xfrm>
            <a:off x="463550" y="1695450"/>
            <a:ext cx="8077200" cy="1301750"/>
          </a:xfrm>
          <a:noFill/>
          <a:ln/>
        </p:spPr>
        <p:txBody>
          <a:bodyPr lIns="92075" tIns="46038" rIns="92075" bIns="46038">
            <a:noAutofit/>
          </a:bodyPr>
          <a:lstStyle/>
          <a:p>
            <a:pPr marL="0" indent="0">
              <a:buFont typeface="Wingdings" pitchFamily="2" charset="2"/>
              <a:buNone/>
            </a:pPr>
            <a:r>
              <a:rPr lang="en-US" sz="2400"/>
              <a:t>Tartus Industries </a:t>
            </a:r>
            <a:r>
              <a:rPr lang="en-US" sz="2400" smtClean="0"/>
              <a:t>memiliki tujuh pekerja produksi (dianggap sebagai populasi). Pendapatan per jam dari masing-masing pekerja tercantum dalam tabel berikut :</a:t>
            </a:r>
            <a:endParaRPr lang="en-US" sz="2400"/>
          </a:p>
        </p:txBody>
      </p:sp>
      <p:sp>
        <p:nvSpPr>
          <p:cNvPr id="244742" name="Rectangle 6"/>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b="1" i="1">
              <a:solidFill>
                <a:schemeClr val="bg1"/>
              </a:solidFill>
              <a:latin typeface="Book Antiqua" pitchFamily="18" charset="0"/>
            </a:endParaRPr>
          </a:p>
        </p:txBody>
      </p:sp>
      <p:pic>
        <p:nvPicPr>
          <p:cNvPr id="244743" name="Picture 7"/>
          <p:cNvPicPr>
            <a:picLocks noChangeAspect="1" noChangeArrowheads="1"/>
          </p:cNvPicPr>
          <p:nvPr/>
        </p:nvPicPr>
        <p:blipFill>
          <a:blip r:embed="rId3"/>
          <a:srcRect/>
          <a:stretch>
            <a:fillRect/>
          </a:stretch>
        </p:blipFill>
        <p:spPr bwMode="auto">
          <a:xfrm>
            <a:off x="1436688" y="2965450"/>
            <a:ext cx="6164262" cy="1638300"/>
          </a:xfrm>
          <a:prstGeom prst="rect">
            <a:avLst/>
          </a:prstGeom>
          <a:noFill/>
          <a:ln w="9525">
            <a:noFill/>
            <a:miter lim="800000"/>
            <a:headEnd/>
            <a:tailEnd/>
          </a:ln>
          <a:effectLst/>
        </p:spPr>
      </p:pic>
      <p:sp>
        <p:nvSpPr>
          <p:cNvPr id="244744" name="Rectangle 8"/>
          <p:cNvSpPr>
            <a:spLocks noChangeArrowheads="1"/>
          </p:cNvSpPr>
          <p:nvPr/>
        </p:nvSpPr>
        <p:spPr bwMode="auto">
          <a:xfrm>
            <a:off x="457200" y="4687888"/>
            <a:ext cx="7886700" cy="1681162"/>
          </a:xfrm>
          <a:prstGeom prst="rect">
            <a:avLst/>
          </a:prstGeom>
          <a:noFill/>
          <a:ln w="9525">
            <a:noFill/>
            <a:miter lim="800000"/>
            <a:headEnd/>
            <a:tailEnd/>
          </a:ln>
          <a:effectLst/>
        </p:spPr>
        <p:txBody>
          <a:bodyPr lIns="92075" tIns="46038" rIns="92075" bIns="46038"/>
          <a:lstStyle/>
          <a:p>
            <a:pPr marL="342900" indent="-342900" eaLnBrk="1" hangingPunct="1">
              <a:spcBef>
                <a:spcPct val="20000"/>
              </a:spcBef>
              <a:buClr>
                <a:schemeClr val="tx1"/>
              </a:buClr>
              <a:buSzPct val="75000"/>
              <a:buFont typeface="Wingdings" pitchFamily="2" charset="2"/>
              <a:buNone/>
            </a:pPr>
            <a:r>
              <a:rPr lang="en-US">
                <a:solidFill>
                  <a:schemeClr val="tx1"/>
                </a:solidFill>
                <a:latin typeface="Cambria" pitchFamily="18" charset="0"/>
              </a:rPr>
              <a:t>1. </a:t>
            </a:r>
            <a:r>
              <a:rPr lang="en-US" smtClean="0">
                <a:solidFill>
                  <a:schemeClr val="tx1"/>
                </a:solidFill>
                <a:latin typeface="Cambria" pitchFamily="18" charset="0"/>
              </a:rPr>
              <a:t>Berapa rata-rata populasinya?</a:t>
            </a:r>
            <a:endParaRPr lang="en-US">
              <a:solidFill>
                <a:schemeClr val="tx1"/>
              </a:solidFill>
              <a:latin typeface="Cambria" pitchFamily="18" charset="0"/>
            </a:endParaRPr>
          </a:p>
          <a:p>
            <a:pPr marL="342900" indent="-342900" eaLnBrk="1" hangingPunct="1">
              <a:spcBef>
                <a:spcPct val="20000"/>
              </a:spcBef>
              <a:buClr>
                <a:schemeClr val="tx1"/>
              </a:buClr>
              <a:buSzPct val="75000"/>
              <a:buFont typeface="Wingdings" pitchFamily="2" charset="2"/>
              <a:buNone/>
            </a:pPr>
            <a:r>
              <a:rPr lang="en-US">
                <a:solidFill>
                  <a:schemeClr val="tx1"/>
                </a:solidFill>
                <a:latin typeface="Cambria" pitchFamily="18" charset="0"/>
              </a:rPr>
              <a:t>2. </a:t>
            </a:r>
            <a:r>
              <a:rPr lang="en-US" smtClean="0">
                <a:solidFill>
                  <a:schemeClr val="tx1"/>
                </a:solidFill>
                <a:latin typeface="Cambria" pitchFamily="18" charset="0"/>
              </a:rPr>
              <a:t>Berapa distribusi sampling dari rata-rata sampel berjumlah 2</a:t>
            </a:r>
            <a:r>
              <a:rPr lang="en-US">
                <a:solidFill>
                  <a:schemeClr val="tx1"/>
                </a:solidFill>
                <a:latin typeface="Cambria" pitchFamily="18" charset="0"/>
              </a:rPr>
              <a:t>?</a:t>
            </a:r>
          </a:p>
          <a:p>
            <a:pPr marL="342900" indent="-342900" eaLnBrk="1" hangingPunct="1">
              <a:spcBef>
                <a:spcPct val="20000"/>
              </a:spcBef>
              <a:buClr>
                <a:schemeClr val="tx1"/>
              </a:buClr>
              <a:buSzPct val="75000"/>
              <a:buFont typeface="Wingdings" pitchFamily="2" charset="2"/>
              <a:buNone/>
            </a:pPr>
            <a:r>
              <a:rPr lang="en-US">
                <a:solidFill>
                  <a:schemeClr val="tx1"/>
                </a:solidFill>
                <a:latin typeface="Cambria" pitchFamily="18" charset="0"/>
              </a:rPr>
              <a:t>3. </a:t>
            </a:r>
            <a:r>
              <a:rPr lang="en-US" smtClean="0">
                <a:solidFill>
                  <a:schemeClr val="tx1"/>
                </a:solidFill>
                <a:latin typeface="Cambria" pitchFamily="18" charset="0"/>
              </a:rPr>
              <a:t>Berapa rata-rata distribusi sampling?</a:t>
            </a:r>
            <a:endParaRPr lang="en-US">
              <a:solidFill>
                <a:schemeClr val="tx1"/>
              </a:solidFill>
              <a:latin typeface="Cambria" pitchFamily="18" charset="0"/>
            </a:endParaRPr>
          </a:p>
          <a:p>
            <a:pPr marL="342900" indent="-342900" eaLnBrk="1" hangingPunct="1">
              <a:spcBef>
                <a:spcPct val="20000"/>
              </a:spcBef>
              <a:buClr>
                <a:schemeClr val="tx1"/>
              </a:buClr>
              <a:buSzPct val="75000"/>
              <a:buFont typeface="Wingdings" pitchFamily="2" charset="2"/>
              <a:buNone/>
            </a:pPr>
            <a:r>
              <a:rPr lang="en-US">
                <a:solidFill>
                  <a:schemeClr val="tx1"/>
                </a:solidFill>
                <a:latin typeface="Cambria" pitchFamily="18" charset="0"/>
              </a:rPr>
              <a:t>4. </a:t>
            </a:r>
            <a:r>
              <a:rPr lang="en-US" smtClean="0">
                <a:solidFill>
                  <a:schemeClr val="tx1"/>
                </a:solidFill>
                <a:latin typeface="Cambria" pitchFamily="18" charset="0"/>
              </a:rPr>
              <a:t>Pengamatan apa yang dapat dibuat mengenai populasi dan distribusi sampling?</a:t>
            </a:r>
            <a:endParaRPr lang="en-US">
              <a:solidFill>
                <a:schemeClr val="tx1"/>
              </a:solidFill>
              <a:latin typeface="Cambria" pitchFamily="18" charset="0"/>
            </a:endParaRPr>
          </a:p>
          <a:p>
            <a:pPr marL="342900" indent="-342900" eaLnBrk="1" hangingPunct="1">
              <a:spcBef>
                <a:spcPct val="20000"/>
              </a:spcBef>
              <a:buClr>
                <a:schemeClr val="tx1"/>
              </a:buClr>
              <a:buSzPct val="75000"/>
              <a:buFont typeface="Wingdings" pitchFamily="2" charset="2"/>
              <a:buNone/>
            </a:pPr>
            <a:endParaRPr lang="en-US">
              <a:solidFill>
                <a:schemeClr val="tx1"/>
              </a:solidFill>
              <a:latin typeface="Cambria" pitchFamily="18" charset="0"/>
            </a:endParaRPr>
          </a:p>
        </p:txBody>
      </p:sp>
      <p:sp>
        <p:nvSpPr>
          <p:cNvPr id="244746" name="AutoShape 10"/>
          <p:cNvSpPr>
            <a:spLocks noGrp="1" noChangeArrowheads="1"/>
          </p:cNvSpPr>
          <p:nvPr>
            <p:ph type="title"/>
          </p:nvPr>
        </p:nvSpPr>
        <p:spPr>
          <a:noFill/>
          <a:ln/>
        </p:spPr>
        <p:txBody>
          <a:bodyPr anchor="ctr">
            <a:normAutofit fontScale="90000"/>
          </a:bodyPr>
          <a:lstStyle/>
          <a:p>
            <a:r>
              <a:rPr lang="en-US" smtClean="0"/>
              <a:t>Contoh Distribusi Sampling dari Rata-rata Sampel</a:t>
            </a:r>
            <a:endParaRPr lang="en-US"/>
          </a:p>
        </p:txBody>
      </p:sp>
      <p:sp>
        <p:nvSpPr>
          <p:cNvPr id="8" name="Slide Number Placeholder 7"/>
          <p:cNvSpPr>
            <a:spLocks noGrp="1"/>
          </p:cNvSpPr>
          <p:nvPr>
            <p:ph type="sldNum" sz="quarter" idx="12"/>
          </p:nvPr>
        </p:nvSpPr>
        <p:spPr/>
        <p:txBody>
          <a:bodyPr/>
          <a:lstStyle/>
          <a:p>
            <a:fld id="{BA23E363-DAAE-49FC-B4F8-0F6B610555E3}" type="slidenum">
              <a:rPr lang="en-US" smtClean="0"/>
              <a:pPr/>
              <a:t>3</a:t>
            </a:fld>
            <a:endParaRPr lang="en-US"/>
          </a:p>
        </p:txBody>
      </p:sp>
      <p:sp>
        <p:nvSpPr>
          <p:cNvPr id="9" name="Footer Placeholder 8"/>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44743"/>
                                        </p:tgtEl>
                                        <p:attrNameLst>
                                          <p:attrName>style.visibility</p:attrName>
                                        </p:attrNameLst>
                                      </p:cBhvr>
                                      <p:to>
                                        <p:strVal val="visible"/>
                                      </p:to>
                                    </p:set>
                                    <p:animEffect transition="in" filter="wipe(up)">
                                      <p:cBhvr>
                                        <p:cTn id="7" dur="500"/>
                                        <p:tgtEl>
                                          <p:spTgt spid="2447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4744"/>
                                        </p:tgtEl>
                                        <p:attrNameLst>
                                          <p:attrName>style.visibility</p:attrName>
                                        </p:attrNameLst>
                                      </p:cBhvr>
                                      <p:to>
                                        <p:strVal val="visible"/>
                                      </p:to>
                                    </p:set>
                                    <p:animEffect transition="in" filter="wipe(left)">
                                      <p:cBhvr>
                                        <p:cTn id="12" dur="500"/>
                                        <p:tgtEl>
                                          <p:spTgt spid="244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428" name="Picture 4"/>
          <p:cNvPicPr>
            <a:picLocks noChangeAspect="1" noChangeArrowheads="1"/>
          </p:cNvPicPr>
          <p:nvPr/>
        </p:nvPicPr>
        <p:blipFill>
          <a:blip r:embed="rId3"/>
          <a:srcRect/>
          <a:stretch>
            <a:fillRect/>
          </a:stretch>
        </p:blipFill>
        <p:spPr bwMode="auto">
          <a:xfrm>
            <a:off x="595313" y="1944688"/>
            <a:ext cx="8010525" cy="1127125"/>
          </a:xfrm>
          <a:prstGeom prst="rect">
            <a:avLst/>
          </a:prstGeom>
          <a:noFill/>
          <a:ln w="9525">
            <a:noFill/>
            <a:miter lim="800000"/>
            <a:headEnd/>
            <a:tailEnd/>
          </a:ln>
          <a:effectLst/>
        </p:spPr>
      </p:pic>
      <p:pic>
        <p:nvPicPr>
          <p:cNvPr id="359429" name="Picture 5"/>
          <p:cNvPicPr>
            <a:picLocks noChangeAspect="1" noChangeArrowheads="1"/>
          </p:cNvPicPr>
          <p:nvPr/>
        </p:nvPicPr>
        <p:blipFill>
          <a:blip r:embed="rId4"/>
          <a:srcRect/>
          <a:stretch>
            <a:fillRect/>
          </a:stretch>
        </p:blipFill>
        <p:spPr bwMode="auto">
          <a:xfrm>
            <a:off x="581025" y="3490913"/>
            <a:ext cx="8039100" cy="1668462"/>
          </a:xfrm>
          <a:prstGeom prst="rect">
            <a:avLst/>
          </a:prstGeom>
          <a:noFill/>
          <a:ln w="9525">
            <a:noFill/>
            <a:miter lim="800000"/>
            <a:headEnd/>
            <a:tailEnd/>
          </a:ln>
          <a:effectLst/>
        </p:spPr>
      </p:pic>
      <p:sp>
        <p:nvSpPr>
          <p:cNvPr id="359430" name="AutoShape 6"/>
          <p:cNvSpPr>
            <a:spLocks noGrp="1" noChangeArrowheads="1"/>
          </p:cNvSpPr>
          <p:nvPr>
            <p:ph type="title"/>
          </p:nvPr>
        </p:nvSpPr>
        <p:spPr>
          <a:noFill/>
          <a:ln/>
        </p:spPr>
        <p:txBody>
          <a:bodyPr anchor="ctr">
            <a:normAutofit fontScale="90000"/>
          </a:bodyPr>
          <a:lstStyle/>
          <a:p>
            <a:r>
              <a:rPr lang="en-US" smtClean="0"/>
              <a:t>Contoh Distribusi Sampling dari Rata-rata Sampel</a:t>
            </a:r>
            <a:endParaRPr lang="en-US"/>
          </a:p>
        </p:txBody>
      </p:sp>
      <p:sp>
        <p:nvSpPr>
          <p:cNvPr id="6" name="TextBox 5"/>
          <p:cNvSpPr txBox="1"/>
          <p:nvPr/>
        </p:nvSpPr>
        <p:spPr>
          <a:xfrm>
            <a:off x="925707" y="2010950"/>
            <a:ext cx="7703507" cy="28931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600" smtClean="0">
                <a:latin typeface="Cambria" pitchFamily="18" charset="0"/>
              </a:rPr>
              <a:t>Rata-rata populasi adalah $7,71, didapat dari : </a:t>
            </a:r>
          </a:p>
        </p:txBody>
      </p:sp>
      <p:sp>
        <p:nvSpPr>
          <p:cNvPr id="7" name="TextBox 6"/>
          <p:cNvSpPr txBox="1"/>
          <p:nvPr/>
        </p:nvSpPr>
        <p:spPr>
          <a:xfrm>
            <a:off x="940495" y="3416300"/>
            <a:ext cx="7703507" cy="107721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nSpc>
                <a:spcPct val="100000"/>
              </a:lnSpc>
            </a:pPr>
            <a:r>
              <a:rPr lang="en-US" sz="1600" smtClean="0">
                <a:latin typeface="Cambria" pitchFamily="18" charset="0"/>
              </a:rPr>
              <a:t>Untuk mendapatkan distribusi sampling dari rata-rata sampel, kita harus memilih seluruh kemungkinan sampel yang berisi dua tanpa pengembalian dari populasi, kemudian menghitung rata-rata dari setiap sampel. Terdapat 21 kemungkinan sampel, dihitung dengan menggunakan rumus :</a:t>
            </a:r>
          </a:p>
        </p:txBody>
      </p:sp>
      <p:sp>
        <p:nvSpPr>
          <p:cNvPr id="8" name="Slide Number Placeholder 7"/>
          <p:cNvSpPr>
            <a:spLocks noGrp="1"/>
          </p:cNvSpPr>
          <p:nvPr>
            <p:ph type="sldNum" sz="quarter" idx="12"/>
          </p:nvPr>
        </p:nvSpPr>
        <p:spPr/>
        <p:txBody>
          <a:bodyPr/>
          <a:lstStyle/>
          <a:p>
            <a:fld id="{BA23E363-DAAE-49FC-B4F8-0F6B610555E3}" type="slidenum">
              <a:rPr lang="en-US" smtClean="0"/>
              <a:pPr/>
              <a:t>4</a:t>
            </a:fld>
            <a:endParaRPr lang="en-US"/>
          </a:p>
        </p:txBody>
      </p:sp>
      <p:sp>
        <p:nvSpPr>
          <p:cNvPr id="9" name="Footer Placeholder 8"/>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452" name="Picture 4"/>
          <p:cNvPicPr>
            <a:picLocks noChangeAspect="1" noChangeArrowheads="1"/>
          </p:cNvPicPr>
          <p:nvPr/>
        </p:nvPicPr>
        <p:blipFill>
          <a:blip r:embed="rId3"/>
          <a:srcRect/>
          <a:stretch>
            <a:fillRect/>
          </a:stretch>
        </p:blipFill>
        <p:spPr bwMode="auto">
          <a:xfrm>
            <a:off x="823913" y="1817688"/>
            <a:ext cx="7591425" cy="3619500"/>
          </a:xfrm>
          <a:prstGeom prst="rect">
            <a:avLst/>
          </a:prstGeom>
          <a:noFill/>
          <a:ln w="9525">
            <a:noFill/>
            <a:miter lim="800000"/>
            <a:headEnd/>
            <a:tailEnd/>
          </a:ln>
          <a:effectLst/>
        </p:spPr>
      </p:pic>
      <p:sp>
        <p:nvSpPr>
          <p:cNvPr id="360453" name="AutoShape 5"/>
          <p:cNvSpPr>
            <a:spLocks noGrp="1" noChangeArrowheads="1"/>
          </p:cNvSpPr>
          <p:nvPr>
            <p:ph type="title"/>
          </p:nvPr>
        </p:nvSpPr>
        <p:spPr>
          <a:noFill/>
          <a:ln/>
        </p:spPr>
        <p:txBody>
          <a:bodyPr anchor="ctr">
            <a:normAutofit fontScale="90000"/>
          </a:bodyPr>
          <a:lstStyle/>
          <a:p>
            <a:r>
              <a:rPr lang="en-US" smtClean="0"/>
              <a:t>Contoh Distribusi Sampling dari Rata-rata Sampel</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5</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4" name="Picture 4"/>
          <p:cNvPicPr>
            <a:picLocks noChangeAspect="1" noChangeArrowheads="1"/>
          </p:cNvPicPr>
          <p:nvPr/>
        </p:nvPicPr>
        <p:blipFill>
          <a:blip r:embed="rId3"/>
          <a:srcRect/>
          <a:stretch>
            <a:fillRect/>
          </a:stretch>
        </p:blipFill>
        <p:spPr bwMode="auto">
          <a:xfrm>
            <a:off x="622300" y="1646238"/>
            <a:ext cx="7943850" cy="1320800"/>
          </a:xfrm>
          <a:prstGeom prst="rect">
            <a:avLst/>
          </a:prstGeom>
          <a:noFill/>
          <a:ln w="9525">
            <a:noFill/>
            <a:miter lim="800000"/>
            <a:headEnd/>
            <a:tailEnd/>
          </a:ln>
          <a:effectLst/>
        </p:spPr>
      </p:pic>
      <p:pic>
        <p:nvPicPr>
          <p:cNvPr id="363525" name="Picture 5"/>
          <p:cNvPicPr>
            <a:picLocks noChangeAspect="1" noChangeArrowheads="1"/>
          </p:cNvPicPr>
          <p:nvPr/>
        </p:nvPicPr>
        <p:blipFill>
          <a:blip r:embed="rId4"/>
          <a:srcRect/>
          <a:stretch>
            <a:fillRect/>
          </a:stretch>
        </p:blipFill>
        <p:spPr bwMode="auto">
          <a:xfrm>
            <a:off x="703263" y="3192463"/>
            <a:ext cx="7915275" cy="2997200"/>
          </a:xfrm>
          <a:prstGeom prst="rect">
            <a:avLst/>
          </a:prstGeom>
          <a:noFill/>
          <a:ln w="9525">
            <a:noFill/>
            <a:miter lim="800000"/>
            <a:headEnd/>
            <a:tailEnd/>
          </a:ln>
          <a:effectLst/>
        </p:spPr>
      </p:pic>
      <p:sp>
        <p:nvSpPr>
          <p:cNvPr id="363526" name="AutoShape 6"/>
          <p:cNvSpPr>
            <a:spLocks noGrp="1" noChangeArrowheads="1"/>
          </p:cNvSpPr>
          <p:nvPr>
            <p:ph type="title"/>
          </p:nvPr>
        </p:nvSpPr>
        <p:spPr>
          <a:noFill/>
          <a:ln/>
        </p:spPr>
        <p:txBody>
          <a:bodyPr anchor="ctr">
            <a:normAutofit fontScale="90000"/>
          </a:bodyPr>
          <a:lstStyle/>
          <a:p>
            <a:r>
              <a:rPr lang="en-US" smtClean="0"/>
              <a:t>Contoh Distribusi Sampling dari Rata-rata Sampel</a:t>
            </a:r>
            <a:endParaRPr lang="en-US"/>
          </a:p>
        </p:txBody>
      </p:sp>
      <p:sp>
        <p:nvSpPr>
          <p:cNvPr id="6" name="Slide Number Placeholder 5"/>
          <p:cNvSpPr>
            <a:spLocks noGrp="1"/>
          </p:cNvSpPr>
          <p:nvPr>
            <p:ph type="sldNum" sz="quarter" idx="12"/>
          </p:nvPr>
        </p:nvSpPr>
        <p:spPr/>
        <p:txBody>
          <a:bodyPr/>
          <a:lstStyle/>
          <a:p>
            <a:fld id="{BA23E363-DAAE-49FC-B4F8-0F6B610555E3}" type="slidenum">
              <a:rPr lang="en-US" smtClean="0"/>
              <a:pPr/>
              <a:t>6</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AutoShape 2"/>
          <p:cNvSpPr>
            <a:spLocks noGrp="1" noChangeArrowheads="1"/>
          </p:cNvSpPr>
          <p:nvPr>
            <p:ph type="title"/>
          </p:nvPr>
        </p:nvSpPr>
        <p:spPr>
          <a:noFill/>
          <a:ln/>
        </p:spPr>
        <p:txBody>
          <a:bodyPr lIns="92075" tIns="46038" rIns="92075" bIns="46038" anchor="ctr"/>
          <a:lstStyle/>
          <a:p>
            <a:r>
              <a:rPr lang="en-US" smtClean="0"/>
              <a:t>Teorema Limit Tengah</a:t>
            </a:r>
            <a:endParaRPr lang="en-US"/>
          </a:p>
        </p:txBody>
      </p:sp>
      <p:sp>
        <p:nvSpPr>
          <p:cNvPr id="252931" name="Rectangle 3"/>
          <p:cNvSpPr>
            <a:spLocks noGrp="1" noChangeArrowheads="1"/>
          </p:cNvSpPr>
          <p:nvPr>
            <p:ph type="body" idx="1"/>
          </p:nvPr>
        </p:nvSpPr>
        <p:spPr>
          <a:xfrm>
            <a:off x="533400" y="1651000"/>
            <a:ext cx="7997825" cy="4181475"/>
          </a:xfrm>
          <a:noFill/>
          <a:ln/>
        </p:spPr>
        <p:txBody>
          <a:bodyPr lIns="92075" tIns="46038" rIns="92075" bIns="46038"/>
          <a:lstStyle/>
          <a:p>
            <a:pPr marL="0" indent="0">
              <a:buNone/>
            </a:pPr>
            <a:r>
              <a:rPr lang="en-US" sz="3200" smtClean="0">
                <a:solidFill>
                  <a:srgbClr val="92D050"/>
                </a:solidFill>
              </a:rPr>
              <a:t>Teorema Limit Tengah : </a:t>
            </a:r>
          </a:p>
          <a:p>
            <a:pPr marL="0" indent="0">
              <a:buNone/>
            </a:pPr>
            <a:r>
              <a:rPr lang="en-US" sz="3200" smtClean="0"/>
              <a:t>Jika seluruh sampel berukuran tertentu dipilih dari populasi manapun, distribusi sampling dari rata-rata sampelnya </a:t>
            </a:r>
            <a:r>
              <a:rPr lang="en-US" sz="3200" smtClean="0">
                <a:solidFill>
                  <a:srgbClr val="92D050"/>
                </a:solidFill>
              </a:rPr>
              <a:t>mendekati distribusi normal</a:t>
            </a:r>
            <a:r>
              <a:rPr lang="en-US" sz="3200" smtClean="0"/>
              <a:t>. Jika sampel berukuran semakin besar, teorema ini akan semakin akurat. </a:t>
            </a:r>
            <a:endParaRPr lang="en-US" sz="3200"/>
          </a:p>
          <a:p>
            <a:endParaRPr lang="en-US" sz="3200" i="1"/>
          </a:p>
        </p:txBody>
      </p:sp>
      <p:sp>
        <p:nvSpPr>
          <p:cNvPr id="252936" name="Rectangle 8"/>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b="1" i="1">
              <a:solidFill>
                <a:schemeClr val="bg1"/>
              </a:solidFill>
              <a:latin typeface="Book Antiqua" pitchFamily="18" charset="0"/>
            </a:endParaRPr>
          </a:p>
        </p:txBody>
      </p:sp>
      <p:sp>
        <p:nvSpPr>
          <p:cNvPr id="6" name="Slide Number Placeholder 5"/>
          <p:cNvSpPr>
            <a:spLocks noGrp="1"/>
          </p:cNvSpPr>
          <p:nvPr>
            <p:ph type="sldNum" sz="quarter" idx="12"/>
          </p:nvPr>
        </p:nvSpPr>
        <p:spPr/>
        <p:txBody>
          <a:bodyPr/>
          <a:lstStyle/>
          <a:p>
            <a:fld id="{BA23E363-DAAE-49FC-B4F8-0F6B610555E3}" type="slidenum">
              <a:rPr lang="en-US" smtClean="0"/>
              <a:pPr/>
              <a:t>7</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573" name="Picture 5"/>
          <p:cNvPicPr>
            <a:picLocks noChangeAspect="1" noChangeArrowheads="1"/>
          </p:cNvPicPr>
          <p:nvPr/>
        </p:nvPicPr>
        <p:blipFill>
          <a:blip r:embed="rId3"/>
          <a:srcRect/>
          <a:stretch>
            <a:fillRect/>
          </a:stretch>
        </p:blipFill>
        <p:spPr bwMode="auto">
          <a:xfrm>
            <a:off x="963613" y="190500"/>
            <a:ext cx="7345362" cy="62611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A23E363-DAAE-49FC-B4F8-0F6B610555E3}" type="slidenum">
              <a:rPr lang="en-US" smtClean="0"/>
              <a:pPr/>
              <a:t>8</a:t>
            </a:fld>
            <a:endParaRPr lang="en-US"/>
          </a:p>
        </p:txBody>
      </p:sp>
      <p:sp>
        <p:nvSpPr>
          <p:cNvPr id="5" name="Footer Placeholder 4"/>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AutoShape 2"/>
          <p:cNvSpPr>
            <a:spLocks noGrp="1" noChangeArrowheads="1"/>
          </p:cNvSpPr>
          <p:nvPr>
            <p:ph type="title"/>
          </p:nvPr>
        </p:nvSpPr>
        <p:spPr/>
        <p:txBody>
          <a:bodyPr anchor="ctr"/>
          <a:lstStyle/>
          <a:p>
            <a:r>
              <a:rPr lang="en-US" sz="2400" smtClean="0"/>
              <a:t>Menggunakan Distribusi Sampling untuk Rata-rata Sampel (Sigma Diketahui)</a:t>
            </a:r>
            <a:endParaRPr lang="en-US" sz="2400"/>
          </a:p>
        </p:txBody>
      </p:sp>
      <p:sp>
        <p:nvSpPr>
          <p:cNvPr id="303107" name="Rectangle 3"/>
          <p:cNvSpPr>
            <a:spLocks noGrp="1" noChangeArrowheads="1"/>
          </p:cNvSpPr>
          <p:nvPr>
            <p:ph type="body" idx="1"/>
          </p:nvPr>
        </p:nvSpPr>
        <p:spPr>
          <a:xfrm>
            <a:off x="508000" y="1676400"/>
            <a:ext cx="7864475" cy="2543175"/>
          </a:xfrm>
        </p:spPr>
        <p:txBody>
          <a:bodyPr>
            <a:normAutofit/>
          </a:bodyPr>
          <a:lstStyle/>
          <a:p>
            <a:r>
              <a:rPr lang="en-US" sz="2400" smtClean="0"/>
              <a:t>Jika sebuah populasi mengikuti distribusi normal, maka distribusi sampling dari rata-rata sampel juga akan mengikuti distribusi normal. </a:t>
            </a:r>
            <a:endParaRPr lang="en-US" sz="2400"/>
          </a:p>
          <a:p>
            <a:r>
              <a:rPr lang="en-US" sz="2400" smtClean="0"/>
              <a:t>Untuk menentukan probabilitas rata-rata sampel yang berada pada area tertentu, gunakan :</a:t>
            </a:r>
            <a:endParaRPr lang="en-US" sz="2400"/>
          </a:p>
          <a:p>
            <a:pPr>
              <a:buFont typeface="Wingdings" pitchFamily="2" charset="2"/>
              <a:buNone/>
            </a:pPr>
            <a:endParaRPr lang="en-US" sz="2400"/>
          </a:p>
          <a:p>
            <a:endParaRPr lang="en-US" sz="2400"/>
          </a:p>
          <a:p>
            <a:pPr>
              <a:buFont typeface="Wingdings" pitchFamily="2" charset="2"/>
              <a:buNone/>
            </a:pPr>
            <a:endParaRPr lang="en-US" sz="2400"/>
          </a:p>
          <a:p>
            <a:pPr>
              <a:buFont typeface="Wingdings" pitchFamily="2" charset="2"/>
              <a:buNone/>
            </a:pPr>
            <a:endParaRPr lang="en-US" sz="2400"/>
          </a:p>
        </p:txBody>
      </p:sp>
      <p:graphicFrame>
        <p:nvGraphicFramePr>
          <p:cNvPr id="303108" name="Object 4"/>
          <p:cNvGraphicFramePr>
            <a:graphicFrameLocks noChangeAspect="1"/>
          </p:cNvGraphicFramePr>
          <p:nvPr/>
        </p:nvGraphicFramePr>
        <p:xfrm>
          <a:off x="3390900" y="3773488"/>
          <a:ext cx="2041525" cy="1271587"/>
        </p:xfrm>
        <a:graphic>
          <a:graphicData uri="http://schemas.openxmlformats.org/presentationml/2006/ole">
            <p:oleObj spid="_x0000_s64514" name="Equation" r:id="rId4" imgW="571320" imgH="406080" progId="Equation.3">
              <p:embed/>
            </p:oleObj>
          </a:graphicData>
        </a:graphic>
      </p:graphicFrame>
      <p:sp>
        <p:nvSpPr>
          <p:cNvPr id="6" name="Slide Number Placeholder 5"/>
          <p:cNvSpPr>
            <a:spLocks noGrp="1"/>
          </p:cNvSpPr>
          <p:nvPr>
            <p:ph type="sldNum" sz="quarter" idx="12"/>
          </p:nvPr>
        </p:nvSpPr>
        <p:spPr/>
        <p:txBody>
          <a:bodyPr/>
          <a:lstStyle/>
          <a:p>
            <a:fld id="{BA23E363-DAAE-49FC-B4F8-0F6B610555E3}" type="slidenum">
              <a:rPr lang="en-US" smtClean="0"/>
              <a:pPr/>
              <a:t>9</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3108"/>
                                        </p:tgtEl>
                                        <p:attrNameLst>
                                          <p:attrName>style.visibility</p:attrName>
                                        </p:attrNameLst>
                                      </p:cBhvr>
                                      <p:to>
                                        <p:strVal val="visible"/>
                                      </p:to>
                                    </p:set>
                                    <p:anim calcmode="lin" valueType="num">
                                      <p:cBhvr additive="base">
                                        <p:cTn id="7" dur="500" fill="hold"/>
                                        <p:tgtEl>
                                          <p:spTgt spid="303108"/>
                                        </p:tgtEl>
                                        <p:attrNameLst>
                                          <p:attrName>ppt_x</p:attrName>
                                        </p:attrNameLst>
                                      </p:cBhvr>
                                      <p:tavLst>
                                        <p:tav tm="0">
                                          <p:val>
                                            <p:strVal val="#ppt_x"/>
                                          </p:val>
                                        </p:tav>
                                        <p:tav tm="100000">
                                          <p:val>
                                            <p:strVal val="#ppt_x"/>
                                          </p:val>
                                        </p:tav>
                                      </p:tavLst>
                                    </p:anim>
                                    <p:anim calcmode="lin" valueType="num">
                                      <p:cBhvr additive="base">
                                        <p:cTn id="8" dur="500" fill="hold"/>
                                        <p:tgtEl>
                                          <p:spTgt spid="3031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4131" name="Rectangle 3"/>
          <p:cNvSpPr>
            <a:spLocks noGrp="1" noChangeArrowheads="1"/>
          </p:cNvSpPr>
          <p:nvPr>
            <p:ph type="body" idx="1"/>
          </p:nvPr>
        </p:nvSpPr>
        <p:spPr>
          <a:xfrm>
            <a:off x="368300" y="1595437"/>
            <a:ext cx="8229600" cy="4526280"/>
          </a:xfrm>
        </p:spPr>
        <p:txBody>
          <a:bodyPr>
            <a:normAutofit/>
          </a:bodyPr>
          <a:lstStyle/>
          <a:p>
            <a:r>
              <a:rPr lang="en-US" sz="2800" smtClean="0"/>
              <a:t>Jika populasi tidak mengikuti distribusi normal, tetapi jumlah sampel minimal 30, maka rata-rata sampel akan mengikuti distribusi normal. </a:t>
            </a:r>
            <a:endParaRPr lang="en-US" sz="2800"/>
          </a:p>
          <a:p>
            <a:r>
              <a:rPr lang="en-US" sz="2800" smtClean="0"/>
              <a:t>Untuk menentukan probabilitas rata-rata sampel yang berada pada area tertentu, gunakan :</a:t>
            </a:r>
            <a:endParaRPr lang="en-US" sz="2800"/>
          </a:p>
          <a:p>
            <a:endParaRPr lang="en-US" sz="2800"/>
          </a:p>
          <a:p>
            <a:endParaRPr lang="en-US"/>
          </a:p>
        </p:txBody>
      </p:sp>
      <p:graphicFrame>
        <p:nvGraphicFramePr>
          <p:cNvPr id="304133" name="Object 5"/>
          <p:cNvGraphicFramePr>
            <a:graphicFrameLocks noChangeAspect="1"/>
          </p:cNvGraphicFramePr>
          <p:nvPr/>
        </p:nvGraphicFramePr>
        <p:xfrm>
          <a:off x="3413125" y="4014788"/>
          <a:ext cx="2268538" cy="1390650"/>
        </p:xfrm>
        <a:graphic>
          <a:graphicData uri="http://schemas.openxmlformats.org/presentationml/2006/ole">
            <p:oleObj spid="_x0000_s65538" name="Equation" r:id="rId4" imgW="634680" imgH="444240" progId="Equation.3">
              <p:embed/>
            </p:oleObj>
          </a:graphicData>
        </a:graphic>
      </p:graphicFrame>
      <p:sp>
        <p:nvSpPr>
          <p:cNvPr id="304135" name="AutoShape 7"/>
          <p:cNvSpPr>
            <a:spLocks noGrp="1" noChangeArrowheads="1"/>
          </p:cNvSpPr>
          <p:nvPr>
            <p:ph type="title"/>
          </p:nvPr>
        </p:nvSpPr>
        <p:spPr>
          <a:noFill/>
          <a:ln/>
        </p:spPr>
        <p:txBody>
          <a:bodyPr anchor="ctr"/>
          <a:lstStyle/>
          <a:p>
            <a:r>
              <a:rPr lang="en-US" sz="2400" smtClean="0"/>
              <a:t>Menggunakan Distribusi Sampling untuk Rata-rata Sampel (Sigma </a:t>
            </a:r>
            <a:r>
              <a:rPr lang="en-US" sz="2400" u="sng" smtClean="0"/>
              <a:t>Tidak</a:t>
            </a:r>
            <a:r>
              <a:rPr lang="en-US" sz="2400" smtClean="0"/>
              <a:t> Diketahui)</a:t>
            </a:r>
            <a:endParaRPr lang="en-US" sz="2400"/>
          </a:p>
        </p:txBody>
      </p:sp>
      <p:sp>
        <p:nvSpPr>
          <p:cNvPr id="6" name="Slide Number Placeholder 5"/>
          <p:cNvSpPr>
            <a:spLocks noGrp="1"/>
          </p:cNvSpPr>
          <p:nvPr>
            <p:ph type="sldNum" sz="quarter" idx="12"/>
          </p:nvPr>
        </p:nvSpPr>
        <p:spPr/>
        <p:txBody>
          <a:bodyPr/>
          <a:lstStyle/>
          <a:p>
            <a:fld id="{BA23E363-DAAE-49FC-B4F8-0F6B610555E3}" type="slidenum">
              <a:rPr lang="en-US" smtClean="0"/>
              <a:pPr/>
              <a:t>10</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4133"/>
                                        </p:tgtEl>
                                        <p:attrNameLst>
                                          <p:attrName>style.visibility</p:attrName>
                                        </p:attrNameLst>
                                      </p:cBhvr>
                                      <p:to>
                                        <p:strVal val="visible"/>
                                      </p:to>
                                    </p:set>
                                    <p:anim calcmode="lin" valueType="num">
                                      <p:cBhvr additive="base">
                                        <p:cTn id="7" dur="500" fill="hold"/>
                                        <p:tgtEl>
                                          <p:spTgt spid="304133"/>
                                        </p:tgtEl>
                                        <p:attrNameLst>
                                          <p:attrName>ppt_x</p:attrName>
                                        </p:attrNameLst>
                                      </p:cBhvr>
                                      <p:tavLst>
                                        <p:tav tm="0">
                                          <p:val>
                                            <p:strVal val="#ppt_x"/>
                                          </p:val>
                                        </p:tav>
                                        <p:tav tm="100000">
                                          <p:val>
                                            <p:strVal val="#ppt_x"/>
                                          </p:val>
                                        </p:tav>
                                      </p:tavLst>
                                    </p:anim>
                                    <p:anim calcmode="lin" valueType="num">
                                      <p:cBhvr additive="base">
                                        <p:cTn id="8" dur="500" fill="hold"/>
                                        <p:tgtEl>
                                          <p:spTgt spid="3041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type="body" idx="1"/>
          </p:nvPr>
        </p:nvSpPr>
        <p:spPr/>
        <p:txBody>
          <a:bodyPr/>
          <a:lstStyle/>
          <a:p>
            <a:pPr marL="0" indent="0">
              <a:lnSpc>
                <a:spcPct val="90000"/>
              </a:lnSpc>
              <a:buFont typeface="Wingdings" pitchFamily="2" charset="2"/>
              <a:buNone/>
            </a:pPr>
            <a:r>
              <a:rPr lang="en-US" sz="2000" smtClean="0"/>
              <a:t>Bagian Penjaminan Mutu dari perusahaan Cola Inc., menyimpan catatan-catatan mengenai isi botol jumbo. Isi dalam setiap botol diperhatikan sekalipun ada sedikit perbedaan antara satu botol dengan botol yang lainnya. Cola Inc., tidak ingin mengisi botol kurang dari yang tercantum pada kemasan karena akan menimbulkan masalah. Tetapi di sisi lain, botol tidak dapat diisi berlebihan karena akan menyebabkan isinya tumpah, dan mengurangi keuntungan. </a:t>
            </a:r>
          </a:p>
          <a:p>
            <a:pPr marL="0" indent="0">
              <a:lnSpc>
                <a:spcPct val="90000"/>
              </a:lnSpc>
              <a:buFont typeface="Wingdings" pitchFamily="2" charset="2"/>
              <a:buNone/>
            </a:pPr>
            <a:r>
              <a:rPr lang="en-US" sz="2000" smtClean="0"/>
              <a:t>Catatan menunjukkan bahwa isi botol mengikuti distribusi probabilitas normal. Isi rata-rata per botol adalah 31,2 ons dan standar deviasi populasinya 0,4 ons. Pada jam 08.00, teknisi kendali mutu memilih 16 botol secara acak dari jalur pengisian. Isi rata-rata dalam botol adalah 31,38 ons. Apakah ini hasil yang diluar dugaan? Apakah ini disebabkan oleh proses pengisian soda yang terlalu banyak ke dalam botol? Dengan kata lain, apakah kesalahan sampling sebesar 0,18 ons tidak wajar?</a:t>
            </a:r>
            <a:endParaRPr lang="en-US" sz="2000"/>
          </a:p>
        </p:txBody>
      </p:sp>
      <p:sp>
        <p:nvSpPr>
          <p:cNvPr id="305157" name="AutoShape 5"/>
          <p:cNvSpPr>
            <a:spLocks noGrp="1" noChangeArrowheads="1"/>
          </p:cNvSpPr>
          <p:nvPr>
            <p:ph type="title"/>
          </p:nvPr>
        </p:nvSpPr>
        <p:spPr>
          <a:noFill/>
          <a:ln/>
        </p:spPr>
        <p:txBody>
          <a:bodyPr anchor="ctr"/>
          <a:lstStyle/>
          <a:p>
            <a:r>
              <a:rPr lang="en-US" sz="2400" smtClean="0"/>
              <a:t>Contoh : Menggunakan Distribusi Sampling untuk Rata-rata Sampel (Sigma Diketahui)</a:t>
            </a:r>
            <a:endParaRPr lang="en-US" sz="2400"/>
          </a:p>
        </p:txBody>
      </p:sp>
      <p:sp>
        <p:nvSpPr>
          <p:cNvPr id="5" name="Slide Number Placeholder 4"/>
          <p:cNvSpPr>
            <a:spLocks noGrp="1"/>
          </p:cNvSpPr>
          <p:nvPr>
            <p:ph type="sldNum" sz="quarter" idx="12"/>
          </p:nvPr>
        </p:nvSpPr>
        <p:spPr/>
        <p:txBody>
          <a:bodyPr/>
          <a:lstStyle/>
          <a:p>
            <a:fld id="{BA23E363-DAAE-49FC-B4F8-0F6B610555E3}" type="slidenum">
              <a:rPr lang="en-US" smtClean="0"/>
              <a:pPr/>
              <a:t>11</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smtClean="0"/>
              <a:t>Contoh : Menggunakan Distribusi Sampling untuk Rata-rata Sampel (Sigma Diketahui)</a:t>
            </a:r>
            <a:endParaRPr lang="en-US" sz="2800"/>
          </a:p>
        </p:txBody>
      </p:sp>
      <p:sp>
        <p:nvSpPr>
          <p:cNvPr id="3" name="Content Placeholder 2"/>
          <p:cNvSpPr>
            <a:spLocks noGrp="1"/>
          </p:cNvSpPr>
          <p:nvPr>
            <p:ph idx="1"/>
          </p:nvPr>
        </p:nvSpPr>
        <p:spPr>
          <a:xfrm>
            <a:off x="457200" y="1646237"/>
            <a:ext cx="8229600" cy="969963"/>
          </a:xfrm>
        </p:spPr>
        <p:txBody>
          <a:bodyPr>
            <a:normAutofit/>
          </a:bodyPr>
          <a:lstStyle/>
          <a:p>
            <a:pPr marL="0" indent="0">
              <a:buNone/>
            </a:pPr>
            <a:r>
              <a:rPr lang="en-US" sz="2400" b="1" smtClean="0"/>
              <a:t>Langkah 1</a:t>
            </a:r>
            <a:r>
              <a:rPr lang="en-US" sz="2400" smtClean="0"/>
              <a:t>: tentukan nilai z yang sesuai untuk rata-rata sampel 31.38</a:t>
            </a:r>
          </a:p>
          <a:p>
            <a:endParaRPr lang="en-US" sz="2400"/>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12</a:t>
            </a:fld>
            <a:endParaRPr lang="en-US"/>
          </a:p>
        </p:txBody>
      </p:sp>
      <p:graphicFrame>
        <p:nvGraphicFramePr>
          <p:cNvPr id="27650" name="Object 2"/>
          <p:cNvGraphicFramePr>
            <a:graphicFrameLocks noChangeAspect="1"/>
          </p:cNvGraphicFramePr>
          <p:nvPr/>
        </p:nvGraphicFramePr>
        <p:xfrm>
          <a:off x="2279650" y="2917825"/>
          <a:ext cx="4181475" cy="930275"/>
        </p:xfrm>
        <a:graphic>
          <a:graphicData uri="http://schemas.openxmlformats.org/presentationml/2006/ole">
            <p:oleObj spid="_x0000_s66562" name="Equation" r:id="rId3" imgW="2057400" imgH="444240" progId="Equation.3">
              <p:embed/>
            </p:oleObj>
          </a:graphicData>
        </a:graphic>
      </p:graphicFrame>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500" fill="hold"/>
                                        <p:tgtEl>
                                          <p:spTgt spid="27650"/>
                                        </p:tgtEl>
                                        <p:attrNameLst>
                                          <p:attrName>ppt_x</p:attrName>
                                        </p:attrNameLst>
                                      </p:cBhvr>
                                      <p:tavLst>
                                        <p:tav tm="0">
                                          <p:val>
                                            <p:strVal val="#ppt_x"/>
                                          </p:val>
                                        </p:tav>
                                        <p:tav tm="100000">
                                          <p:val>
                                            <p:strVal val="#ppt_x"/>
                                          </p:val>
                                        </p:tav>
                                      </p:tavLst>
                                    </p:anim>
                                    <p:anim calcmode="lin" valueType="num">
                                      <p:cBhvr additive="base">
                                        <p:cTn id="8" dur="500" fill="hold"/>
                                        <p:tgtEl>
                                          <p:spTgt spid="276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smtClean="0"/>
              <a:t>Contoh : Menggunakan Distribusi Sampling untuk Rata-rata Sampel (Sigma Diketahui)</a:t>
            </a:r>
            <a:endParaRPr lang="en-US" sz="2800"/>
          </a:p>
        </p:txBody>
      </p:sp>
      <p:sp>
        <p:nvSpPr>
          <p:cNvPr id="3" name="Content Placeholder 2"/>
          <p:cNvSpPr>
            <a:spLocks noGrp="1"/>
          </p:cNvSpPr>
          <p:nvPr>
            <p:ph idx="1"/>
          </p:nvPr>
        </p:nvSpPr>
        <p:spPr>
          <a:xfrm>
            <a:off x="457200" y="1646237"/>
            <a:ext cx="8229600" cy="855663"/>
          </a:xfrm>
        </p:spPr>
        <p:txBody>
          <a:bodyPr>
            <a:normAutofit/>
          </a:bodyPr>
          <a:lstStyle/>
          <a:p>
            <a:pPr marL="0" indent="0">
              <a:buNone/>
            </a:pPr>
            <a:r>
              <a:rPr lang="en-US" sz="2400" smtClean="0"/>
              <a:t>Langkah 2:  Cari probabilitas untuk nilai Z tersebut yang nilainya sama atau lebih besar dari 1,80</a:t>
            </a:r>
          </a:p>
          <a:p>
            <a:endParaRPr lang="en-US" sz="2400"/>
          </a:p>
        </p:txBody>
      </p:sp>
      <p:sp>
        <p:nvSpPr>
          <p:cNvPr id="4" name="Footer Placeholder 3"/>
          <p:cNvSpPr>
            <a:spLocks noGrp="1"/>
          </p:cNvSpPr>
          <p:nvPr>
            <p:ph type="ftr" sz="quarter" idx="11"/>
          </p:nvPr>
        </p:nvSpPr>
        <p:spPr/>
        <p:txBody>
          <a:bodyPr/>
          <a:lstStyle/>
          <a:p>
            <a:r>
              <a:rPr lang="en-US" smtClean="0"/>
              <a:t>ALFIRA SOFIA</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13</a:t>
            </a:fld>
            <a:endParaRPr lang="en-US"/>
          </a:p>
        </p:txBody>
      </p:sp>
      <p:pic>
        <p:nvPicPr>
          <p:cNvPr id="6" name="Picture 9"/>
          <p:cNvPicPr>
            <a:picLocks noChangeAspect="1" noChangeArrowheads="1"/>
          </p:cNvPicPr>
          <p:nvPr/>
        </p:nvPicPr>
        <p:blipFill>
          <a:blip r:embed="rId2"/>
          <a:srcRect/>
          <a:stretch>
            <a:fillRect/>
          </a:stretch>
        </p:blipFill>
        <p:spPr bwMode="auto">
          <a:xfrm>
            <a:off x="1555750" y="2673350"/>
            <a:ext cx="6229350" cy="3268663"/>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3" name="Rectangle 3"/>
          <p:cNvSpPr>
            <a:spLocks noGrp="1" noChangeArrowheads="1"/>
          </p:cNvSpPr>
          <p:nvPr>
            <p:ph type="body" idx="1"/>
          </p:nvPr>
        </p:nvSpPr>
        <p:spPr>
          <a:xfrm>
            <a:off x="533400" y="1879600"/>
            <a:ext cx="8115300" cy="3876675"/>
          </a:xfrm>
        </p:spPr>
        <p:txBody>
          <a:bodyPr/>
          <a:lstStyle/>
          <a:p>
            <a:pPr>
              <a:buFont typeface="Wingdings" pitchFamily="2" charset="2"/>
              <a:buNone/>
            </a:pPr>
            <a:r>
              <a:rPr lang="en-US" sz="2400" smtClean="0"/>
              <a:t>Apa kesimpulan kita? </a:t>
            </a:r>
            <a:endParaRPr lang="en-US" sz="2400"/>
          </a:p>
          <a:p>
            <a:pPr marL="0" indent="0">
              <a:buFont typeface="Wingdings" pitchFamily="2" charset="2"/>
              <a:buNone/>
            </a:pPr>
            <a:r>
              <a:rPr lang="en-US" sz="2400" smtClean="0"/>
              <a:t>Kecil kemungkinannya, kurang dari 4 persen, kita dapat memilih sampel berisi 16 pengamatan dari sebuah populasi normal dengan rata-rata 31,2 ons, standar deviasi populasi 0,4 ons, dan rata-rata sampel sama dengan atau lebih besar dari 31,38 ons. Kita simpulkan bahwa dalam proses tersebut, isi dalam botol terlalu banyak. Teknisi kendali mutu harus melaporkannya ke pengawas produksi agar jumlah soda dalam setiap botolnya dikurangi. </a:t>
            </a:r>
            <a:endParaRPr lang="en-US" sz="2400"/>
          </a:p>
          <a:p>
            <a:endParaRPr lang="en-US" sz="2400"/>
          </a:p>
        </p:txBody>
      </p:sp>
      <p:sp>
        <p:nvSpPr>
          <p:cNvPr id="368644" name="AutoShape 4"/>
          <p:cNvSpPr>
            <a:spLocks noGrp="1" noChangeArrowheads="1"/>
          </p:cNvSpPr>
          <p:nvPr>
            <p:ph type="title"/>
          </p:nvPr>
        </p:nvSpPr>
        <p:spPr>
          <a:noFill/>
          <a:ln/>
        </p:spPr>
        <p:txBody>
          <a:bodyPr anchor="ctr"/>
          <a:lstStyle/>
          <a:p>
            <a:r>
              <a:rPr lang="en-US" sz="2400" smtClean="0"/>
              <a:t>Contoh : Menggunakan Distribusi Sampling untuk Rata-rata Sampel (Sigma Diketahui)</a:t>
            </a:r>
            <a:endParaRPr lang="en-US" sz="2400"/>
          </a:p>
        </p:txBody>
      </p:sp>
      <p:sp>
        <p:nvSpPr>
          <p:cNvPr id="5" name="Slide Number Placeholder 4"/>
          <p:cNvSpPr>
            <a:spLocks noGrp="1"/>
          </p:cNvSpPr>
          <p:nvPr>
            <p:ph type="sldNum" sz="quarter" idx="12"/>
          </p:nvPr>
        </p:nvSpPr>
        <p:spPr/>
        <p:txBody>
          <a:bodyPr/>
          <a:lstStyle/>
          <a:p>
            <a:fld id="{BA23E363-DAAE-49FC-B4F8-0F6B610555E3}" type="slidenum">
              <a:rPr lang="en-US" smtClean="0"/>
              <a:pPr/>
              <a:t>14</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ChangeArrowheads="1"/>
          </p:cNvSpPr>
          <p:nvPr/>
        </p:nvSpPr>
        <p:spPr bwMode="auto">
          <a:xfrm>
            <a:off x="688975" y="1865313"/>
            <a:ext cx="4889500" cy="1311275"/>
          </a:xfrm>
          <a:prstGeom prst="rect">
            <a:avLst/>
          </a:prstGeom>
          <a:gradFill rotWithShape="0">
            <a:gsLst>
              <a:gs pos="0">
                <a:schemeClr val="hlink">
                  <a:gamma/>
                  <a:tint val="9020"/>
                  <a:invGamma/>
                </a:schemeClr>
              </a:gs>
              <a:gs pos="100000">
                <a:schemeClr val="hlink"/>
              </a:gs>
            </a:gsLst>
            <a:path path="shape">
              <a:fillToRect l="50000" t="50000" r="50000" b="50000"/>
            </a:path>
          </a:gradFill>
          <a:ln w="3175">
            <a:solidFill>
              <a:schemeClr val="tx1"/>
            </a:solidFill>
            <a:miter lim="800000"/>
            <a:headEnd/>
            <a:tailEnd/>
          </a:ln>
          <a:effectLst>
            <a:outerShdw dist="107763" dir="18900000" algn="ctr" rotWithShape="0">
              <a:schemeClr val="bg2"/>
            </a:outerShdw>
          </a:effectLst>
        </p:spPr>
        <p:txBody>
          <a:bodyPr lIns="90488" tIns="44450" rIns="90488" bIns="44450">
            <a:spAutoFit/>
          </a:bodyPr>
          <a:lstStyle/>
          <a:p>
            <a:pPr eaLnBrk="0" hangingPunct="0"/>
            <a:r>
              <a:rPr lang="en-US" sz="2000" baseline="0">
                <a:solidFill>
                  <a:srgbClr val="00279F"/>
                </a:solidFill>
                <a:latin typeface="Times New Roman" pitchFamily="18" charset="0"/>
              </a:rPr>
              <a:t>The </a:t>
            </a:r>
            <a:r>
              <a:rPr lang="en-US" sz="2000" b="1" baseline="0">
                <a:solidFill>
                  <a:srgbClr val="790015"/>
                </a:solidFill>
                <a:effectLst>
                  <a:outerShdw blurRad="38100" dist="38100" dir="2700000" algn="tl">
                    <a:srgbClr val="000000"/>
                  </a:outerShdw>
                </a:effectLst>
                <a:latin typeface="Times New Roman" pitchFamily="18" charset="0"/>
              </a:rPr>
              <a:t>sample proportion</a:t>
            </a:r>
            <a:r>
              <a:rPr lang="en-US" sz="2000" baseline="0">
                <a:solidFill>
                  <a:srgbClr val="790015"/>
                </a:solidFill>
                <a:latin typeface="Times New Roman" pitchFamily="18" charset="0"/>
              </a:rPr>
              <a:t> </a:t>
            </a:r>
            <a:r>
              <a:rPr lang="en-US" sz="2000" baseline="0">
                <a:solidFill>
                  <a:srgbClr val="00279F"/>
                </a:solidFill>
                <a:latin typeface="Times New Roman" pitchFamily="18" charset="0"/>
              </a:rPr>
              <a:t>is the percentage of successes in </a:t>
            </a:r>
            <a:r>
              <a:rPr lang="en-US" sz="2000" i="1" baseline="0">
                <a:solidFill>
                  <a:srgbClr val="00279F"/>
                </a:solidFill>
                <a:latin typeface="Times New Roman" pitchFamily="18" charset="0"/>
              </a:rPr>
              <a:t>n</a:t>
            </a:r>
            <a:r>
              <a:rPr lang="en-US" sz="2000" baseline="0">
                <a:solidFill>
                  <a:srgbClr val="00279F"/>
                </a:solidFill>
                <a:latin typeface="Times New Roman" pitchFamily="18" charset="0"/>
              </a:rPr>
              <a:t> binomial trials.  It is the number of successes,</a:t>
            </a:r>
            <a:r>
              <a:rPr lang="en-US" sz="2000" i="1" baseline="0">
                <a:solidFill>
                  <a:srgbClr val="00279F"/>
                </a:solidFill>
                <a:latin typeface="Times New Roman" pitchFamily="18" charset="0"/>
              </a:rPr>
              <a:t> X</a:t>
            </a:r>
            <a:r>
              <a:rPr lang="en-US" sz="2000" baseline="0">
                <a:solidFill>
                  <a:srgbClr val="00279F"/>
                </a:solidFill>
                <a:latin typeface="Times New Roman" pitchFamily="18" charset="0"/>
              </a:rPr>
              <a:t>, divided by the number of trials, </a:t>
            </a:r>
            <a:r>
              <a:rPr lang="en-US" sz="2000" i="1" baseline="0">
                <a:solidFill>
                  <a:srgbClr val="00279F"/>
                </a:solidFill>
                <a:latin typeface="Times New Roman" pitchFamily="18" charset="0"/>
              </a:rPr>
              <a:t>n</a:t>
            </a:r>
            <a:r>
              <a:rPr lang="en-US" sz="2000" baseline="0">
                <a:solidFill>
                  <a:srgbClr val="00279F"/>
                </a:solidFill>
                <a:latin typeface="Times New Roman" pitchFamily="18" charset="0"/>
              </a:rPr>
              <a:t>.</a:t>
            </a:r>
          </a:p>
        </p:txBody>
      </p:sp>
      <p:graphicFrame>
        <p:nvGraphicFramePr>
          <p:cNvPr id="22533" name="Object 5"/>
          <p:cNvGraphicFramePr>
            <a:graphicFrameLocks/>
          </p:cNvGraphicFramePr>
          <p:nvPr/>
        </p:nvGraphicFramePr>
        <p:xfrm>
          <a:off x="2974975" y="3465513"/>
          <a:ext cx="674688" cy="684212"/>
        </p:xfrm>
        <a:graphic>
          <a:graphicData uri="http://schemas.openxmlformats.org/presentationml/2006/ole">
            <p:oleObj spid="_x0000_s67586" name="Equation" r:id="rId4" imgW="799920" imgH="545760" progId="Equation.3">
              <p:embed/>
            </p:oleObj>
          </a:graphicData>
        </a:graphic>
      </p:graphicFrame>
      <p:sp>
        <p:nvSpPr>
          <p:cNvPr id="22534" name="Rectangle 6"/>
          <p:cNvSpPr>
            <a:spLocks noChangeArrowheads="1"/>
          </p:cNvSpPr>
          <p:nvPr/>
        </p:nvSpPr>
        <p:spPr bwMode="auto">
          <a:xfrm>
            <a:off x="731838" y="4608513"/>
            <a:ext cx="5002212" cy="1616075"/>
          </a:xfrm>
          <a:prstGeom prst="rect">
            <a:avLst/>
          </a:prstGeom>
          <a:gradFill rotWithShape="0">
            <a:gsLst>
              <a:gs pos="0">
                <a:schemeClr val="hlink">
                  <a:gamma/>
                  <a:tint val="9020"/>
                  <a:invGamma/>
                </a:schemeClr>
              </a:gs>
              <a:gs pos="100000">
                <a:schemeClr val="hlink"/>
              </a:gs>
            </a:gsLst>
            <a:path path="shape">
              <a:fillToRect l="50000" t="50000" r="50000" b="50000"/>
            </a:path>
          </a:gradFill>
          <a:ln w="3175">
            <a:solidFill>
              <a:schemeClr val="tx1"/>
            </a:solidFill>
            <a:miter lim="800000"/>
            <a:headEnd/>
            <a:tailEnd/>
          </a:ln>
          <a:effectLst>
            <a:outerShdw dist="107763" dir="18900000" algn="ctr" rotWithShape="0">
              <a:schemeClr val="bg2"/>
            </a:outerShdw>
          </a:effectLst>
        </p:spPr>
        <p:txBody>
          <a:bodyPr lIns="90488" tIns="44450" rIns="90488" bIns="44450">
            <a:spAutoFit/>
          </a:bodyPr>
          <a:lstStyle/>
          <a:p>
            <a:pPr eaLnBrk="0" hangingPunct="0"/>
            <a:r>
              <a:rPr lang="en-US" sz="2000" baseline="0">
                <a:solidFill>
                  <a:srgbClr val="00279F"/>
                </a:solidFill>
                <a:latin typeface="Times New Roman" pitchFamily="18" charset="0"/>
              </a:rPr>
              <a:t>As the sample size, </a:t>
            </a:r>
            <a:r>
              <a:rPr lang="en-US" sz="2000" i="1" baseline="0">
                <a:solidFill>
                  <a:srgbClr val="00279F"/>
                </a:solidFill>
                <a:latin typeface="Times New Roman" pitchFamily="18" charset="0"/>
              </a:rPr>
              <a:t>n, </a:t>
            </a:r>
            <a:r>
              <a:rPr lang="en-US" sz="2000" baseline="0">
                <a:solidFill>
                  <a:srgbClr val="00279F"/>
                </a:solidFill>
                <a:latin typeface="Times New Roman" pitchFamily="18" charset="0"/>
              </a:rPr>
              <a:t>increases, the sampling distribution of     approaches a </a:t>
            </a:r>
            <a:r>
              <a:rPr lang="en-US" sz="2000" b="1" baseline="0">
                <a:solidFill>
                  <a:srgbClr val="790015"/>
                </a:solidFill>
                <a:effectLst>
                  <a:outerShdw blurRad="38100" dist="38100" dir="2700000" algn="tl">
                    <a:srgbClr val="000000"/>
                  </a:outerShdw>
                </a:effectLst>
                <a:latin typeface="Times New Roman" pitchFamily="18" charset="0"/>
              </a:rPr>
              <a:t>normal distribution</a:t>
            </a:r>
            <a:r>
              <a:rPr lang="en-US" sz="2000" baseline="0">
                <a:solidFill>
                  <a:srgbClr val="790015"/>
                </a:solidFill>
                <a:latin typeface="Times New Roman" pitchFamily="18" charset="0"/>
              </a:rPr>
              <a:t> </a:t>
            </a:r>
            <a:r>
              <a:rPr lang="en-US" sz="2000" baseline="0">
                <a:solidFill>
                  <a:srgbClr val="00279F"/>
                </a:solidFill>
                <a:latin typeface="Times New Roman" pitchFamily="18" charset="0"/>
              </a:rPr>
              <a:t>with mean </a:t>
            </a:r>
            <a:r>
              <a:rPr lang="en-US" sz="2000" i="1" baseline="0">
                <a:solidFill>
                  <a:srgbClr val="00279F"/>
                </a:solidFill>
                <a:latin typeface="Times New Roman" pitchFamily="18" charset="0"/>
              </a:rPr>
              <a:t>p</a:t>
            </a:r>
            <a:r>
              <a:rPr lang="en-US" sz="2000" baseline="0">
                <a:solidFill>
                  <a:srgbClr val="00279F"/>
                </a:solidFill>
                <a:latin typeface="Times New Roman" pitchFamily="18" charset="0"/>
              </a:rPr>
              <a:t> and standard deviation</a:t>
            </a:r>
          </a:p>
          <a:p>
            <a:pPr eaLnBrk="0" latinLnBrk="1" hangingPunct="0"/>
            <a:endParaRPr lang="en-US" sz="2000" baseline="0">
              <a:solidFill>
                <a:srgbClr val="00279F"/>
              </a:solidFill>
              <a:latin typeface="Times New Roman" pitchFamily="18" charset="0"/>
            </a:endParaRPr>
          </a:p>
        </p:txBody>
      </p:sp>
      <p:graphicFrame>
        <p:nvGraphicFramePr>
          <p:cNvPr id="22535" name="Object 7"/>
          <p:cNvGraphicFramePr>
            <a:graphicFrameLocks/>
          </p:cNvGraphicFramePr>
          <p:nvPr/>
        </p:nvGraphicFramePr>
        <p:xfrm>
          <a:off x="2333625" y="4956175"/>
          <a:ext cx="508000" cy="376238"/>
        </p:xfrm>
        <a:graphic>
          <a:graphicData uri="http://schemas.openxmlformats.org/presentationml/2006/ole">
            <p:oleObj spid="_x0000_s67587" name="Equation" r:id="rId5" imgW="885600" imgH="398160" progId="Equation.3">
              <p:embed/>
            </p:oleObj>
          </a:graphicData>
        </a:graphic>
      </p:graphicFrame>
      <p:graphicFrame>
        <p:nvGraphicFramePr>
          <p:cNvPr id="22536" name="Object 8"/>
          <p:cNvGraphicFramePr>
            <a:graphicFrameLocks/>
          </p:cNvGraphicFramePr>
          <p:nvPr/>
        </p:nvGraphicFramePr>
        <p:xfrm>
          <a:off x="1908175" y="5599113"/>
          <a:ext cx="2076450" cy="800100"/>
        </p:xfrm>
        <a:graphic>
          <a:graphicData uri="http://schemas.openxmlformats.org/presentationml/2006/ole">
            <p:oleObj spid="_x0000_s67588" name="Equation" r:id="rId6" imgW="1971360" imgH="957240" progId="Equation.3">
              <p:embed/>
            </p:oleObj>
          </a:graphicData>
        </a:graphic>
      </p:graphicFrame>
      <p:sp>
        <p:nvSpPr>
          <p:cNvPr id="22537" name="Rectangle 9"/>
          <p:cNvSpPr>
            <a:spLocks noChangeArrowheads="1"/>
          </p:cNvSpPr>
          <p:nvPr/>
        </p:nvSpPr>
        <p:spPr bwMode="auto">
          <a:xfrm>
            <a:off x="731838" y="3611563"/>
            <a:ext cx="2208212"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aseline="0">
                <a:latin typeface="Times New Roman" pitchFamily="18" charset="0"/>
              </a:rPr>
              <a:t>Sample proportion: </a:t>
            </a:r>
          </a:p>
        </p:txBody>
      </p:sp>
      <p:sp>
        <p:nvSpPr>
          <p:cNvPr id="22598" name="Line 70"/>
          <p:cNvSpPr>
            <a:spLocks noChangeShapeType="1"/>
          </p:cNvSpPr>
          <p:nvPr/>
        </p:nvSpPr>
        <p:spPr bwMode="auto">
          <a:xfrm>
            <a:off x="8120063" y="5880100"/>
            <a:ext cx="33337" cy="0"/>
          </a:xfrm>
          <a:prstGeom prst="line">
            <a:avLst/>
          </a:prstGeom>
          <a:noFill/>
          <a:ln w="12700">
            <a:noFill/>
            <a:round/>
            <a:headEnd/>
            <a:tailEnd/>
          </a:ln>
          <a:effectLst/>
        </p:spPr>
        <p:txBody>
          <a:bodyPr wrap="none" anchor="ctr"/>
          <a:lstStyle/>
          <a:p>
            <a:endParaRPr lang="en-US"/>
          </a:p>
        </p:txBody>
      </p:sp>
      <p:sp>
        <p:nvSpPr>
          <p:cNvPr id="22601" name="Line 73"/>
          <p:cNvSpPr>
            <a:spLocks noChangeShapeType="1"/>
          </p:cNvSpPr>
          <p:nvPr/>
        </p:nvSpPr>
        <p:spPr bwMode="auto">
          <a:xfrm>
            <a:off x="8040688" y="5880100"/>
            <a:ext cx="61912" cy="0"/>
          </a:xfrm>
          <a:prstGeom prst="line">
            <a:avLst/>
          </a:prstGeom>
          <a:noFill/>
          <a:ln w="12700">
            <a:noFill/>
            <a:round/>
            <a:headEnd/>
            <a:tailEnd/>
          </a:ln>
          <a:effectLst/>
        </p:spPr>
        <p:txBody>
          <a:bodyPr wrap="none" anchor="ctr"/>
          <a:lstStyle/>
          <a:p>
            <a:endParaRPr lang="en-US"/>
          </a:p>
        </p:txBody>
      </p:sp>
      <p:sp>
        <p:nvSpPr>
          <p:cNvPr id="22603" name="Line 75"/>
          <p:cNvSpPr>
            <a:spLocks noChangeShapeType="1"/>
          </p:cNvSpPr>
          <p:nvPr/>
        </p:nvSpPr>
        <p:spPr bwMode="auto">
          <a:xfrm>
            <a:off x="7964488" y="5880100"/>
            <a:ext cx="57150" cy="0"/>
          </a:xfrm>
          <a:prstGeom prst="line">
            <a:avLst/>
          </a:prstGeom>
          <a:noFill/>
          <a:ln w="12700">
            <a:noFill/>
            <a:round/>
            <a:headEnd/>
            <a:tailEnd/>
          </a:ln>
          <a:effectLst/>
        </p:spPr>
        <p:txBody>
          <a:bodyPr wrap="none" anchor="ctr"/>
          <a:lstStyle/>
          <a:p>
            <a:endParaRPr lang="en-US"/>
          </a:p>
        </p:txBody>
      </p:sp>
      <p:sp>
        <p:nvSpPr>
          <p:cNvPr id="22605" name="Line 77"/>
          <p:cNvSpPr>
            <a:spLocks noChangeShapeType="1"/>
          </p:cNvSpPr>
          <p:nvPr/>
        </p:nvSpPr>
        <p:spPr bwMode="auto">
          <a:xfrm>
            <a:off x="7886700" y="5880100"/>
            <a:ext cx="57150" cy="0"/>
          </a:xfrm>
          <a:prstGeom prst="line">
            <a:avLst/>
          </a:prstGeom>
          <a:noFill/>
          <a:ln w="12700">
            <a:noFill/>
            <a:round/>
            <a:headEnd/>
            <a:tailEnd/>
          </a:ln>
          <a:effectLst/>
        </p:spPr>
        <p:txBody>
          <a:bodyPr wrap="none" anchor="ctr"/>
          <a:lstStyle/>
          <a:p>
            <a:endParaRPr lang="en-US"/>
          </a:p>
        </p:txBody>
      </p:sp>
      <p:sp>
        <p:nvSpPr>
          <p:cNvPr id="22607" name="Line 79"/>
          <p:cNvSpPr>
            <a:spLocks noChangeShapeType="1"/>
          </p:cNvSpPr>
          <p:nvPr/>
        </p:nvSpPr>
        <p:spPr bwMode="auto">
          <a:xfrm>
            <a:off x="7810500" y="5880100"/>
            <a:ext cx="55563" cy="0"/>
          </a:xfrm>
          <a:prstGeom prst="line">
            <a:avLst/>
          </a:prstGeom>
          <a:noFill/>
          <a:ln w="12700">
            <a:noFill/>
            <a:round/>
            <a:headEnd/>
            <a:tailEnd/>
          </a:ln>
          <a:effectLst/>
        </p:spPr>
        <p:txBody>
          <a:bodyPr wrap="none" anchor="ctr"/>
          <a:lstStyle/>
          <a:p>
            <a:endParaRPr lang="en-US"/>
          </a:p>
        </p:txBody>
      </p:sp>
      <p:grpSp>
        <p:nvGrpSpPr>
          <p:cNvPr id="2" name="Group 282"/>
          <p:cNvGrpSpPr>
            <a:grpSpLocks/>
          </p:cNvGrpSpPr>
          <p:nvPr/>
        </p:nvGrpSpPr>
        <p:grpSpPr bwMode="auto">
          <a:xfrm>
            <a:off x="6251575" y="4881563"/>
            <a:ext cx="2208213" cy="1595437"/>
            <a:chOff x="4056" y="3004"/>
            <a:chExt cx="1391" cy="1005"/>
          </a:xfrm>
        </p:grpSpPr>
        <p:sp>
          <p:nvSpPr>
            <p:cNvPr id="22540" name="Freeform 12"/>
            <p:cNvSpPr>
              <a:spLocks/>
            </p:cNvSpPr>
            <p:nvPr/>
          </p:nvSpPr>
          <p:spPr bwMode="auto">
            <a:xfrm>
              <a:off x="4056" y="3004"/>
              <a:ext cx="1391" cy="1005"/>
            </a:xfrm>
            <a:custGeom>
              <a:avLst/>
              <a:gdLst/>
              <a:ahLst/>
              <a:cxnLst>
                <a:cxn ang="0">
                  <a:pos x="0" y="1004"/>
                </a:cxn>
                <a:cxn ang="0">
                  <a:pos x="1366" y="1004"/>
                </a:cxn>
                <a:cxn ang="0">
                  <a:pos x="1366" y="0"/>
                </a:cxn>
                <a:cxn ang="0">
                  <a:pos x="0" y="0"/>
                </a:cxn>
                <a:cxn ang="0">
                  <a:pos x="0" y="1004"/>
                </a:cxn>
              </a:cxnLst>
              <a:rect l="0" t="0" r="r" b="b"/>
              <a:pathLst>
                <a:path w="1367" h="1005">
                  <a:moveTo>
                    <a:pt x="0" y="1004"/>
                  </a:moveTo>
                  <a:lnTo>
                    <a:pt x="1366" y="1004"/>
                  </a:lnTo>
                  <a:lnTo>
                    <a:pt x="1366" y="0"/>
                  </a:lnTo>
                  <a:lnTo>
                    <a:pt x="0" y="0"/>
                  </a:lnTo>
                  <a:lnTo>
                    <a:pt x="0" y="1004"/>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grpSp>
          <p:nvGrpSpPr>
            <p:cNvPr id="3" name="Group 279"/>
            <p:cNvGrpSpPr>
              <a:grpSpLocks/>
            </p:cNvGrpSpPr>
            <p:nvPr/>
          </p:nvGrpSpPr>
          <p:grpSpPr bwMode="auto">
            <a:xfrm>
              <a:off x="4073" y="3008"/>
              <a:ext cx="1343" cy="991"/>
              <a:chOff x="4133" y="2996"/>
              <a:chExt cx="1166" cy="979"/>
            </a:xfrm>
          </p:grpSpPr>
          <p:sp>
            <p:nvSpPr>
              <p:cNvPr id="22541" name="Freeform 13"/>
              <p:cNvSpPr>
                <a:spLocks/>
              </p:cNvSpPr>
              <p:nvPr/>
            </p:nvSpPr>
            <p:spPr bwMode="auto">
              <a:xfrm>
                <a:off x="4328" y="3154"/>
                <a:ext cx="821" cy="562"/>
              </a:xfrm>
              <a:custGeom>
                <a:avLst/>
                <a:gdLst/>
                <a:ahLst/>
                <a:cxnLst>
                  <a:cxn ang="0">
                    <a:pos x="0" y="561"/>
                  </a:cxn>
                  <a:cxn ang="0">
                    <a:pos x="820" y="561"/>
                  </a:cxn>
                  <a:cxn ang="0">
                    <a:pos x="820" y="0"/>
                  </a:cxn>
                  <a:cxn ang="0">
                    <a:pos x="0" y="0"/>
                  </a:cxn>
                  <a:cxn ang="0">
                    <a:pos x="0" y="561"/>
                  </a:cxn>
                </a:cxnLst>
                <a:rect l="0" t="0" r="r" b="b"/>
                <a:pathLst>
                  <a:path w="821" h="562">
                    <a:moveTo>
                      <a:pt x="0" y="561"/>
                    </a:moveTo>
                    <a:lnTo>
                      <a:pt x="820" y="561"/>
                    </a:lnTo>
                    <a:lnTo>
                      <a:pt x="820" y="0"/>
                    </a:lnTo>
                    <a:lnTo>
                      <a:pt x="0" y="0"/>
                    </a:lnTo>
                    <a:lnTo>
                      <a:pt x="0" y="561"/>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542" name="Rectangle 14"/>
              <p:cNvSpPr>
                <a:spLocks noChangeArrowheads="1"/>
              </p:cNvSpPr>
              <p:nvPr/>
            </p:nvSpPr>
            <p:spPr bwMode="auto">
              <a:xfrm>
                <a:off x="5061" y="3711"/>
                <a:ext cx="123"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1</a:t>
                </a:r>
              </a:p>
            </p:txBody>
          </p:sp>
          <p:sp>
            <p:nvSpPr>
              <p:cNvPr id="22543" name="Rectangle 15"/>
              <p:cNvSpPr>
                <a:spLocks noChangeArrowheads="1"/>
              </p:cNvSpPr>
              <p:nvPr/>
            </p:nvSpPr>
            <p:spPr bwMode="auto">
              <a:xfrm>
                <a:off x="5079" y="3711"/>
                <a:ext cx="123"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5</a:t>
                </a:r>
              </a:p>
            </p:txBody>
          </p:sp>
          <p:sp>
            <p:nvSpPr>
              <p:cNvPr id="22544" name="Rectangle 16"/>
              <p:cNvSpPr>
                <a:spLocks noChangeArrowheads="1"/>
              </p:cNvSpPr>
              <p:nvPr/>
            </p:nvSpPr>
            <p:spPr bwMode="auto">
              <a:xfrm>
                <a:off x="5011"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1</a:t>
                </a:r>
              </a:p>
            </p:txBody>
          </p:sp>
          <p:sp>
            <p:nvSpPr>
              <p:cNvPr id="22545" name="Rectangle 17"/>
              <p:cNvSpPr>
                <a:spLocks noChangeArrowheads="1"/>
              </p:cNvSpPr>
              <p:nvPr/>
            </p:nvSpPr>
            <p:spPr bwMode="auto">
              <a:xfrm>
                <a:off x="5030"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4</a:t>
                </a:r>
              </a:p>
            </p:txBody>
          </p:sp>
          <p:sp>
            <p:nvSpPr>
              <p:cNvPr id="22546" name="Rectangle 18"/>
              <p:cNvSpPr>
                <a:spLocks noChangeArrowheads="1"/>
              </p:cNvSpPr>
              <p:nvPr/>
            </p:nvSpPr>
            <p:spPr bwMode="auto">
              <a:xfrm>
                <a:off x="4960" y="3711"/>
                <a:ext cx="123"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1</a:t>
                </a:r>
              </a:p>
            </p:txBody>
          </p:sp>
          <p:sp>
            <p:nvSpPr>
              <p:cNvPr id="22547" name="Rectangle 19"/>
              <p:cNvSpPr>
                <a:spLocks noChangeArrowheads="1"/>
              </p:cNvSpPr>
              <p:nvPr/>
            </p:nvSpPr>
            <p:spPr bwMode="auto">
              <a:xfrm>
                <a:off x="4979"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3</a:t>
                </a:r>
              </a:p>
            </p:txBody>
          </p:sp>
          <p:sp>
            <p:nvSpPr>
              <p:cNvPr id="22548" name="Rectangle 20"/>
              <p:cNvSpPr>
                <a:spLocks noChangeArrowheads="1"/>
              </p:cNvSpPr>
              <p:nvPr/>
            </p:nvSpPr>
            <p:spPr bwMode="auto">
              <a:xfrm>
                <a:off x="4911"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1</a:t>
                </a:r>
              </a:p>
            </p:txBody>
          </p:sp>
          <p:sp>
            <p:nvSpPr>
              <p:cNvPr id="22549" name="Rectangle 21"/>
              <p:cNvSpPr>
                <a:spLocks noChangeArrowheads="1"/>
              </p:cNvSpPr>
              <p:nvPr/>
            </p:nvSpPr>
            <p:spPr bwMode="auto">
              <a:xfrm>
                <a:off x="4929" y="3711"/>
                <a:ext cx="123"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2</a:t>
                </a:r>
              </a:p>
            </p:txBody>
          </p:sp>
          <p:sp>
            <p:nvSpPr>
              <p:cNvPr id="22550" name="Rectangle 22"/>
              <p:cNvSpPr>
                <a:spLocks noChangeArrowheads="1"/>
              </p:cNvSpPr>
              <p:nvPr/>
            </p:nvSpPr>
            <p:spPr bwMode="auto">
              <a:xfrm>
                <a:off x="4863" y="3711"/>
                <a:ext cx="123"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1</a:t>
                </a:r>
              </a:p>
            </p:txBody>
          </p:sp>
          <p:sp>
            <p:nvSpPr>
              <p:cNvPr id="22551" name="Rectangle 23"/>
              <p:cNvSpPr>
                <a:spLocks noChangeArrowheads="1"/>
              </p:cNvSpPr>
              <p:nvPr/>
            </p:nvSpPr>
            <p:spPr bwMode="auto">
              <a:xfrm>
                <a:off x="4881" y="3711"/>
                <a:ext cx="123"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1</a:t>
                </a:r>
              </a:p>
            </p:txBody>
          </p:sp>
          <p:sp>
            <p:nvSpPr>
              <p:cNvPr id="22552" name="Rectangle 24"/>
              <p:cNvSpPr>
                <a:spLocks noChangeArrowheads="1"/>
              </p:cNvSpPr>
              <p:nvPr/>
            </p:nvSpPr>
            <p:spPr bwMode="auto">
              <a:xfrm>
                <a:off x="4813"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1</a:t>
                </a:r>
              </a:p>
            </p:txBody>
          </p:sp>
          <p:sp>
            <p:nvSpPr>
              <p:cNvPr id="22553" name="Rectangle 25"/>
              <p:cNvSpPr>
                <a:spLocks noChangeArrowheads="1"/>
              </p:cNvSpPr>
              <p:nvPr/>
            </p:nvSpPr>
            <p:spPr bwMode="auto">
              <a:xfrm>
                <a:off x="4831"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0</a:t>
                </a:r>
              </a:p>
            </p:txBody>
          </p:sp>
          <p:sp>
            <p:nvSpPr>
              <p:cNvPr id="22554" name="Rectangle 26"/>
              <p:cNvSpPr>
                <a:spLocks noChangeArrowheads="1"/>
              </p:cNvSpPr>
              <p:nvPr/>
            </p:nvSpPr>
            <p:spPr bwMode="auto">
              <a:xfrm>
                <a:off x="4772"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9</a:t>
                </a:r>
              </a:p>
            </p:txBody>
          </p:sp>
          <p:sp>
            <p:nvSpPr>
              <p:cNvPr id="22555" name="Rectangle 27"/>
              <p:cNvSpPr>
                <a:spLocks noChangeArrowheads="1"/>
              </p:cNvSpPr>
              <p:nvPr/>
            </p:nvSpPr>
            <p:spPr bwMode="auto">
              <a:xfrm>
                <a:off x="4723" y="3711"/>
                <a:ext cx="123"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8</a:t>
                </a:r>
              </a:p>
            </p:txBody>
          </p:sp>
          <p:sp>
            <p:nvSpPr>
              <p:cNvPr id="22556" name="Rectangle 28"/>
              <p:cNvSpPr>
                <a:spLocks noChangeArrowheads="1"/>
              </p:cNvSpPr>
              <p:nvPr/>
            </p:nvSpPr>
            <p:spPr bwMode="auto">
              <a:xfrm>
                <a:off x="4674"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7</a:t>
                </a:r>
              </a:p>
            </p:txBody>
          </p:sp>
          <p:sp>
            <p:nvSpPr>
              <p:cNvPr id="22557" name="Rectangle 29"/>
              <p:cNvSpPr>
                <a:spLocks noChangeArrowheads="1"/>
              </p:cNvSpPr>
              <p:nvPr/>
            </p:nvSpPr>
            <p:spPr bwMode="auto">
              <a:xfrm>
                <a:off x="4623"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6</a:t>
                </a:r>
              </a:p>
            </p:txBody>
          </p:sp>
          <p:sp>
            <p:nvSpPr>
              <p:cNvPr id="22558" name="Rectangle 30"/>
              <p:cNvSpPr>
                <a:spLocks noChangeArrowheads="1"/>
              </p:cNvSpPr>
              <p:nvPr/>
            </p:nvSpPr>
            <p:spPr bwMode="auto">
              <a:xfrm>
                <a:off x="4574"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5</a:t>
                </a:r>
              </a:p>
            </p:txBody>
          </p:sp>
          <p:sp>
            <p:nvSpPr>
              <p:cNvPr id="22559" name="Rectangle 31"/>
              <p:cNvSpPr>
                <a:spLocks noChangeArrowheads="1"/>
              </p:cNvSpPr>
              <p:nvPr/>
            </p:nvSpPr>
            <p:spPr bwMode="auto">
              <a:xfrm>
                <a:off x="4523"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4</a:t>
                </a:r>
              </a:p>
            </p:txBody>
          </p:sp>
          <p:sp>
            <p:nvSpPr>
              <p:cNvPr id="22560" name="Rectangle 32"/>
              <p:cNvSpPr>
                <a:spLocks noChangeArrowheads="1"/>
              </p:cNvSpPr>
              <p:nvPr/>
            </p:nvSpPr>
            <p:spPr bwMode="auto">
              <a:xfrm>
                <a:off x="4475"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3</a:t>
                </a:r>
              </a:p>
            </p:txBody>
          </p:sp>
          <p:sp>
            <p:nvSpPr>
              <p:cNvPr id="22561" name="Rectangle 33"/>
              <p:cNvSpPr>
                <a:spLocks noChangeArrowheads="1"/>
              </p:cNvSpPr>
              <p:nvPr/>
            </p:nvSpPr>
            <p:spPr bwMode="auto">
              <a:xfrm>
                <a:off x="4423"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2</a:t>
                </a:r>
              </a:p>
            </p:txBody>
          </p:sp>
          <p:sp>
            <p:nvSpPr>
              <p:cNvPr id="22562" name="Rectangle 34"/>
              <p:cNvSpPr>
                <a:spLocks noChangeArrowheads="1"/>
              </p:cNvSpPr>
              <p:nvPr/>
            </p:nvSpPr>
            <p:spPr bwMode="auto">
              <a:xfrm>
                <a:off x="4375" y="3711"/>
                <a:ext cx="123"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1</a:t>
                </a:r>
              </a:p>
            </p:txBody>
          </p:sp>
          <p:sp>
            <p:nvSpPr>
              <p:cNvPr id="22563" name="Rectangle 35"/>
              <p:cNvSpPr>
                <a:spLocks noChangeArrowheads="1"/>
              </p:cNvSpPr>
              <p:nvPr/>
            </p:nvSpPr>
            <p:spPr bwMode="auto">
              <a:xfrm>
                <a:off x="4325" y="3711"/>
                <a:ext cx="122"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0</a:t>
                </a:r>
              </a:p>
            </p:txBody>
          </p:sp>
          <p:sp>
            <p:nvSpPr>
              <p:cNvPr id="22564" name="Line 36"/>
              <p:cNvSpPr>
                <a:spLocks noChangeShapeType="1"/>
              </p:cNvSpPr>
              <p:nvPr/>
            </p:nvSpPr>
            <p:spPr bwMode="auto">
              <a:xfrm>
                <a:off x="5136" y="3719"/>
                <a:ext cx="0" cy="13"/>
              </a:xfrm>
              <a:prstGeom prst="line">
                <a:avLst/>
              </a:prstGeom>
              <a:noFill/>
              <a:ln w="12700">
                <a:solidFill>
                  <a:srgbClr val="000000"/>
                </a:solidFill>
                <a:round/>
                <a:headEnd/>
                <a:tailEnd/>
              </a:ln>
              <a:effectLst/>
            </p:spPr>
            <p:txBody>
              <a:bodyPr wrap="none" anchor="ctr"/>
              <a:lstStyle/>
              <a:p>
                <a:endParaRPr lang="en-US"/>
              </a:p>
            </p:txBody>
          </p:sp>
          <p:sp>
            <p:nvSpPr>
              <p:cNvPr id="22565" name="Line 37"/>
              <p:cNvSpPr>
                <a:spLocks noChangeShapeType="1"/>
              </p:cNvSpPr>
              <p:nvPr/>
            </p:nvSpPr>
            <p:spPr bwMode="auto">
              <a:xfrm>
                <a:off x="5087" y="3719"/>
                <a:ext cx="0" cy="13"/>
              </a:xfrm>
              <a:prstGeom prst="line">
                <a:avLst/>
              </a:prstGeom>
              <a:noFill/>
              <a:ln w="12700">
                <a:solidFill>
                  <a:srgbClr val="000000"/>
                </a:solidFill>
                <a:round/>
                <a:headEnd/>
                <a:tailEnd/>
              </a:ln>
              <a:effectLst/>
            </p:spPr>
            <p:txBody>
              <a:bodyPr wrap="none" anchor="ctr"/>
              <a:lstStyle/>
              <a:p>
                <a:endParaRPr lang="en-US"/>
              </a:p>
            </p:txBody>
          </p:sp>
          <p:sp>
            <p:nvSpPr>
              <p:cNvPr id="22566" name="Line 38"/>
              <p:cNvSpPr>
                <a:spLocks noChangeShapeType="1"/>
              </p:cNvSpPr>
              <p:nvPr/>
            </p:nvSpPr>
            <p:spPr bwMode="auto">
              <a:xfrm>
                <a:off x="5036" y="3719"/>
                <a:ext cx="0" cy="13"/>
              </a:xfrm>
              <a:prstGeom prst="line">
                <a:avLst/>
              </a:prstGeom>
              <a:noFill/>
              <a:ln w="12700">
                <a:solidFill>
                  <a:srgbClr val="000000"/>
                </a:solidFill>
                <a:round/>
                <a:headEnd/>
                <a:tailEnd/>
              </a:ln>
              <a:effectLst/>
            </p:spPr>
            <p:txBody>
              <a:bodyPr wrap="none" anchor="ctr"/>
              <a:lstStyle/>
              <a:p>
                <a:endParaRPr lang="en-US"/>
              </a:p>
            </p:txBody>
          </p:sp>
          <p:sp>
            <p:nvSpPr>
              <p:cNvPr id="22567" name="Line 39"/>
              <p:cNvSpPr>
                <a:spLocks noChangeShapeType="1"/>
              </p:cNvSpPr>
              <p:nvPr/>
            </p:nvSpPr>
            <p:spPr bwMode="auto">
              <a:xfrm>
                <a:off x="4986" y="3719"/>
                <a:ext cx="0" cy="13"/>
              </a:xfrm>
              <a:prstGeom prst="line">
                <a:avLst/>
              </a:prstGeom>
              <a:noFill/>
              <a:ln w="12700">
                <a:solidFill>
                  <a:srgbClr val="000000"/>
                </a:solidFill>
                <a:round/>
                <a:headEnd/>
                <a:tailEnd/>
              </a:ln>
              <a:effectLst/>
            </p:spPr>
            <p:txBody>
              <a:bodyPr wrap="none" anchor="ctr"/>
              <a:lstStyle/>
              <a:p>
                <a:endParaRPr lang="en-US"/>
              </a:p>
            </p:txBody>
          </p:sp>
          <p:sp>
            <p:nvSpPr>
              <p:cNvPr id="22568" name="Line 40"/>
              <p:cNvSpPr>
                <a:spLocks noChangeShapeType="1"/>
              </p:cNvSpPr>
              <p:nvPr/>
            </p:nvSpPr>
            <p:spPr bwMode="auto">
              <a:xfrm>
                <a:off x="4938" y="3719"/>
                <a:ext cx="0" cy="13"/>
              </a:xfrm>
              <a:prstGeom prst="line">
                <a:avLst/>
              </a:prstGeom>
              <a:noFill/>
              <a:ln w="12700">
                <a:solidFill>
                  <a:srgbClr val="000000"/>
                </a:solidFill>
                <a:round/>
                <a:headEnd/>
                <a:tailEnd/>
              </a:ln>
              <a:effectLst/>
            </p:spPr>
            <p:txBody>
              <a:bodyPr wrap="none" anchor="ctr"/>
              <a:lstStyle/>
              <a:p>
                <a:endParaRPr lang="en-US"/>
              </a:p>
            </p:txBody>
          </p:sp>
          <p:sp>
            <p:nvSpPr>
              <p:cNvPr id="22569" name="Line 41"/>
              <p:cNvSpPr>
                <a:spLocks noChangeShapeType="1"/>
              </p:cNvSpPr>
              <p:nvPr/>
            </p:nvSpPr>
            <p:spPr bwMode="auto">
              <a:xfrm>
                <a:off x="4888" y="3719"/>
                <a:ext cx="0" cy="13"/>
              </a:xfrm>
              <a:prstGeom prst="line">
                <a:avLst/>
              </a:prstGeom>
              <a:noFill/>
              <a:ln w="12700">
                <a:solidFill>
                  <a:srgbClr val="000000"/>
                </a:solidFill>
                <a:round/>
                <a:headEnd/>
                <a:tailEnd/>
              </a:ln>
              <a:effectLst/>
            </p:spPr>
            <p:txBody>
              <a:bodyPr wrap="none" anchor="ctr"/>
              <a:lstStyle/>
              <a:p>
                <a:endParaRPr lang="en-US"/>
              </a:p>
            </p:txBody>
          </p:sp>
          <p:sp>
            <p:nvSpPr>
              <p:cNvPr id="22570" name="Line 42"/>
              <p:cNvSpPr>
                <a:spLocks noChangeShapeType="1"/>
              </p:cNvSpPr>
              <p:nvPr/>
            </p:nvSpPr>
            <p:spPr bwMode="auto">
              <a:xfrm>
                <a:off x="4836" y="3719"/>
                <a:ext cx="0" cy="13"/>
              </a:xfrm>
              <a:prstGeom prst="line">
                <a:avLst/>
              </a:prstGeom>
              <a:noFill/>
              <a:ln w="12700">
                <a:solidFill>
                  <a:srgbClr val="000000"/>
                </a:solidFill>
                <a:round/>
                <a:headEnd/>
                <a:tailEnd/>
              </a:ln>
              <a:effectLst/>
            </p:spPr>
            <p:txBody>
              <a:bodyPr wrap="none" anchor="ctr"/>
              <a:lstStyle/>
              <a:p>
                <a:endParaRPr lang="en-US"/>
              </a:p>
            </p:txBody>
          </p:sp>
          <p:sp>
            <p:nvSpPr>
              <p:cNvPr id="22571" name="Line 43"/>
              <p:cNvSpPr>
                <a:spLocks noChangeShapeType="1"/>
              </p:cNvSpPr>
              <p:nvPr/>
            </p:nvSpPr>
            <p:spPr bwMode="auto">
              <a:xfrm>
                <a:off x="4787" y="3719"/>
                <a:ext cx="0" cy="13"/>
              </a:xfrm>
              <a:prstGeom prst="line">
                <a:avLst/>
              </a:prstGeom>
              <a:noFill/>
              <a:ln w="12700">
                <a:solidFill>
                  <a:srgbClr val="000000"/>
                </a:solidFill>
                <a:round/>
                <a:headEnd/>
                <a:tailEnd/>
              </a:ln>
              <a:effectLst/>
            </p:spPr>
            <p:txBody>
              <a:bodyPr wrap="none" anchor="ctr"/>
              <a:lstStyle/>
              <a:p>
                <a:endParaRPr lang="en-US"/>
              </a:p>
            </p:txBody>
          </p:sp>
          <p:sp>
            <p:nvSpPr>
              <p:cNvPr id="22572" name="Line 44"/>
              <p:cNvSpPr>
                <a:spLocks noChangeShapeType="1"/>
              </p:cNvSpPr>
              <p:nvPr/>
            </p:nvSpPr>
            <p:spPr bwMode="auto">
              <a:xfrm>
                <a:off x="4738" y="3719"/>
                <a:ext cx="0" cy="13"/>
              </a:xfrm>
              <a:prstGeom prst="line">
                <a:avLst/>
              </a:prstGeom>
              <a:noFill/>
              <a:ln w="12700">
                <a:solidFill>
                  <a:srgbClr val="000000"/>
                </a:solidFill>
                <a:round/>
                <a:headEnd/>
                <a:tailEnd/>
              </a:ln>
              <a:effectLst/>
            </p:spPr>
            <p:txBody>
              <a:bodyPr wrap="none" anchor="ctr"/>
              <a:lstStyle/>
              <a:p>
                <a:endParaRPr lang="en-US"/>
              </a:p>
            </p:txBody>
          </p:sp>
          <p:sp>
            <p:nvSpPr>
              <p:cNvPr id="22573" name="Line 45"/>
              <p:cNvSpPr>
                <a:spLocks noChangeShapeType="1"/>
              </p:cNvSpPr>
              <p:nvPr/>
            </p:nvSpPr>
            <p:spPr bwMode="auto">
              <a:xfrm>
                <a:off x="4690" y="3719"/>
                <a:ext cx="0" cy="13"/>
              </a:xfrm>
              <a:prstGeom prst="line">
                <a:avLst/>
              </a:prstGeom>
              <a:noFill/>
              <a:ln w="12700">
                <a:solidFill>
                  <a:srgbClr val="000000"/>
                </a:solidFill>
                <a:round/>
                <a:headEnd/>
                <a:tailEnd/>
              </a:ln>
              <a:effectLst/>
            </p:spPr>
            <p:txBody>
              <a:bodyPr wrap="none" anchor="ctr"/>
              <a:lstStyle/>
              <a:p>
                <a:endParaRPr lang="en-US"/>
              </a:p>
            </p:txBody>
          </p:sp>
          <p:sp>
            <p:nvSpPr>
              <p:cNvPr id="22574" name="Line 46"/>
              <p:cNvSpPr>
                <a:spLocks noChangeShapeType="1"/>
              </p:cNvSpPr>
              <p:nvPr/>
            </p:nvSpPr>
            <p:spPr bwMode="auto">
              <a:xfrm>
                <a:off x="4640" y="3719"/>
                <a:ext cx="0" cy="13"/>
              </a:xfrm>
              <a:prstGeom prst="line">
                <a:avLst/>
              </a:prstGeom>
              <a:noFill/>
              <a:ln w="12700">
                <a:solidFill>
                  <a:srgbClr val="000000"/>
                </a:solidFill>
                <a:round/>
                <a:headEnd/>
                <a:tailEnd/>
              </a:ln>
              <a:effectLst/>
            </p:spPr>
            <p:txBody>
              <a:bodyPr wrap="none" anchor="ctr"/>
              <a:lstStyle/>
              <a:p>
                <a:endParaRPr lang="en-US"/>
              </a:p>
            </p:txBody>
          </p:sp>
          <p:sp>
            <p:nvSpPr>
              <p:cNvPr id="22575" name="Line 47"/>
              <p:cNvSpPr>
                <a:spLocks noChangeShapeType="1"/>
              </p:cNvSpPr>
              <p:nvPr/>
            </p:nvSpPr>
            <p:spPr bwMode="auto">
              <a:xfrm>
                <a:off x="4589" y="3719"/>
                <a:ext cx="0" cy="13"/>
              </a:xfrm>
              <a:prstGeom prst="line">
                <a:avLst/>
              </a:prstGeom>
              <a:noFill/>
              <a:ln w="12700">
                <a:solidFill>
                  <a:srgbClr val="000000"/>
                </a:solidFill>
                <a:round/>
                <a:headEnd/>
                <a:tailEnd/>
              </a:ln>
              <a:effectLst/>
            </p:spPr>
            <p:txBody>
              <a:bodyPr wrap="none" anchor="ctr"/>
              <a:lstStyle/>
              <a:p>
                <a:endParaRPr lang="en-US"/>
              </a:p>
            </p:txBody>
          </p:sp>
          <p:sp>
            <p:nvSpPr>
              <p:cNvPr id="22576" name="Line 48"/>
              <p:cNvSpPr>
                <a:spLocks noChangeShapeType="1"/>
              </p:cNvSpPr>
              <p:nvPr/>
            </p:nvSpPr>
            <p:spPr bwMode="auto">
              <a:xfrm>
                <a:off x="4540" y="3719"/>
                <a:ext cx="0" cy="13"/>
              </a:xfrm>
              <a:prstGeom prst="line">
                <a:avLst/>
              </a:prstGeom>
              <a:noFill/>
              <a:ln w="12700">
                <a:solidFill>
                  <a:srgbClr val="000000"/>
                </a:solidFill>
                <a:round/>
                <a:headEnd/>
                <a:tailEnd/>
              </a:ln>
              <a:effectLst/>
            </p:spPr>
            <p:txBody>
              <a:bodyPr wrap="none" anchor="ctr"/>
              <a:lstStyle/>
              <a:p>
                <a:endParaRPr lang="en-US"/>
              </a:p>
            </p:txBody>
          </p:sp>
          <p:sp>
            <p:nvSpPr>
              <p:cNvPr id="22577" name="Line 49"/>
              <p:cNvSpPr>
                <a:spLocks noChangeShapeType="1"/>
              </p:cNvSpPr>
              <p:nvPr/>
            </p:nvSpPr>
            <p:spPr bwMode="auto">
              <a:xfrm>
                <a:off x="4490" y="3719"/>
                <a:ext cx="0" cy="13"/>
              </a:xfrm>
              <a:prstGeom prst="line">
                <a:avLst/>
              </a:prstGeom>
              <a:noFill/>
              <a:ln w="12700">
                <a:solidFill>
                  <a:srgbClr val="000000"/>
                </a:solidFill>
                <a:round/>
                <a:headEnd/>
                <a:tailEnd/>
              </a:ln>
              <a:effectLst/>
            </p:spPr>
            <p:txBody>
              <a:bodyPr wrap="none" anchor="ctr"/>
              <a:lstStyle/>
              <a:p>
                <a:endParaRPr lang="en-US"/>
              </a:p>
            </p:txBody>
          </p:sp>
          <p:sp>
            <p:nvSpPr>
              <p:cNvPr id="22578" name="Line 50"/>
              <p:cNvSpPr>
                <a:spLocks noChangeShapeType="1"/>
              </p:cNvSpPr>
              <p:nvPr/>
            </p:nvSpPr>
            <p:spPr bwMode="auto">
              <a:xfrm>
                <a:off x="4442" y="3719"/>
                <a:ext cx="0" cy="13"/>
              </a:xfrm>
              <a:prstGeom prst="line">
                <a:avLst/>
              </a:prstGeom>
              <a:noFill/>
              <a:ln w="12700">
                <a:solidFill>
                  <a:srgbClr val="000000"/>
                </a:solidFill>
                <a:round/>
                <a:headEnd/>
                <a:tailEnd/>
              </a:ln>
              <a:effectLst/>
            </p:spPr>
            <p:txBody>
              <a:bodyPr wrap="none" anchor="ctr"/>
              <a:lstStyle/>
              <a:p>
                <a:endParaRPr lang="en-US"/>
              </a:p>
            </p:txBody>
          </p:sp>
          <p:sp>
            <p:nvSpPr>
              <p:cNvPr id="22579" name="Line 51"/>
              <p:cNvSpPr>
                <a:spLocks noChangeShapeType="1"/>
              </p:cNvSpPr>
              <p:nvPr/>
            </p:nvSpPr>
            <p:spPr bwMode="auto">
              <a:xfrm>
                <a:off x="4390" y="3719"/>
                <a:ext cx="0" cy="13"/>
              </a:xfrm>
              <a:prstGeom prst="line">
                <a:avLst/>
              </a:prstGeom>
              <a:noFill/>
              <a:ln w="12700">
                <a:solidFill>
                  <a:srgbClr val="000000"/>
                </a:solidFill>
                <a:round/>
                <a:headEnd/>
                <a:tailEnd/>
              </a:ln>
              <a:effectLst/>
            </p:spPr>
            <p:txBody>
              <a:bodyPr wrap="none" anchor="ctr"/>
              <a:lstStyle/>
              <a:p>
                <a:endParaRPr lang="en-US"/>
              </a:p>
            </p:txBody>
          </p:sp>
          <p:sp>
            <p:nvSpPr>
              <p:cNvPr id="22580" name="Rectangle 52"/>
              <p:cNvSpPr>
                <a:spLocks noChangeArrowheads="1"/>
              </p:cNvSpPr>
              <p:nvPr/>
            </p:nvSpPr>
            <p:spPr bwMode="auto">
              <a:xfrm>
                <a:off x="4178" y="3176"/>
                <a:ext cx="123" cy="112"/>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0</a:t>
                </a:r>
              </a:p>
            </p:txBody>
          </p:sp>
          <p:sp>
            <p:nvSpPr>
              <p:cNvPr id="22581" name="Rectangle 53"/>
              <p:cNvSpPr>
                <a:spLocks noChangeArrowheads="1"/>
              </p:cNvSpPr>
              <p:nvPr/>
            </p:nvSpPr>
            <p:spPr bwMode="auto">
              <a:xfrm>
                <a:off x="4197" y="3176"/>
                <a:ext cx="111" cy="112"/>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a:t>
                </a:r>
              </a:p>
            </p:txBody>
          </p:sp>
          <p:sp>
            <p:nvSpPr>
              <p:cNvPr id="22582" name="Rectangle 54"/>
              <p:cNvSpPr>
                <a:spLocks noChangeArrowheads="1"/>
              </p:cNvSpPr>
              <p:nvPr/>
            </p:nvSpPr>
            <p:spPr bwMode="auto">
              <a:xfrm>
                <a:off x="4204" y="3176"/>
                <a:ext cx="123" cy="112"/>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2</a:t>
                </a:r>
              </a:p>
            </p:txBody>
          </p:sp>
          <p:sp>
            <p:nvSpPr>
              <p:cNvPr id="22583" name="Rectangle 55"/>
              <p:cNvSpPr>
                <a:spLocks noChangeArrowheads="1"/>
              </p:cNvSpPr>
              <p:nvPr/>
            </p:nvSpPr>
            <p:spPr bwMode="auto">
              <a:xfrm>
                <a:off x="4178" y="3416"/>
                <a:ext cx="123" cy="112"/>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0</a:t>
                </a:r>
              </a:p>
            </p:txBody>
          </p:sp>
          <p:sp>
            <p:nvSpPr>
              <p:cNvPr id="22584" name="Rectangle 56"/>
              <p:cNvSpPr>
                <a:spLocks noChangeArrowheads="1"/>
              </p:cNvSpPr>
              <p:nvPr/>
            </p:nvSpPr>
            <p:spPr bwMode="auto">
              <a:xfrm>
                <a:off x="4197" y="3416"/>
                <a:ext cx="111" cy="112"/>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a:t>
                </a:r>
              </a:p>
            </p:txBody>
          </p:sp>
          <p:sp>
            <p:nvSpPr>
              <p:cNvPr id="22585" name="Rectangle 57"/>
              <p:cNvSpPr>
                <a:spLocks noChangeArrowheads="1"/>
              </p:cNvSpPr>
              <p:nvPr/>
            </p:nvSpPr>
            <p:spPr bwMode="auto">
              <a:xfrm>
                <a:off x="4204" y="3416"/>
                <a:ext cx="123" cy="112"/>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1</a:t>
                </a:r>
              </a:p>
            </p:txBody>
          </p:sp>
          <p:sp>
            <p:nvSpPr>
              <p:cNvPr id="22586" name="Rectangle 58"/>
              <p:cNvSpPr>
                <a:spLocks noChangeArrowheads="1"/>
              </p:cNvSpPr>
              <p:nvPr/>
            </p:nvSpPr>
            <p:spPr bwMode="auto">
              <a:xfrm>
                <a:off x="4178" y="3657"/>
                <a:ext cx="123"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0</a:t>
                </a:r>
              </a:p>
            </p:txBody>
          </p:sp>
          <p:sp>
            <p:nvSpPr>
              <p:cNvPr id="22587" name="Rectangle 59"/>
              <p:cNvSpPr>
                <a:spLocks noChangeArrowheads="1"/>
              </p:cNvSpPr>
              <p:nvPr/>
            </p:nvSpPr>
            <p:spPr bwMode="auto">
              <a:xfrm>
                <a:off x="4197" y="3657"/>
                <a:ext cx="111"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a:t>
                </a:r>
              </a:p>
            </p:txBody>
          </p:sp>
          <p:sp>
            <p:nvSpPr>
              <p:cNvPr id="22588" name="Rectangle 60"/>
              <p:cNvSpPr>
                <a:spLocks noChangeArrowheads="1"/>
              </p:cNvSpPr>
              <p:nvPr/>
            </p:nvSpPr>
            <p:spPr bwMode="auto">
              <a:xfrm>
                <a:off x="4204" y="3657"/>
                <a:ext cx="123"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0</a:t>
                </a:r>
              </a:p>
            </p:txBody>
          </p:sp>
          <p:sp>
            <p:nvSpPr>
              <p:cNvPr id="22589" name="Line 61"/>
              <p:cNvSpPr>
                <a:spLocks noChangeShapeType="1"/>
              </p:cNvSpPr>
              <p:nvPr/>
            </p:nvSpPr>
            <p:spPr bwMode="auto">
              <a:xfrm flipH="1">
                <a:off x="4296" y="3227"/>
                <a:ext cx="36" cy="0"/>
              </a:xfrm>
              <a:prstGeom prst="line">
                <a:avLst/>
              </a:prstGeom>
              <a:noFill/>
              <a:ln w="12700">
                <a:solidFill>
                  <a:srgbClr val="000000"/>
                </a:solidFill>
                <a:round/>
                <a:headEnd/>
                <a:tailEnd/>
              </a:ln>
              <a:effectLst/>
            </p:spPr>
            <p:txBody>
              <a:bodyPr wrap="none" anchor="ctr"/>
              <a:lstStyle/>
              <a:p>
                <a:endParaRPr lang="en-US"/>
              </a:p>
            </p:txBody>
          </p:sp>
          <p:sp>
            <p:nvSpPr>
              <p:cNvPr id="22590" name="Line 62"/>
              <p:cNvSpPr>
                <a:spLocks noChangeShapeType="1"/>
              </p:cNvSpPr>
              <p:nvPr/>
            </p:nvSpPr>
            <p:spPr bwMode="auto">
              <a:xfrm flipH="1">
                <a:off x="4296" y="3467"/>
                <a:ext cx="36" cy="0"/>
              </a:xfrm>
              <a:prstGeom prst="line">
                <a:avLst/>
              </a:prstGeom>
              <a:noFill/>
              <a:ln w="12700">
                <a:solidFill>
                  <a:srgbClr val="000000"/>
                </a:solidFill>
                <a:round/>
                <a:headEnd/>
                <a:tailEnd/>
              </a:ln>
              <a:effectLst/>
            </p:spPr>
            <p:txBody>
              <a:bodyPr wrap="none" anchor="ctr"/>
              <a:lstStyle/>
              <a:p>
                <a:endParaRPr lang="en-US"/>
              </a:p>
            </p:txBody>
          </p:sp>
          <p:sp>
            <p:nvSpPr>
              <p:cNvPr id="22591" name="Line 63"/>
              <p:cNvSpPr>
                <a:spLocks noChangeShapeType="1"/>
              </p:cNvSpPr>
              <p:nvPr/>
            </p:nvSpPr>
            <p:spPr bwMode="auto">
              <a:xfrm flipH="1">
                <a:off x="4296" y="3704"/>
                <a:ext cx="36" cy="0"/>
              </a:xfrm>
              <a:prstGeom prst="line">
                <a:avLst/>
              </a:prstGeom>
              <a:noFill/>
              <a:ln w="12700">
                <a:solidFill>
                  <a:srgbClr val="000000"/>
                </a:solidFill>
                <a:round/>
                <a:headEnd/>
                <a:tailEnd/>
              </a:ln>
              <a:effectLst/>
            </p:spPr>
            <p:txBody>
              <a:bodyPr wrap="none" anchor="ctr"/>
              <a:lstStyle/>
              <a:p>
                <a:endParaRPr lang="en-US"/>
              </a:p>
            </p:txBody>
          </p:sp>
          <p:sp>
            <p:nvSpPr>
              <p:cNvPr id="22592" name="Line 64"/>
              <p:cNvSpPr>
                <a:spLocks noChangeShapeType="1"/>
              </p:cNvSpPr>
              <p:nvPr/>
            </p:nvSpPr>
            <p:spPr bwMode="auto">
              <a:xfrm>
                <a:off x="4346" y="3715"/>
                <a:ext cx="786" cy="0"/>
              </a:xfrm>
              <a:prstGeom prst="line">
                <a:avLst/>
              </a:prstGeom>
              <a:noFill/>
              <a:ln w="12700">
                <a:solidFill>
                  <a:srgbClr val="000000"/>
                </a:solidFill>
                <a:round/>
                <a:headEnd/>
                <a:tailEnd/>
              </a:ln>
              <a:effectLst/>
            </p:spPr>
            <p:txBody>
              <a:bodyPr wrap="none" anchor="ctr"/>
              <a:lstStyle/>
              <a:p>
                <a:endParaRPr lang="en-US"/>
              </a:p>
            </p:txBody>
          </p:sp>
          <p:sp>
            <p:nvSpPr>
              <p:cNvPr id="22593" name="Rectangle 65"/>
              <p:cNvSpPr>
                <a:spLocks noChangeArrowheads="1"/>
              </p:cNvSpPr>
              <p:nvPr/>
            </p:nvSpPr>
            <p:spPr bwMode="auto">
              <a:xfrm rot="16200000">
                <a:off x="4112" y="3404"/>
                <a:ext cx="149" cy="107"/>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700" baseline="0">
                    <a:solidFill>
                      <a:srgbClr val="000000"/>
                    </a:solidFill>
                  </a:rPr>
                  <a:t>P</a:t>
                </a:r>
              </a:p>
            </p:txBody>
          </p:sp>
          <p:sp>
            <p:nvSpPr>
              <p:cNvPr id="22594" name="Rectangle 66"/>
              <p:cNvSpPr>
                <a:spLocks noChangeArrowheads="1"/>
              </p:cNvSpPr>
              <p:nvPr/>
            </p:nvSpPr>
            <p:spPr bwMode="auto">
              <a:xfrm rot="16200000">
                <a:off x="4121" y="3383"/>
                <a:ext cx="132" cy="107"/>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700" baseline="0">
                    <a:solidFill>
                      <a:srgbClr val="000000"/>
                    </a:solidFill>
                  </a:rPr>
                  <a:t>(</a:t>
                </a:r>
              </a:p>
            </p:txBody>
          </p:sp>
          <p:sp>
            <p:nvSpPr>
              <p:cNvPr id="22595" name="Rectangle 67"/>
              <p:cNvSpPr>
                <a:spLocks noChangeArrowheads="1"/>
              </p:cNvSpPr>
              <p:nvPr/>
            </p:nvSpPr>
            <p:spPr bwMode="auto">
              <a:xfrm rot="16200000">
                <a:off x="4112" y="3363"/>
                <a:ext cx="149" cy="107"/>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700" baseline="0">
                    <a:solidFill>
                      <a:srgbClr val="000000"/>
                    </a:solidFill>
                  </a:rPr>
                  <a:t>X</a:t>
                </a:r>
              </a:p>
            </p:txBody>
          </p:sp>
          <p:sp>
            <p:nvSpPr>
              <p:cNvPr id="22596" name="Rectangle 68"/>
              <p:cNvSpPr>
                <a:spLocks noChangeArrowheads="1"/>
              </p:cNvSpPr>
              <p:nvPr/>
            </p:nvSpPr>
            <p:spPr bwMode="auto">
              <a:xfrm rot="16200000">
                <a:off x="4121" y="3344"/>
                <a:ext cx="131" cy="107"/>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700" baseline="0">
                    <a:solidFill>
                      <a:srgbClr val="000000"/>
                    </a:solidFill>
                  </a:rPr>
                  <a:t>)</a:t>
                </a:r>
              </a:p>
            </p:txBody>
          </p:sp>
          <p:sp>
            <p:nvSpPr>
              <p:cNvPr id="22597" name="Line 69"/>
              <p:cNvSpPr>
                <a:spLocks noChangeShapeType="1"/>
              </p:cNvSpPr>
              <p:nvPr/>
            </p:nvSpPr>
            <p:spPr bwMode="auto">
              <a:xfrm flipV="1">
                <a:off x="4328" y="3161"/>
                <a:ext cx="0" cy="547"/>
              </a:xfrm>
              <a:prstGeom prst="line">
                <a:avLst/>
              </a:prstGeom>
              <a:noFill/>
              <a:ln w="12700">
                <a:solidFill>
                  <a:srgbClr val="000000"/>
                </a:solidFill>
                <a:round/>
                <a:headEnd/>
                <a:tailEnd/>
              </a:ln>
              <a:effectLst/>
            </p:spPr>
            <p:txBody>
              <a:bodyPr wrap="none" anchor="ctr"/>
              <a:lstStyle/>
              <a:p>
                <a:endParaRPr lang="en-US"/>
              </a:p>
            </p:txBody>
          </p:sp>
          <p:sp>
            <p:nvSpPr>
              <p:cNvPr id="22599" name="Line 71"/>
              <p:cNvSpPr>
                <a:spLocks noChangeShapeType="1"/>
              </p:cNvSpPr>
              <p:nvPr/>
            </p:nvSpPr>
            <p:spPr bwMode="auto">
              <a:xfrm flipH="1">
                <a:off x="5111" y="3704"/>
                <a:ext cx="29" cy="0"/>
              </a:xfrm>
              <a:prstGeom prst="line">
                <a:avLst/>
              </a:prstGeom>
              <a:noFill/>
              <a:ln w="12700">
                <a:solidFill>
                  <a:srgbClr val="000000"/>
                </a:solidFill>
                <a:round/>
                <a:headEnd/>
                <a:tailEnd/>
              </a:ln>
              <a:effectLst/>
            </p:spPr>
            <p:txBody>
              <a:bodyPr wrap="none" anchor="ctr"/>
              <a:lstStyle/>
              <a:p>
                <a:endParaRPr lang="en-US"/>
              </a:p>
            </p:txBody>
          </p:sp>
          <p:sp>
            <p:nvSpPr>
              <p:cNvPr id="22600" name="Line 72"/>
              <p:cNvSpPr>
                <a:spLocks noChangeShapeType="1"/>
              </p:cNvSpPr>
              <p:nvPr/>
            </p:nvSpPr>
            <p:spPr bwMode="auto">
              <a:xfrm>
                <a:off x="5119" y="3704"/>
                <a:ext cx="13" cy="0"/>
              </a:xfrm>
              <a:prstGeom prst="line">
                <a:avLst/>
              </a:prstGeom>
              <a:noFill/>
              <a:ln w="12700">
                <a:solidFill>
                  <a:srgbClr val="000000"/>
                </a:solidFill>
                <a:round/>
                <a:headEnd/>
                <a:tailEnd/>
              </a:ln>
              <a:effectLst/>
            </p:spPr>
            <p:txBody>
              <a:bodyPr wrap="none" anchor="ctr"/>
              <a:lstStyle/>
              <a:p>
                <a:endParaRPr lang="en-US"/>
              </a:p>
            </p:txBody>
          </p:sp>
          <p:sp>
            <p:nvSpPr>
              <p:cNvPr id="22602" name="Freeform 74"/>
              <p:cNvSpPr>
                <a:spLocks/>
              </p:cNvSpPr>
              <p:nvPr/>
            </p:nvSpPr>
            <p:spPr bwMode="auto">
              <a:xfrm>
                <a:off x="5065" y="3704"/>
                <a:ext cx="40" cy="1"/>
              </a:xfrm>
              <a:custGeom>
                <a:avLst/>
                <a:gdLst/>
                <a:ahLst/>
                <a:cxnLst>
                  <a:cxn ang="0">
                    <a:pos x="0" y="0"/>
                  </a:cxn>
                  <a:cxn ang="0">
                    <a:pos x="39" y="0"/>
                  </a:cxn>
                  <a:cxn ang="0">
                    <a:pos x="0" y="0"/>
                  </a:cxn>
                </a:cxnLst>
                <a:rect l="0" t="0" r="r" b="b"/>
                <a:pathLst>
                  <a:path w="40" h="1">
                    <a:moveTo>
                      <a:pt x="0" y="0"/>
                    </a:moveTo>
                    <a:lnTo>
                      <a:pt x="39" y="0"/>
                    </a:lnTo>
                    <a:lnTo>
                      <a:pt x="0" y="0"/>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04" name="Freeform 76"/>
              <p:cNvSpPr>
                <a:spLocks/>
              </p:cNvSpPr>
              <p:nvPr/>
            </p:nvSpPr>
            <p:spPr bwMode="auto">
              <a:xfrm>
                <a:off x="5017" y="3704"/>
                <a:ext cx="37" cy="1"/>
              </a:xfrm>
              <a:custGeom>
                <a:avLst/>
                <a:gdLst/>
                <a:ahLst/>
                <a:cxnLst>
                  <a:cxn ang="0">
                    <a:pos x="0" y="0"/>
                  </a:cxn>
                  <a:cxn ang="0">
                    <a:pos x="36" y="0"/>
                  </a:cxn>
                  <a:cxn ang="0">
                    <a:pos x="0" y="0"/>
                  </a:cxn>
                </a:cxnLst>
                <a:rect l="0" t="0" r="r" b="b"/>
                <a:pathLst>
                  <a:path w="37" h="1">
                    <a:moveTo>
                      <a:pt x="0" y="0"/>
                    </a:moveTo>
                    <a:lnTo>
                      <a:pt x="36" y="0"/>
                    </a:lnTo>
                    <a:lnTo>
                      <a:pt x="0" y="0"/>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06" name="Freeform 78"/>
              <p:cNvSpPr>
                <a:spLocks/>
              </p:cNvSpPr>
              <p:nvPr/>
            </p:nvSpPr>
            <p:spPr bwMode="auto">
              <a:xfrm>
                <a:off x="4968" y="3704"/>
                <a:ext cx="37" cy="1"/>
              </a:xfrm>
              <a:custGeom>
                <a:avLst/>
                <a:gdLst/>
                <a:ahLst/>
                <a:cxnLst>
                  <a:cxn ang="0">
                    <a:pos x="0" y="0"/>
                  </a:cxn>
                  <a:cxn ang="0">
                    <a:pos x="36" y="0"/>
                  </a:cxn>
                  <a:cxn ang="0">
                    <a:pos x="0" y="0"/>
                  </a:cxn>
                </a:cxnLst>
                <a:rect l="0" t="0" r="r" b="b"/>
                <a:pathLst>
                  <a:path w="37" h="1">
                    <a:moveTo>
                      <a:pt x="0" y="0"/>
                    </a:moveTo>
                    <a:lnTo>
                      <a:pt x="36" y="0"/>
                    </a:lnTo>
                    <a:lnTo>
                      <a:pt x="0" y="0"/>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08" name="Freeform 80"/>
              <p:cNvSpPr>
                <a:spLocks/>
              </p:cNvSpPr>
              <p:nvPr/>
            </p:nvSpPr>
            <p:spPr bwMode="auto">
              <a:xfrm>
                <a:off x="4920" y="3704"/>
                <a:ext cx="36" cy="1"/>
              </a:xfrm>
              <a:custGeom>
                <a:avLst/>
                <a:gdLst/>
                <a:ahLst/>
                <a:cxnLst>
                  <a:cxn ang="0">
                    <a:pos x="0" y="0"/>
                  </a:cxn>
                  <a:cxn ang="0">
                    <a:pos x="35" y="0"/>
                  </a:cxn>
                  <a:cxn ang="0">
                    <a:pos x="0" y="0"/>
                  </a:cxn>
                </a:cxnLst>
                <a:rect l="0" t="0" r="r" b="b"/>
                <a:pathLst>
                  <a:path w="36" h="1">
                    <a:moveTo>
                      <a:pt x="0" y="0"/>
                    </a:moveTo>
                    <a:lnTo>
                      <a:pt x="35" y="0"/>
                    </a:lnTo>
                    <a:lnTo>
                      <a:pt x="0" y="0"/>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09" name="Freeform 81"/>
              <p:cNvSpPr>
                <a:spLocks/>
              </p:cNvSpPr>
              <p:nvPr/>
            </p:nvSpPr>
            <p:spPr bwMode="auto">
              <a:xfrm>
                <a:off x="4867" y="3698"/>
                <a:ext cx="34" cy="1"/>
              </a:xfrm>
              <a:custGeom>
                <a:avLst/>
                <a:gdLst/>
                <a:ahLst/>
                <a:cxnLst>
                  <a:cxn ang="0">
                    <a:pos x="0" y="0"/>
                  </a:cxn>
                  <a:cxn ang="0">
                    <a:pos x="33" y="0"/>
                  </a:cxn>
                  <a:cxn ang="0">
                    <a:pos x="33" y="0"/>
                  </a:cxn>
                  <a:cxn ang="0">
                    <a:pos x="0" y="0"/>
                  </a:cxn>
                  <a:cxn ang="0">
                    <a:pos x="0" y="0"/>
                  </a:cxn>
                </a:cxnLst>
                <a:rect l="0" t="0" r="r" b="b"/>
                <a:pathLst>
                  <a:path w="34" h="1">
                    <a:moveTo>
                      <a:pt x="0" y="0"/>
                    </a:moveTo>
                    <a:lnTo>
                      <a:pt x="33" y="0"/>
                    </a:lnTo>
                    <a:lnTo>
                      <a:pt x="33" y="0"/>
                    </a:lnTo>
                    <a:lnTo>
                      <a:pt x="0" y="0"/>
                    </a:lnTo>
                    <a:lnTo>
                      <a:pt x="0" y="0"/>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10" name="Freeform 82"/>
              <p:cNvSpPr>
                <a:spLocks/>
              </p:cNvSpPr>
              <p:nvPr/>
            </p:nvSpPr>
            <p:spPr bwMode="auto">
              <a:xfrm>
                <a:off x="4867" y="3698"/>
                <a:ext cx="40" cy="7"/>
              </a:xfrm>
              <a:custGeom>
                <a:avLst/>
                <a:gdLst/>
                <a:ahLst/>
                <a:cxnLst>
                  <a:cxn ang="0">
                    <a:pos x="0" y="6"/>
                  </a:cxn>
                  <a:cxn ang="0">
                    <a:pos x="39" y="6"/>
                  </a:cxn>
                  <a:cxn ang="0">
                    <a:pos x="39" y="0"/>
                  </a:cxn>
                  <a:cxn ang="0">
                    <a:pos x="0" y="0"/>
                  </a:cxn>
                  <a:cxn ang="0">
                    <a:pos x="0" y="6"/>
                  </a:cxn>
                </a:cxnLst>
                <a:rect l="0" t="0" r="r" b="b"/>
                <a:pathLst>
                  <a:path w="40" h="7">
                    <a:moveTo>
                      <a:pt x="0" y="6"/>
                    </a:moveTo>
                    <a:lnTo>
                      <a:pt x="39" y="6"/>
                    </a:lnTo>
                    <a:lnTo>
                      <a:pt x="39" y="0"/>
                    </a:lnTo>
                    <a:lnTo>
                      <a:pt x="0" y="0"/>
                    </a:lnTo>
                    <a:lnTo>
                      <a:pt x="0" y="6"/>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11" name="Freeform 83"/>
              <p:cNvSpPr>
                <a:spLocks/>
              </p:cNvSpPr>
              <p:nvPr/>
            </p:nvSpPr>
            <p:spPr bwMode="auto">
              <a:xfrm>
                <a:off x="4819" y="3678"/>
                <a:ext cx="33" cy="21"/>
              </a:xfrm>
              <a:custGeom>
                <a:avLst/>
                <a:gdLst/>
                <a:ahLst/>
                <a:cxnLst>
                  <a:cxn ang="0">
                    <a:pos x="0" y="20"/>
                  </a:cxn>
                  <a:cxn ang="0">
                    <a:pos x="32" y="20"/>
                  </a:cxn>
                  <a:cxn ang="0">
                    <a:pos x="32" y="0"/>
                  </a:cxn>
                  <a:cxn ang="0">
                    <a:pos x="0" y="0"/>
                  </a:cxn>
                  <a:cxn ang="0">
                    <a:pos x="0" y="20"/>
                  </a:cxn>
                </a:cxnLst>
                <a:rect l="0" t="0" r="r" b="b"/>
                <a:pathLst>
                  <a:path w="33" h="21">
                    <a:moveTo>
                      <a:pt x="0" y="20"/>
                    </a:moveTo>
                    <a:lnTo>
                      <a:pt x="32" y="20"/>
                    </a:lnTo>
                    <a:lnTo>
                      <a:pt x="32" y="0"/>
                    </a:lnTo>
                    <a:lnTo>
                      <a:pt x="0" y="0"/>
                    </a:lnTo>
                    <a:lnTo>
                      <a:pt x="0" y="20"/>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12" name="Freeform 84"/>
              <p:cNvSpPr>
                <a:spLocks/>
              </p:cNvSpPr>
              <p:nvPr/>
            </p:nvSpPr>
            <p:spPr bwMode="auto">
              <a:xfrm>
                <a:off x="4819" y="3678"/>
                <a:ext cx="39" cy="27"/>
              </a:xfrm>
              <a:custGeom>
                <a:avLst/>
                <a:gdLst/>
                <a:ahLst/>
                <a:cxnLst>
                  <a:cxn ang="0">
                    <a:pos x="0" y="26"/>
                  </a:cxn>
                  <a:cxn ang="0">
                    <a:pos x="38" y="26"/>
                  </a:cxn>
                  <a:cxn ang="0">
                    <a:pos x="38" y="0"/>
                  </a:cxn>
                  <a:cxn ang="0">
                    <a:pos x="0" y="0"/>
                  </a:cxn>
                  <a:cxn ang="0">
                    <a:pos x="0" y="26"/>
                  </a:cxn>
                </a:cxnLst>
                <a:rect l="0" t="0" r="r" b="b"/>
                <a:pathLst>
                  <a:path w="39" h="27">
                    <a:moveTo>
                      <a:pt x="0" y="26"/>
                    </a:moveTo>
                    <a:lnTo>
                      <a:pt x="38" y="26"/>
                    </a:lnTo>
                    <a:lnTo>
                      <a:pt x="38" y="0"/>
                    </a:lnTo>
                    <a:lnTo>
                      <a:pt x="0" y="0"/>
                    </a:lnTo>
                    <a:lnTo>
                      <a:pt x="0" y="26"/>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13" name="Freeform 85"/>
              <p:cNvSpPr>
                <a:spLocks/>
              </p:cNvSpPr>
              <p:nvPr/>
            </p:nvSpPr>
            <p:spPr bwMode="auto">
              <a:xfrm>
                <a:off x="4770" y="3622"/>
                <a:ext cx="31" cy="77"/>
              </a:xfrm>
              <a:custGeom>
                <a:avLst/>
                <a:gdLst/>
                <a:ahLst/>
                <a:cxnLst>
                  <a:cxn ang="0">
                    <a:pos x="0" y="76"/>
                  </a:cxn>
                  <a:cxn ang="0">
                    <a:pos x="30" y="76"/>
                  </a:cxn>
                  <a:cxn ang="0">
                    <a:pos x="30" y="0"/>
                  </a:cxn>
                  <a:cxn ang="0">
                    <a:pos x="0" y="0"/>
                  </a:cxn>
                  <a:cxn ang="0">
                    <a:pos x="0" y="76"/>
                  </a:cxn>
                </a:cxnLst>
                <a:rect l="0" t="0" r="r" b="b"/>
                <a:pathLst>
                  <a:path w="31" h="77">
                    <a:moveTo>
                      <a:pt x="0" y="76"/>
                    </a:moveTo>
                    <a:lnTo>
                      <a:pt x="30" y="76"/>
                    </a:lnTo>
                    <a:lnTo>
                      <a:pt x="30" y="0"/>
                    </a:lnTo>
                    <a:lnTo>
                      <a:pt x="0" y="0"/>
                    </a:lnTo>
                    <a:lnTo>
                      <a:pt x="0" y="76"/>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14" name="Freeform 86"/>
              <p:cNvSpPr>
                <a:spLocks/>
              </p:cNvSpPr>
              <p:nvPr/>
            </p:nvSpPr>
            <p:spPr bwMode="auto">
              <a:xfrm>
                <a:off x="4770" y="3622"/>
                <a:ext cx="37" cy="83"/>
              </a:xfrm>
              <a:custGeom>
                <a:avLst/>
                <a:gdLst/>
                <a:ahLst/>
                <a:cxnLst>
                  <a:cxn ang="0">
                    <a:pos x="0" y="82"/>
                  </a:cxn>
                  <a:cxn ang="0">
                    <a:pos x="36" y="82"/>
                  </a:cxn>
                  <a:cxn ang="0">
                    <a:pos x="36" y="0"/>
                  </a:cxn>
                  <a:cxn ang="0">
                    <a:pos x="0" y="0"/>
                  </a:cxn>
                  <a:cxn ang="0">
                    <a:pos x="0" y="82"/>
                  </a:cxn>
                </a:cxnLst>
                <a:rect l="0" t="0" r="r" b="b"/>
                <a:pathLst>
                  <a:path w="37" h="83">
                    <a:moveTo>
                      <a:pt x="0" y="82"/>
                    </a:moveTo>
                    <a:lnTo>
                      <a:pt x="36" y="82"/>
                    </a:lnTo>
                    <a:lnTo>
                      <a:pt x="36" y="0"/>
                    </a:lnTo>
                    <a:lnTo>
                      <a:pt x="0" y="0"/>
                    </a:lnTo>
                    <a:lnTo>
                      <a:pt x="0" y="82"/>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15" name="Freeform 87"/>
              <p:cNvSpPr>
                <a:spLocks/>
              </p:cNvSpPr>
              <p:nvPr/>
            </p:nvSpPr>
            <p:spPr bwMode="auto">
              <a:xfrm>
                <a:off x="4720" y="3512"/>
                <a:ext cx="31" cy="187"/>
              </a:xfrm>
              <a:custGeom>
                <a:avLst/>
                <a:gdLst/>
                <a:ahLst/>
                <a:cxnLst>
                  <a:cxn ang="0">
                    <a:pos x="0" y="186"/>
                  </a:cxn>
                  <a:cxn ang="0">
                    <a:pos x="30" y="186"/>
                  </a:cxn>
                  <a:cxn ang="0">
                    <a:pos x="30" y="0"/>
                  </a:cxn>
                  <a:cxn ang="0">
                    <a:pos x="0" y="0"/>
                  </a:cxn>
                  <a:cxn ang="0">
                    <a:pos x="0" y="186"/>
                  </a:cxn>
                </a:cxnLst>
                <a:rect l="0" t="0" r="r" b="b"/>
                <a:pathLst>
                  <a:path w="31" h="187">
                    <a:moveTo>
                      <a:pt x="0" y="186"/>
                    </a:moveTo>
                    <a:lnTo>
                      <a:pt x="30" y="186"/>
                    </a:lnTo>
                    <a:lnTo>
                      <a:pt x="30" y="0"/>
                    </a:lnTo>
                    <a:lnTo>
                      <a:pt x="0" y="0"/>
                    </a:lnTo>
                    <a:lnTo>
                      <a:pt x="0" y="186"/>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16" name="Freeform 88"/>
              <p:cNvSpPr>
                <a:spLocks/>
              </p:cNvSpPr>
              <p:nvPr/>
            </p:nvSpPr>
            <p:spPr bwMode="auto">
              <a:xfrm>
                <a:off x="4720" y="3512"/>
                <a:ext cx="37" cy="193"/>
              </a:xfrm>
              <a:custGeom>
                <a:avLst/>
                <a:gdLst/>
                <a:ahLst/>
                <a:cxnLst>
                  <a:cxn ang="0">
                    <a:pos x="0" y="192"/>
                  </a:cxn>
                  <a:cxn ang="0">
                    <a:pos x="36" y="192"/>
                  </a:cxn>
                  <a:cxn ang="0">
                    <a:pos x="36" y="0"/>
                  </a:cxn>
                  <a:cxn ang="0">
                    <a:pos x="0" y="0"/>
                  </a:cxn>
                  <a:cxn ang="0">
                    <a:pos x="0" y="192"/>
                  </a:cxn>
                </a:cxnLst>
                <a:rect l="0" t="0" r="r" b="b"/>
                <a:pathLst>
                  <a:path w="37" h="193">
                    <a:moveTo>
                      <a:pt x="0" y="192"/>
                    </a:moveTo>
                    <a:lnTo>
                      <a:pt x="36" y="192"/>
                    </a:lnTo>
                    <a:lnTo>
                      <a:pt x="36" y="0"/>
                    </a:lnTo>
                    <a:lnTo>
                      <a:pt x="0" y="0"/>
                    </a:lnTo>
                    <a:lnTo>
                      <a:pt x="0" y="192"/>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17" name="Freeform 89"/>
              <p:cNvSpPr>
                <a:spLocks/>
              </p:cNvSpPr>
              <p:nvPr/>
            </p:nvSpPr>
            <p:spPr bwMode="auto">
              <a:xfrm>
                <a:off x="4672" y="3351"/>
                <a:ext cx="31" cy="348"/>
              </a:xfrm>
              <a:custGeom>
                <a:avLst/>
                <a:gdLst/>
                <a:ahLst/>
                <a:cxnLst>
                  <a:cxn ang="0">
                    <a:pos x="0" y="347"/>
                  </a:cxn>
                  <a:cxn ang="0">
                    <a:pos x="30" y="347"/>
                  </a:cxn>
                  <a:cxn ang="0">
                    <a:pos x="30" y="0"/>
                  </a:cxn>
                  <a:cxn ang="0">
                    <a:pos x="0" y="0"/>
                  </a:cxn>
                  <a:cxn ang="0">
                    <a:pos x="0" y="347"/>
                  </a:cxn>
                </a:cxnLst>
                <a:rect l="0" t="0" r="r" b="b"/>
                <a:pathLst>
                  <a:path w="31" h="348">
                    <a:moveTo>
                      <a:pt x="0" y="347"/>
                    </a:moveTo>
                    <a:lnTo>
                      <a:pt x="30" y="347"/>
                    </a:lnTo>
                    <a:lnTo>
                      <a:pt x="30" y="0"/>
                    </a:lnTo>
                    <a:lnTo>
                      <a:pt x="0" y="0"/>
                    </a:lnTo>
                    <a:lnTo>
                      <a:pt x="0" y="347"/>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18" name="Freeform 90"/>
              <p:cNvSpPr>
                <a:spLocks/>
              </p:cNvSpPr>
              <p:nvPr/>
            </p:nvSpPr>
            <p:spPr bwMode="auto">
              <a:xfrm>
                <a:off x="4672" y="3351"/>
                <a:ext cx="37" cy="354"/>
              </a:xfrm>
              <a:custGeom>
                <a:avLst/>
                <a:gdLst/>
                <a:ahLst/>
                <a:cxnLst>
                  <a:cxn ang="0">
                    <a:pos x="0" y="353"/>
                  </a:cxn>
                  <a:cxn ang="0">
                    <a:pos x="36" y="353"/>
                  </a:cxn>
                  <a:cxn ang="0">
                    <a:pos x="36" y="0"/>
                  </a:cxn>
                  <a:cxn ang="0">
                    <a:pos x="0" y="0"/>
                  </a:cxn>
                  <a:cxn ang="0">
                    <a:pos x="0" y="353"/>
                  </a:cxn>
                </a:cxnLst>
                <a:rect l="0" t="0" r="r" b="b"/>
                <a:pathLst>
                  <a:path w="37" h="354">
                    <a:moveTo>
                      <a:pt x="0" y="353"/>
                    </a:moveTo>
                    <a:lnTo>
                      <a:pt x="36" y="353"/>
                    </a:lnTo>
                    <a:lnTo>
                      <a:pt x="36" y="0"/>
                    </a:lnTo>
                    <a:lnTo>
                      <a:pt x="0" y="0"/>
                    </a:lnTo>
                    <a:lnTo>
                      <a:pt x="0" y="353"/>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19" name="Freeform 91"/>
              <p:cNvSpPr>
                <a:spLocks/>
              </p:cNvSpPr>
              <p:nvPr/>
            </p:nvSpPr>
            <p:spPr bwMode="auto">
              <a:xfrm>
                <a:off x="4620" y="3210"/>
                <a:ext cx="34" cy="489"/>
              </a:xfrm>
              <a:custGeom>
                <a:avLst/>
                <a:gdLst/>
                <a:ahLst/>
                <a:cxnLst>
                  <a:cxn ang="0">
                    <a:pos x="0" y="488"/>
                  </a:cxn>
                  <a:cxn ang="0">
                    <a:pos x="33" y="488"/>
                  </a:cxn>
                  <a:cxn ang="0">
                    <a:pos x="33" y="0"/>
                  </a:cxn>
                  <a:cxn ang="0">
                    <a:pos x="0" y="0"/>
                  </a:cxn>
                  <a:cxn ang="0">
                    <a:pos x="0" y="488"/>
                  </a:cxn>
                </a:cxnLst>
                <a:rect l="0" t="0" r="r" b="b"/>
                <a:pathLst>
                  <a:path w="34" h="489">
                    <a:moveTo>
                      <a:pt x="0" y="488"/>
                    </a:moveTo>
                    <a:lnTo>
                      <a:pt x="33" y="488"/>
                    </a:lnTo>
                    <a:lnTo>
                      <a:pt x="33" y="0"/>
                    </a:lnTo>
                    <a:lnTo>
                      <a:pt x="0" y="0"/>
                    </a:lnTo>
                    <a:lnTo>
                      <a:pt x="0" y="488"/>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20" name="Freeform 92"/>
              <p:cNvSpPr>
                <a:spLocks/>
              </p:cNvSpPr>
              <p:nvPr/>
            </p:nvSpPr>
            <p:spPr bwMode="auto">
              <a:xfrm>
                <a:off x="4620" y="3210"/>
                <a:ext cx="40" cy="495"/>
              </a:xfrm>
              <a:custGeom>
                <a:avLst/>
                <a:gdLst/>
                <a:ahLst/>
                <a:cxnLst>
                  <a:cxn ang="0">
                    <a:pos x="0" y="494"/>
                  </a:cxn>
                  <a:cxn ang="0">
                    <a:pos x="39" y="494"/>
                  </a:cxn>
                  <a:cxn ang="0">
                    <a:pos x="39" y="0"/>
                  </a:cxn>
                  <a:cxn ang="0">
                    <a:pos x="0" y="0"/>
                  </a:cxn>
                  <a:cxn ang="0">
                    <a:pos x="0" y="494"/>
                  </a:cxn>
                </a:cxnLst>
                <a:rect l="0" t="0" r="r" b="b"/>
                <a:pathLst>
                  <a:path w="40" h="495">
                    <a:moveTo>
                      <a:pt x="0" y="494"/>
                    </a:moveTo>
                    <a:lnTo>
                      <a:pt x="39" y="494"/>
                    </a:lnTo>
                    <a:lnTo>
                      <a:pt x="39" y="0"/>
                    </a:lnTo>
                    <a:lnTo>
                      <a:pt x="0" y="0"/>
                    </a:lnTo>
                    <a:lnTo>
                      <a:pt x="0" y="494"/>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21" name="Freeform 93"/>
              <p:cNvSpPr>
                <a:spLocks/>
              </p:cNvSpPr>
              <p:nvPr/>
            </p:nvSpPr>
            <p:spPr bwMode="auto">
              <a:xfrm>
                <a:off x="4572" y="3181"/>
                <a:ext cx="33" cy="518"/>
              </a:xfrm>
              <a:custGeom>
                <a:avLst/>
                <a:gdLst/>
                <a:ahLst/>
                <a:cxnLst>
                  <a:cxn ang="0">
                    <a:pos x="0" y="517"/>
                  </a:cxn>
                  <a:cxn ang="0">
                    <a:pos x="32" y="517"/>
                  </a:cxn>
                  <a:cxn ang="0">
                    <a:pos x="32" y="0"/>
                  </a:cxn>
                  <a:cxn ang="0">
                    <a:pos x="0" y="0"/>
                  </a:cxn>
                  <a:cxn ang="0">
                    <a:pos x="0" y="517"/>
                  </a:cxn>
                </a:cxnLst>
                <a:rect l="0" t="0" r="r" b="b"/>
                <a:pathLst>
                  <a:path w="33" h="518">
                    <a:moveTo>
                      <a:pt x="0" y="517"/>
                    </a:moveTo>
                    <a:lnTo>
                      <a:pt x="32" y="517"/>
                    </a:lnTo>
                    <a:lnTo>
                      <a:pt x="32" y="0"/>
                    </a:lnTo>
                    <a:lnTo>
                      <a:pt x="0" y="0"/>
                    </a:lnTo>
                    <a:lnTo>
                      <a:pt x="0" y="517"/>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22" name="Freeform 94"/>
              <p:cNvSpPr>
                <a:spLocks/>
              </p:cNvSpPr>
              <p:nvPr/>
            </p:nvSpPr>
            <p:spPr bwMode="auto">
              <a:xfrm>
                <a:off x="4572" y="3181"/>
                <a:ext cx="38" cy="524"/>
              </a:xfrm>
              <a:custGeom>
                <a:avLst/>
                <a:gdLst/>
                <a:ahLst/>
                <a:cxnLst>
                  <a:cxn ang="0">
                    <a:pos x="0" y="523"/>
                  </a:cxn>
                  <a:cxn ang="0">
                    <a:pos x="37" y="523"/>
                  </a:cxn>
                  <a:cxn ang="0">
                    <a:pos x="37" y="0"/>
                  </a:cxn>
                  <a:cxn ang="0">
                    <a:pos x="0" y="0"/>
                  </a:cxn>
                  <a:cxn ang="0">
                    <a:pos x="0" y="523"/>
                  </a:cxn>
                </a:cxnLst>
                <a:rect l="0" t="0" r="r" b="b"/>
                <a:pathLst>
                  <a:path w="38" h="524">
                    <a:moveTo>
                      <a:pt x="0" y="523"/>
                    </a:moveTo>
                    <a:lnTo>
                      <a:pt x="37" y="523"/>
                    </a:lnTo>
                    <a:lnTo>
                      <a:pt x="37" y="0"/>
                    </a:lnTo>
                    <a:lnTo>
                      <a:pt x="0" y="0"/>
                    </a:lnTo>
                    <a:lnTo>
                      <a:pt x="0" y="523"/>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23" name="Freeform 95"/>
              <p:cNvSpPr>
                <a:spLocks/>
              </p:cNvSpPr>
              <p:nvPr/>
            </p:nvSpPr>
            <p:spPr bwMode="auto">
              <a:xfrm>
                <a:off x="4522" y="3296"/>
                <a:ext cx="31" cy="403"/>
              </a:xfrm>
              <a:custGeom>
                <a:avLst/>
                <a:gdLst/>
                <a:ahLst/>
                <a:cxnLst>
                  <a:cxn ang="0">
                    <a:pos x="0" y="402"/>
                  </a:cxn>
                  <a:cxn ang="0">
                    <a:pos x="30" y="402"/>
                  </a:cxn>
                  <a:cxn ang="0">
                    <a:pos x="30" y="0"/>
                  </a:cxn>
                  <a:cxn ang="0">
                    <a:pos x="0" y="0"/>
                  </a:cxn>
                  <a:cxn ang="0">
                    <a:pos x="0" y="402"/>
                  </a:cxn>
                </a:cxnLst>
                <a:rect l="0" t="0" r="r" b="b"/>
                <a:pathLst>
                  <a:path w="31" h="403">
                    <a:moveTo>
                      <a:pt x="0" y="402"/>
                    </a:moveTo>
                    <a:lnTo>
                      <a:pt x="30" y="402"/>
                    </a:lnTo>
                    <a:lnTo>
                      <a:pt x="30" y="0"/>
                    </a:lnTo>
                    <a:lnTo>
                      <a:pt x="0" y="0"/>
                    </a:lnTo>
                    <a:lnTo>
                      <a:pt x="0" y="402"/>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24" name="Freeform 96"/>
              <p:cNvSpPr>
                <a:spLocks/>
              </p:cNvSpPr>
              <p:nvPr/>
            </p:nvSpPr>
            <p:spPr bwMode="auto">
              <a:xfrm>
                <a:off x="4522" y="3296"/>
                <a:ext cx="37" cy="409"/>
              </a:xfrm>
              <a:custGeom>
                <a:avLst/>
                <a:gdLst/>
                <a:ahLst/>
                <a:cxnLst>
                  <a:cxn ang="0">
                    <a:pos x="0" y="408"/>
                  </a:cxn>
                  <a:cxn ang="0">
                    <a:pos x="36" y="408"/>
                  </a:cxn>
                  <a:cxn ang="0">
                    <a:pos x="36" y="0"/>
                  </a:cxn>
                  <a:cxn ang="0">
                    <a:pos x="0" y="0"/>
                  </a:cxn>
                  <a:cxn ang="0">
                    <a:pos x="0" y="408"/>
                  </a:cxn>
                </a:cxnLst>
                <a:rect l="0" t="0" r="r" b="b"/>
                <a:pathLst>
                  <a:path w="37" h="409">
                    <a:moveTo>
                      <a:pt x="0" y="408"/>
                    </a:moveTo>
                    <a:lnTo>
                      <a:pt x="36" y="408"/>
                    </a:lnTo>
                    <a:lnTo>
                      <a:pt x="36" y="0"/>
                    </a:lnTo>
                    <a:lnTo>
                      <a:pt x="0" y="0"/>
                    </a:lnTo>
                    <a:lnTo>
                      <a:pt x="0" y="408"/>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25" name="Freeform 97"/>
              <p:cNvSpPr>
                <a:spLocks/>
              </p:cNvSpPr>
              <p:nvPr/>
            </p:nvSpPr>
            <p:spPr bwMode="auto">
              <a:xfrm>
                <a:off x="4473" y="3486"/>
                <a:ext cx="31" cy="213"/>
              </a:xfrm>
              <a:custGeom>
                <a:avLst/>
                <a:gdLst/>
                <a:ahLst/>
                <a:cxnLst>
                  <a:cxn ang="0">
                    <a:pos x="0" y="212"/>
                  </a:cxn>
                  <a:cxn ang="0">
                    <a:pos x="30" y="212"/>
                  </a:cxn>
                  <a:cxn ang="0">
                    <a:pos x="30" y="0"/>
                  </a:cxn>
                  <a:cxn ang="0">
                    <a:pos x="0" y="0"/>
                  </a:cxn>
                  <a:cxn ang="0">
                    <a:pos x="0" y="212"/>
                  </a:cxn>
                </a:cxnLst>
                <a:rect l="0" t="0" r="r" b="b"/>
                <a:pathLst>
                  <a:path w="31" h="213">
                    <a:moveTo>
                      <a:pt x="0" y="212"/>
                    </a:moveTo>
                    <a:lnTo>
                      <a:pt x="30" y="212"/>
                    </a:lnTo>
                    <a:lnTo>
                      <a:pt x="30" y="0"/>
                    </a:lnTo>
                    <a:lnTo>
                      <a:pt x="0" y="0"/>
                    </a:lnTo>
                    <a:lnTo>
                      <a:pt x="0" y="212"/>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26" name="Freeform 98"/>
              <p:cNvSpPr>
                <a:spLocks/>
              </p:cNvSpPr>
              <p:nvPr/>
            </p:nvSpPr>
            <p:spPr bwMode="auto">
              <a:xfrm>
                <a:off x="4473" y="3486"/>
                <a:ext cx="37" cy="219"/>
              </a:xfrm>
              <a:custGeom>
                <a:avLst/>
                <a:gdLst/>
                <a:ahLst/>
                <a:cxnLst>
                  <a:cxn ang="0">
                    <a:pos x="0" y="218"/>
                  </a:cxn>
                  <a:cxn ang="0">
                    <a:pos x="36" y="218"/>
                  </a:cxn>
                  <a:cxn ang="0">
                    <a:pos x="36" y="0"/>
                  </a:cxn>
                  <a:cxn ang="0">
                    <a:pos x="0" y="0"/>
                  </a:cxn>
                  <a:cxn ang="0">
                    <a:pos x="0" y="218"/>
                  </a:cxn>
                </a:cxnLst>
                <a:rect l="0" t="0" r="r" b="b"/>
                <a:pathLst>
                  <a:path w="37" h="219">
                    <a:moveTo>
                      <a:pt x="0" y="218"/>
                    </a:moveTo>
                    <a:lnTo>
                      <a:pt x="36" y="218"/>
                    </a:lnTo>
                    <a:lnTo>
                      <a:pt x="36" y="0"/>
                    </a:lnTo>
                    <a:lnTo>
                      <a:pt x="0" y="0"/>
                    </a:lnTo>
                    <a:lnTo>
                      <a:pt x="0" y="218"/>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27" name="Freeform 99"/>
              <p:cNvSpPr>
                <a:spLocks/>
              </p:cNvSpPr>
              <p:nvPr/>
            </p:nvSpPr>
            <p:spPr bwMode="auto">
              <a:xfrm>
                <a:off x="4425" y="3632"/>
                <a:ext cx="31" cy="67"/>
              </a:xfrm>
              <a:custGeom>
                <a:avLst/>
                <a:gdLst/>
                <a:ahLst/>
                <a:cxnLst>
                  <a:cxn ang="0">
                    <a:pos x="0" y="66"/>
                  </a:cxn>
                  <a:cxn ang="0">
                    <a:pos x="30" y="66"/>
                  </a:cxn>
                  <a:cxn ang="0">
                    <a:pos x="30" y="0"/>
                  </a:cxn>
                  <a:cxn ang="0">
                    <a:pos x="0" y="0"/>
                  </a:cxn>
                  <a:cxn ang="0">
                    <a:pos x="0" y="66"/>
                  </a:cxn>
                </a:cxnLst>
                <a:rect l="0" t="0" r="r" b="b"/>
                <a:pathLst>
                  <a:path w="31" h="67">
                    <a:moveTo>
                      <a:pt x="0" y="66"/>
                    </a:moveTo>
                    <a:lnTo>
                      <a:pt x="30" y="66"/>
                    </a:lnTo>
                    <a:lnTo>
                      <a:pt x="30" y="0"/>
                    </a:lnTo>
                    <a:lnTo>
                      <a:pt x="0" y="0"/>
                    </a:lnTo>
                    <a:lnTo>
                      <a:pt x="0" y="66"/>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28" name="Freeform 100"/>
              <p:cNvSpPr>
                <a:spLocks/>
              </p:cNvSpPr>
              <p:nvPr/>
            </p:nvSpPr>
            <p:spPr bwMode="auto">
              <a:xfrm>
                <a:off x="4425" y="3632"/>
                <a:ext cx="37" cy="73"/>
              </a:xfrm>
              <a:custGeom>
                <a:avLst/>
                <a:gdLst/>
                <a:ahLst/>
                <a:cxnLst>
                  <a:cxn ang="0">
                    <a:pos x="0" y="72"/>
                  </a:cxn>
                  <a:cxn ang="0">
                    <a:pos x="36" y="72"/>
                  </a:cxn>
                  <a:cxn ang="0">
                    <a:pos x="36" y="0"/>
                  </a:cxn>
                  <a:cxn ang="0">
                    <a:pos x="0" y="0"/>
                  </a:cxn>
                  <a:cxn ang="0">
                    <a:pos x="0" y="72"/>
                  </a:cxn>
                </a:cxnLst>
                <a:rect l="0" t="0" r="r" b="b"/>
                <a:pathLst>
                  <a:path w="37" h="73">
                    <a:moveTo>
                      <a:pt x="0" y="72"/>
                    </a:moveTo>
                    <a:lnTo>
                      <a:pt x="36" y="72"/>
                    </a:lnTo>
                    <a:lnTo>
                      <a:pt x="36" y="0"/>
                    </a:lnTo>
                    <a:lnTo>
                      <a:pt x="0" y="0"/>
                    </a:lnTo>
                    <a:lnTo>
                      <a:pt x="0" y="72"/>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29" name="Freeform 101"/>
              <p:cNvSpPr>
                <a:spLocks/>
              </p:cNvSpPr>
              <p:nvPr/>
            </p:nvSpPr>
            <p:spPr bwMode="auto">
              <a:xfrm>
                <a:off x="4373" y="3695"/>
                <a:ext cx="33" cy="4"/>
              </a:xfrm>
              <a:custGeom>
                <a:avLst/>
                <a:gdLst/>
                <a:ahLst/>
                <a:cxnLst>
                  <a:cxn ang="0">
                    <a:pos x="0" y="3"/>
                  </a:cxn>
                  <a:cxn ang="0">
                    <a:pos x="32" y="3"/>
                  </a:cxn>
                  <a:cxn ang="0">
                    <a:pos x="32" y="0"/>
                  </a:cxn>
                  <a:cxn ang="0">
                    <a:pos x="0" y="0"/>
                  </a:cxn>
                  <a:cxn ang="0">
                    <a:pos x="0" y="3"/>
                  </a:cxn>
                </a:cxnLst>
                <a:rect l="0" t="0" r="r" b="b"/>
                <a:pathLst>
                  <a:path w="33" h="4">
                    <a:moveTo>
                      <a:pt x="0" y="3"/>
                    </a:moveTo>
                    <a:lnTo>
                      <a:pt x="32" y="3"/>
                    </a:lnTo>
                    <a:lnTo>
                      <a:pt x="32" y="0"/>
                    </a:lnTo>
                    <a:lnTo>
                      <a:pt x="0" y="0"/>
                    </a:lnTo>
                    <a:lnTo>
                      <a:pt x="0" y="3"/>
                    </a:lnTo>
                  </a:path>
                </a:pathLst>
              </a:custGeom>
              <a:solidFill>
                <a:srgbClr val="CCFFCC"/>
              </a:solidFill>
              <a:ln w="12700" cap="rnd" cmpd="sng">
                <a:noFill/>
                <a:prstDash val="solid"/>
                <a:round/>
                <a:headEnd type="none" w="med" len="med"/>
                <a:tailEnd type="none" w="med" len="med"/>
              </a:ln>
              <a:effectLst/>
            </p:spPr>
            <p:txBody>
              <a:bodyPr/>
              <a:lstStyle/>
              <a:p>
                <a:endParaRPr lang="en-US"/>
              </a:p>
            </p:txBody>
          </p:sp>
          <p:sp>
            <p:nvSpPr>
              <p:cNvPr id="22630" name="Freeform 102"/>
              <p:cNvSpPr>
                <a:spLocks/>
              </p:cNvSpPr>
              <p:nvPr/>
            </p:nvSpPr>
            <p:spPr bwMode="auto">
              <a:xfrm>
                <a:off x="4373" y="3695"/>
                <a:ext cx="39" cy="10"/>
              </a:xfrm>
              <a:custGeom>
                <a:avLst/>
                <a:gdLst/>
                <a:ahLst/>
                <a:cxnLst>
                  <a:cxn ang="0">
                    <a:pos x="0" y="9"/>
                  </a:cxn>
                  <a:cxn ang="0">
                    <a:pos x="38" y="9"/>
                  </a:cxn>
                  <a:cxn ang="0">
                    <a:pos x="38" y="0"/>
                  </a:cxn>
                  <a:cxn ang="0">
                    <a:pos x="0" y="0"/>
                  </a:cxn>
                  <a:cxn ang="0">
                    <a:pos x="0" y="9"/>
                  </a:cxn>
                </a:cxnLst>
                <a:rect l="0" t="0" r="r" b="b"/>
                <a:pathLst>
                  <a:path w="39" h="10">
                    <a:moveTo>
                      <a:pt x="0" y="9"/>
                    </a:moveTo>
                    <a:lnTo>
                      <a:pt x="38" y="9"/>
                    </a:lnTo>
                    <a:lnTo>
                      <a:pt x="38" y="0"/>
                    </a:lnTo>
                    <a:lnTo>
                      <a:pt x="0" y="0"/>
                    </a:lnTo>
                    <a:lnTo>
                      <a:pt x="0" y="9"/>
                    </a:lnTo>
                  </a:path>
                </a:pathLst>
              </a:custGeom>
              <a:solidFill>
                <a:srgbClr val="CCFFCC"/>
              </a:solidFill>
              <a:ln w="12700" cap="rnd" cmpd="sng">
                <a:solidFill>
                  <a:srgbClr val="000000"/>
                </a:solidFill>
                <a:prstDash val="solid"/>
                <a:round/>
                <a:headEnd type="none" w="med" len="med"/>
                <a:tailEnd type="none" w="med" len="med"/>
              </a:ln>
              <a:effectLst/>
            </p:spPr>
            <p:txBody>
              <a:bodyPr/>
              <a:lstStyle/>
              <a:p>
                <a:endParaRPr lang="en-US"/>
              </a:p>
            </p:txBody>
          </p:sp>
          <p:sp>
            <p:nvSpPr>
              <p:cNvPr id="22631" name="Rectangle 103"/>
              <p:cNvSpPr>
                <a:spLocks noChangeArrowheads="1"/>
              </p:cNvSpPr>
              <p:nvPr/>
            </p:nvSpPr>
            <p:spPr bwMode="auto">
              <a:xfrm>
                <a:off x="4537" y="2996"/>
                <a:ext cx="130"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n</a:t>
                </a:r>
              </a:p>
            </p:txBody>
          </p:sp>
          <p:sp>
            <p:nvSpPr>
              <p:cNvPr id="22632" name="Rectangle 104"/>
              <p:cNvSpPr>
                <a:spLocks noChangeArrowheads="1"/>
              </p:cNvSpPr>
              <p:nvPr/>
            </p:nvSpPr>
            <p:spPr bwMode="auto">
              <a:xfrm>
                <a:off x="4563" y="2996"/>
                <a:ext cx="131"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a:t>
                </a:r>
              </a:p>
            </p:txBody>
          </p:sp>
          <p:sp>
            <p:nvSpPr>
              <p:cNvPr id="22633" name="Rectangle 105"/>
              <p:cNvSpPr>
                <a:spLocks noChangeArrowheads="1"/>
              </p:cNvSpPr>
              <p:nvPr/>
            </p:nvSpPr>
            <p:spPr bwMode="auto">
              <a:xfrm>
                <a:off x="4591" y="2996"/>
                <a:ext cx="131"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1</a:t>
                </a:r>
              </a:p>
            </p:txBody>
          </p:sp>
          <p:sp>
            <p:nvSpPr>
              <p:cNvPr id="22634" name="Rectangle 106"/>
              <p:cNvSpPr>
                <a:spLocks noChangeArrowheads="1"/>
              </p:cNvSpPr>
              <p:nvPr/>
            </p:nvSpPr>
            <p:spPr bwMode="auto">
              <a:xfrm>
                <a:off x="4620" y="2996"/>
                <a:ext cx="130"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5</a:t>
                </a:r>
              </a:p>
            </p:txBody>
          </p:sp>
          <p:sp>
            <p:nvSpPr>
              <p:cNvPr id="22635" name="Rectangle 107"/>
              <p:cNvSpPr>
                <a:spLocks noChangeArrowheads="1"/>
              </p:cNvSpPr>
              <p:nvPr/>
            </p:nvSpPr>
            <p:spPr bwMode="auto">
              <a:xfrm>
                <a:off x="4648" y="2996"/>
                <a:ext cx="114"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a:t>
                </a:r>
              </a:p>
            </p:txBody>
          </p:sp>
          <p:sp>
            <p:nvSpPr>
              <p:cNvPr id="22636" name="Rectangle 108"/>
              <p:cNvSpPr>
                <a:spLocks noChangeArrowheads="1"/>
              </p:cNvSpPr>
              <p:nvPr/>
            </p:nvSpPr>
            <p:spPr bwMode="auto">
              <a:xfrm>
                <a:off x="4662" y="2996"/>
                <a:ext cx="114"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 </a:t>
                </a:r>
              </a:p>
            </p:txBody>
          </p:sp>
          <p:sp>
            <p:nvSpPr>
              <p:cNvPr id="22637" name="Rectangle 109"/>
              <p:cNvSpPr>
                <a:spLocks noChangeArrowheads="1"/>
              </p:cNvSpPr>
              <p:nvPr/>
            </p:nvSpPr>
            <p:spPr bwMode="auto">
              <a:xfrm>
                <a:off x="4674" y="2996"/>
                <a:ext cx="130"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p</a:t>
                </a:r>
              </a:p>
            </p:txBody>
          </p:sp>
          <p:sp>
            <p:nvSpPr>
              <p:cNvPr id="22638" name="Rectangle 110"/>
              <p:cNvSpPr>
                <a:spLocks noChangeArrowheads="1"/>
              </p:cNvSpPr>
              <p:nvPr/>
            </p:nvSpPr>
            <p:spPr bwMode="auto">
              <a:xfrm>
                <a:off x="4702" y="2996"/>
                <a:ext cx="114"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 </a:t>
                </a:r>
              </a:p>
            </p:txBody>
          </p:sp>
          <p:sp>
            <p:nvSpPr>
              <p:cNvPr id="22639" name="Rectangle 111"/>
              <p:cNvSpPr>
                <a:spLocks noChangeArrowheads="1"/>
              </p:cNvSpPr>
              <p:nvPr/>
            </p:nvSpPr>
            <p:spPr bwMode="auto">
              <a:xfrm>
                <a:off x="4716" y="2996"/>
                <a:ext cx="132"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a:t>
                </a:r>
              </a:p>
            </p:txBody>
          </p:sp>
          <p:sp>
            <p:nvSpPr>
              <p:cNvPr id="22640" name="Rectangle 112"/>
              <p:cNvSpPr>
                <a:spLocks noChangeArrowheads="1"/>
              </p:cNvSpPr>
              <p:nvPr/>
            </p:nvSpPr>
            <p:spPr bwMode="auto">
              <a:xfrm>
                <a:off x="4744" y="2996"/>
                <a:ext cx="115"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 </a:t>
                </a:r>
              </a:p>
            </p:txBody>
          </p:sp>
          <p:sp>
            <p:nvSpPr>
              <p:cNvPr id="22641" name="Rectangle 113"/>
              <p:cNvSpPr>
                <a:spLocks noChangeArrowheads="1"/>
              </p:cNvSpPr>
              <p:nvPr/>
            </p:nvSpPr>
            <p:spPr bwMode="auto">
              <a:xfrm>
                <a:off x="4756" y="2996"/>
                <a:ext cx="131"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0</a:t>
                </a:r>
              </a:p>
            </p:txBody>
          </p:sp>
          <p:sp>
            <p:nvSpPr>
              <p:cNvPr id="22642" name="Rectangle 114"/>
              <p:cNvSpPr>
                <a:spLocks noChangeArrowheads="1"/>
              </p:cNvSpPr>
              <p:nvPr/>
            </p:nvSpPr>
            <p:spPr bwMode="auto">
              <a:xfrm>
                <a:off x="4784" y="2996"/>
                <a:ext cx="115"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a:t>
                </a:r>
              </a:p>
            </p:txBody>
          </p:sp>
          <p:sp>
            <p:nvSpPr>
              <p:cNvPr id="22643" name="Rectangle 115"/>
              <p:cNvSpPr>
                <a:spLocks noChangeArrowheads="1"/>
              </p:cNvSpPr>
              <p:nvPr/>
            </p:nvSpPr>
            <p:spPr bwMode="auto">
              <a:xfrm>
                <a:off x="4798" y="2996"/>
                <a:ext cx="130" cy="131"/>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3</a:t>
                </a:r>
              </a:p>
            </p:txBody>
          </p:sp>
          <p:sp>
            <p:nvSpPr>
              <p:cNvPr id="22644" name="Rectangle 116"/>
              <p:cNvSpPr>
                <a:spLocks noChangeArrowheads="1"/>
              </p:cNvSpPr>
              <p:nvPr/>
            </p:nvSpPr>
            <p:spPr bwMode="auto">
              <a:xfrm>
                <a:off x="5158" y="3709"/>
                <a:ext cx="127" cy="113"/>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X</a:t>
                </a:r>
              </a:p>
            </p:txBody>
          </p:sp>
          <p:sp>
            <p:nvSpPr>
              <p:cNvPr id="22645" name="Rectangle 117"/>
              <p:cNvSpPr>
                <a:spLocks noChangeArrowheads="1"/>
              </p:cNvSpPr>
              <p:nvPr/>
            </p:nvSpPr>
            <p:spPr bwMode="auto">
              <a:xfrm>
                <a:off x="5020"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14</a:t>
                </a:r>
                <a:endParaRPr lang="en-US" sz="600" baseline="0">
                  <a:solidFill>
                    <a:srgbClr val="000000"/>
                  </a:solidFill>
                </a:endParaRPr>
              </a:p>
              <a:p>
                <a:pPr eaLnBrk="0" hangingPunct="0"/>
                <a:r>
                  <a:rPr lang="en-US" sz="600" baseline="0">
                    <a:solidFill>
                      <a:srgbClr val="000000"/>
                    </a:solidFill>
                  </a:rPr>
                  <a:t>15</a:t>
                </a:r>
              </a:p>
            </p:txBody>
          </p:sp>
          <p:sp>
            <p:nvSpPr>
              <p:cNvPr id="22646" name="Rectangle 118"/>
              <p:cNvSpPr>
                <a:spLocks noChangeArrowheads="1"/>
              </p:cNvSpPr>
              <p:nvPr/>
            </p:nvSpPr>
            <p:spPr bwMode="auto">
              <a:xfrm>
                <a:off x="4969"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13</a:t>
                </a:r>
              </a:p>
              <a:p>
                <a:pPr eaLnBrk="0" hangingPunct="0"/>
                <a:r>
                  <a:rPr lang="en-US" sz="600" baseline="0">
                    <a:solidFill>
                      <a:srgbClr val="000000"/>
                    </a:solidFill>
                  </a:rPr>
                  <a:t>15</a:t>
                </a:r>
              </a:p>
            </p:txBody>
          </p:sp>
          <p:sp>
            <p:nvSpPr>
              <p:cNvPr id="22647" name="Rectangle 119"/>
              <p:cNvSpPr>
                <a:spLocks noChangeArrowheads="1"/>
              </p:cNvSpPr>
              <p:nvPr/>
            </p:nvSpPr>
            <p:spPr bwMode="auto">
              <a:xfrm>
                <a:off x="4919"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12</a:t>
                </a:r>
                <a:endParaRPr lang="en-US" sz="600" baseline="0">
                  <a:solidFill>
                    <a:srgbClr val="000000"/>
                  </a:solidFill>
                </a:endParaRPr>
              </a:p>
              <a:p>
                <a:pPr eaLnBrk="0" hangingPunct="0"/>
                <a:r>
                  <a:rPr lang="en-US" sz="600" baseline="0">
                    <a:solidFill>
                      <a:srgbClr val="000000"/>
                    </a:solidFill>
                  </a:rPr>
                  <a:t>15</a:t>
                </a:r>
              </a:p>
            </p:txBody>
          </p:sp>
          <p:sp>
            <p:nvSpPr>
              <p:cNvPr id="22648" name="Rectangle 120"/>
              <p:cNvSpPr>
                <a:spLocks noChangeArrowheads="1"/>
              </p:cNvSpPr>
              <p:nvPr/>
            </p:nvSpPr>
            <p:spPr bwMode="auto">
              <a:xfrm>
                <a:off x="4855" y="3824"/>
                <a:ext cx="131" cy="98"/>
              </a:xfrm>
              <a:prstGeom prst="rect">
                <a:avLst/>
              </a:prstGeom>
              <a:solidFill>
                <a:srgbClr val="CCFFCC"/>
              </a:solidFill>
              <a:ln w="12700">
                <a:noFill/>
                <a:miter lim="800000"/>
                <a:headEnd/>
                <a:tailEnd/>
              </a:ln>
              <a:effectLst/>
            </p:spPr>
            <p:txBody>
              <a:bodyPr wrap="none" anchor="ctr"/>
              <a:lstStyle/>
              <a:p>
                <a:endParaRPr lang="en-US"/>
              </a:p>
            </p:txBody>
          </p:sp>
          <p:sp>
            <p:nvSpPr>
              <p:cNvPr id="22649" name="Rectangle 121"/>
              <p:cNvSpPr>
                <a:spLocks noChangeArrowheads="1"/>
              </p:cNvSpPr>
              <p:nvPr/>
            </p:nvSpPr>
            <p:spPr bwMode="auto">
              <a:xfrm>
                <a:off x="4871"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11</a:t>
                </a:r>
              </a:p>
              <a:p>
                <a:pPr eaLnBrk="0" hangingPunct="0"/>
                <a:r>
                  <a:rPr lang="en-US" sz="600" baseline="0">
                    <a:solidFill>
                      <a:srgbClr val="000000"/>
                    </a:solidFill>
                  </a:rPr>
                  <a:t>15</a:t>
                </a:r>
              </a:p>
            </p:txBody>
          </p:sp>
          <p:sp>
            <p:nvSpPr>
              <p:cNvPr id="22650" name="Rectangle 122"/>
              <p:cNvSpPr>
                <a:spLocks noChangeArrowheads="1"/>
              </p:cNvSpPr>
              <p:nvPr/>
            </p:nvSpPr>
            <p:spPr bwMode="auto">
              <a:xfrm>
                <a:off x="4806" y="3807"/>
                <a:ext cx="131" cy="97"/>
              </a:xfrm>
              <a:prstGeom prst="rect">
                <a:avLst/>
              </a:prstGeom>
              <a:solidFill>
                <a:srgbClr val="CCFFCC"/>
              </a:solidFill>
              <a:ln w="12700">
                <a:noFill/>
                <a:miter lim="800000"/>
                <a:headEnd/>
                <a:tailEnd/>
              </a:ln>
              <a:effectLst/>
            </p:spPr>
            <p:txBody>
              <a:bodyPr wrap="none" anchor="ctr"/>
              <a:lstStyle/>
              <a:p>
                <a:endParaRPr lang="en-US"/>
              </a:p>
            </p:txBody>
          </p:sp>
          <p:sp>
            <p:nvSpPr>
              <p:cNvPr id="22651" name="Rectangle 123"/>
              <p:cNvSpPr>
                <a:spLocks noChangeArrowheads="1"/>
              </p:cNvSpPr>
              <p:nvPr/>
            </p:nvSpPr>
            <p:spPr bwMode="auto">
              <a:xfrm>
                <a:off x="4806" y="3804"/>
                <a:ext cx="157"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10 </a:t>
                </a:r>
                <a:endParaRPr lang="en-US" sz="600" baseline="0">
                  <a:solidFill>
                    <a:srgbClr val="000000"/>
                  </a:solidFill>
                </a:endParaRPr>
              </a:p>
              <a:p>
                <a:pPr eaLnBrk="0" hangingPunct="0"/>
                <a:r>
                  <a:rPr lang="en-US" sz="600" baseline="0">
                    <a:solidFill>
                      <a:srgbClr val="000000"/>
                    </a:solidFill>
                  </a:rPr>
                  <a:t>15</a:t>
                </a:r>
              </a:p>
            </p:txBody>
          </p:sp>
          <p:sp>
            <p:nvSpPr>
              <p:cNvPr id="22652" name="Rectangle 124"/>
              <p:cNvSpPr>
                <a:spLocks noChangeArrowheads="1"/>
              </p:cNvSpPr>
              <p:nvPr/>
            </p:nvSpPr>
            <p:spPr bwMode="auto">
              <a:xfrm>
                <a:off x="4762" y="3805"/>
                <a:ext cx="145"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 9 </a:t>
                </a:r>
                <a:endParaRPr lang="en-US" sz="600" baseline="0">
                  <a:solidFill>
                    <a:srgbClr val="000000"/>
                  </a:solidFill>
                </a:endParaRPr>
              </a:p>
              <a:p>
                <a:pPr eaLnBrk="0" hangingPunct="0"/>
                <a:r>
                  <a:rPr lang="en-US" sz="600" baseline="0">
                    <a:solidFill>
                      <a:srgbClr val="000000"/>
                    </a:solidFill>
                  </a:rPr>
                  <a:t>15</a:t>
                </a:r>
              </a:p>
            </p:txBody>
          </p:sp>
          <p:sp>
            <p:nvSpPr>
              <p:cNvPr id="22653" name="Rectangle 125"/>
              <p:cNvSpPr>
                <a:spLocks noChangeArrowheads="1"/>
              </p:cNvSpPr>
              <p:nvPr/>
            </p:nvSpPr>
            <p:spPr bwMode="auto">
              <a:xfrm>
                <a:off x="4714"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 8 </a:t>
                </a:r>
                <a:endParaRPr lang="en-US" sz="600" baseline="0">
                  <a:solidFill>
                    <a:srgbClr val="000000"/>
                  </a:solidFill>
                </a:endParaRPr>
              </a:p>
              <a:p>
                <a:pPr eaLnBrk="0" hangingPunct="0"/>
                <a:r>
                  <a:rPr lang="en-US" sz="600" baseline="0">
                    <a:solidFill>
                      <a:srgbClr val="000000"/>
                    </a:solidFill>
                  </a:rPr>
                  <a:t>15</a:t>
                </a:r>
              </a:p>
            </p:txBody>
          </p:sp>
          <p:sp>
            <p:nvSpPr>
              <p:cNvPr id="22654" name="Rectangle 126"/>
              <p:cNvSpPr>
                <a:spLocks noChangeArrowheads="1"/>
              </p:cNvSpPr>
              <p:nvPr/>
            </p:nvSpPr>
            <p:spPr bwMode="auto">
              <a:xfrm>
                <a:off x="4664" y="3804"/>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 7 </a:t>
                </a:r>
                <a:endParaRPr lang="en-US" sz="600" baseline="0">
                  <a:solidFill>
                    <a:srgbClr val="000000"/>
                  </a:solidFill>
                </a:endParaRPr>
              </a:p>
              <a:p>
                <a:pPr eaLnBrk="0" hangingPunct="0"/>
                <a:r>
                  <a:rPr lang="en-US" sz="600" baseline="0">
                    <a:solidFill>
                      <a:srgbClr val="000000"/>
                    </a:solidFill>
                  </a:rPr>
                  <a:t>15</a:t>
                </a:r>
              </a:p>
            </p:txBody>
          </p:sp>
          <p:sp>
            <p:nvSpPr>
              <p:cNvPr id="22655" name="Rectangle 127"/>
              <p:cNvSpPr>
                <a:spLocks noChangeArrowheads="1"/>
              </p:cNvSpPr>
              <p:nvPr/>
            </p:nvSpPr>
            <p:spPr bwMode="auto">
              <a:xfrm>
                <a:off x="4613"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 6 </a:t>
                </a:r>
                <a:endParaRPr lang="en-US" sz="600" baseline="0">
                  <a:solidFill>
                    <a:srgbClr val="000000"/>
                  </a:solidFill>
                </a:endParaRPr>
              </a:p>
              <a:p>
                <a:pPr eaLnBrk="0" hangingPunct="0"/>
                <a:r>
                  <a:rPr lang="en-US" sz="600" baseline="0">
                    <a:solidFill>
                      <a:srgbClr val="000000"/>
                    </a:solidFill>
                  </a:rPr>
                  <a:t>15</a:t>
                </a:r>
              </a:p>
            </p:txBody>
          </p:sp>
          <p:sp>
            <p:nvSpPr>
              <p:cNvPr id="22656" name="Rectangle 128"/>
              <p:cNvSpPr>
                <a:spLocks noChangeArrowheads="1"/>
              </p:cNvSpPr>
              <p:nvPr/>
            </p:nvSpPr>
            <p:spPr bwMode="auto">
              <a:xfrm>
                <a:off x="4564" y="3805"/>
                <a:ext cx="145"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 5 </a:t>
                </a:r>
                <a:endParaRPr lang="en-US" sz="600" baseline="0">
                  <a:solidFill>
                    <a:srgbClr val="000000"/>
                  </a:solidFill>
                </a:endParaRPr>
              </a:p>
              <a:p>
                <a:pPr eaLnBrk="0" hangingPunct="0"/>
                <a:r>
                  <a:rPr lang="en-US" sz="600" baseline="0">
                    <a:solidFill>
                      <a:srgbClr val="000000"/>
                    </a:solidFill>
                  </a:rPr>
                  <a:t>15</a:t>
                </a:r>
              </a:p>
            </p:txBody>
          </p:sp>
          <p:sp>
            <p:nvSpPr>
              <p:cNvPr id="22657" name="Rectangle 129"/>
              <p:cNvSpPr>
                <a:spLocks noChangeArrowheads="1"/>
              </p:cNvSpPr>
              <p:nvPr/>
            </p:nvSpPr>
            <p:spPr bwMode="auto">
              <a:xfrm>
                <a:off x="4515"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 4 </a:t>
                </a:r>
                <a:endParaRPr lang="en-US" sz="600" baseline="0">
                  <a:solidFill>
                    <a:srgbClr val="000000"/>
                  </a:solidFill>
                </a:endParaRPr>
              </a:p>
              <a:p>
                <a:pPr eaLnBrk="0" hangingPunct="0"/>
                <a:r>
                  <a:rPr lang="en-US" sz="600" baseline="0">
                    <a:solidFill>
                      <a:srgbClr val="000000"/>
                    </a:solidFill>
                  </a:rPr>
                  <a:t>15</a:t>
                </a:r>
              </a:p>
            </p:txBody>
          </p:sp>
          <p:sp>
            <p:nvSpPr>
              <p:cNvPr id="22658" name="Rectangle 130"/>
              <p:cNvSpPr>
                <a:spLocks noChangeArrowheads="1"/>
              </p:cNvSpPr>
              <p:nvPr/>
            </p:nvSpPr>
            <p:spPr bwMode="auto">
              <a:xfrm>
                <a:off x="4466"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 3 </a:t>
                </a:r>
                <a:endParaRPr lang="en-US" sz="600" baseline="0">
                  <a:solidFill>
                    <a:srgbClr val="000000"/>
                  </a:solidFill>
                </a:endParaRPr>
              </a:p>
              <a:p>
                <a:pPr eaLnBrk="0" hangingPunct="0"/>
                <a:r>
                  <a:rPr lang="en-US" sz="600" baseline="0">
                    <a:solidFill>
                      <a:srgbClr val="000000"/>
                    </a:solidFill>
                  </a:rPr>
                  <a:t>15</a:t>
                </a:r>
              </a:p>
            </p:txBody>
          </p:sp>
          <p:sp>
            <p:nvSpPr>
              <p:cNvPr id="22659" name="Rectangle 131"/>
              <p:cNvSpPr>
                <a:spLocks noChangeArrowheads="1"/>
              </p:cNvSpPr>
              <p:nvPr/>
            </p:nvSpPr>
            <p:spPr bwMode="auto">
              <a:xfrm>
                <a:off x="4414"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 2 </a:t>
                </a:r>
                <a:endParaRPr lang="en-US" sz="600" baseline="0">
                  <a:solidFill>
                    <a:srgbClr val="000000"/>
                  </a:solidFill>
                </a:endParaRPr>
              </a:p>
              <a:p>
                <a:pPr eaLnBrk="0" hangingPunct="0"/>
                <a:r>
                  <a:rPr lang="en-US" sz="600" baseline="0">
                    <a:solidFill>
                      <a:srgbClr val="000000"/>
                    </a:solidFill>
                  </a:rPr>
                  <a:t>15</a:t>
                </a:r>
              </a:p>
            </p:txBody>
          </p:sp>
          <p:sp>
            <p:nvSpPr>
              <p:cNvPr id="22660" name="Rectangle 132"/>
              <p:cNvSpPr>
                <a:spLocks noChangeArrowheads="1"/>
              </p:cNvSpPr>
              <p:nvPr/>
            </p:nvSpPr>
            <p:spPr bwMode="auto">
              <a:xfrm>
                <a:off x="4366"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 1 </a:t>
                </a:r>
              </a:p>
              <a:p>
                <a:pPr eaLnBrk="0" hangingPunct="0"/>
                <a:r>
                  <a:rPr lang="en-US" sz="600" baseline="0">
                    <a:solidFill>
                      <a:srgbClr val="000000"/>
                    </a:solidFill>
                  </a:rPr>
                  <a:t>15</a:t>
                </a:r>
              </a:p>
            </p:txBody>
          </p:sp>
          <p:sp>
            <p:nvSpPr>
              <p:cNvPr id="22661" name="Rectangle 133"/>
              <p:cNvSpPr>
                <a:spLocks noChangeArrowheads="1"/>
              </p:cNvSpPr>
              <p:nvPr/>
            </p:nvSpPr>
            <p:spPr bwMode="auto">
              <a:xfrm>
                <a:off x="4317" y="3805"/>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 0 </a:t>
                </a:r>
              </a:p>
              <a:p>
                <a:pPr eaLnBrk="0" hangingPunct="0"/>
                <a:r>
                  <a:rPr lang="en-US" sz="600" baseline="0">
                    <a:solidFill>
                      <a:srgbClr val="000000"/>
                    </a:solidFill>
                  </a:rPr>
                  <a:t>15</a:t>
                </a:r>
              </a:p>
            </p:txBody>
          </p:sp>
          <p:sp>
            <p:nvSpPr>
              <p:cNvPr id="22662" name="Rectangle 134"/>
              <p:cNvSpPr>
                <a:spLocks noChangeArrowheads="1"/>
              </p:cNvSpPr>
              <p:nvPr/>
            </p:nvSpPr>
            <p:spPr bwMode="auto">
              <a:xfrm>
                <a:off x="5067" y="3804"/>
                <a:ext cx="146" cy="170"/>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600" u="sng" baseline="0">
                    <a:solidFill>
                      <a:srgbClr val="000000"/>
                    </a:solidFill>
                  </a:rPr>
                  <a:t>15</a:t>
                </a:r>
                <a:endParaRPr lang="en-US" sz="600" baseline="0">
                  <a:solidFill>
                    <a:srgbClr val="000000"/>
                  </a:solidFill>
                </a:endParaRPr>
              </a:p>
              <a:p>
                <a:pPr eaLnBrk="0" hangingPunct="0"/>
                <a:r>
                  <a:rPr lang="en-US" sz="600" baseline="0">
                    <a:solidFill>
                      <a:srgbClr val="000000"/>
                    </a:solidFill>
                  </a:rPr>
                  <a:t>15</a:t>
                </a:r>
              </a:p>
            </p:txBody>
          </p:sp>
          <p:sp>
            <p:nvSpPr>
              <p:cNvPr id="22663" name="Rectangle 135"/>
              <p:cNvSpPr>
                <a:spLocks noChangeArrowheads="1"/>
              </p:cNvSpPr>
              <p:nvPr/>
            </p:nvSpPr>
            <p:spPr bwMode="auto">
              <a:xfrm>
                <a:off x="5174" y="3771"/>
                <a:ext cx="125" cy="188"/>
              </a:xfrm>
              <a:prstGeom prst="rect">
                <a:avLst/>
              </a:prstGeom>
              <a:solidFill>
                <a:srgbClr val="CCFFCC"/>
              </a:solidFill>
              <a:ln w="12700">
                <a:noFill/>
                <a:miter lim="800000"/>
                <a:headEnd/>
                <a:tailEnd/>
              </a:ln>
              <a:effectLst/>
            </p:spPr>
            <p:txBody>
              <a:bodyPr wrap="none" lIns="90488" tIns="44450" rIns="90488" bIns="44450">
                <a:spAutoFit/>
              </a:bodyPr>
              <a:lstStyle/>
              <a:p>
                <a:pPr eaLnBrk="0" hangingPunct="0"/>
                <a:r>
                  <a:rPr lang="en-US" sz="1200" baseline="-60000">
                    <a:solidFill>
                      <a:srgbClr val="000000"/>
                    </a:solidFill>
                  </a:rPr>
                  <a:t>^</a:t>
                </a:r>
                <a:endParaRPr lang="en-US" sz="600" baseline="-60000">
                  <a:solidFill>
                    <a:srgbClr val="000000"/>
                  </a:solidFill>
                </a:endParaRPr>
              </a:p>
              <a:p>
                <a:pPr eaLnBrk="0" hangingPunct="0"/>
                <a:r>
                  <a:rPr lang="en-US" sz="600" baseline="0">
                    <a:solidFill>
                      <a:srgbClr val="000000"/>
                    </a:solidFill>
                  </a:rPr>
                  <a:t>p</a:t>
                </a:r>
              </a:p>
            </p:txBody>
          </p:sp>
        </p:grpSp>
      </p:grpSp>
      <p:grpSp>
        <p:nvGrpSpPr>
          <p:cNvPr id="4" name="Group 280"/>
          <p:cNvGrpSpPr>
            <a:grpSpLocks/>
          </p:cNvGrpSpPr>
          <p:nvPr/>
        </p:nvGrpSpPr>
        <p:grpSpPr bwMode="auto">
          <a:xfrm>
            <a:off x="6251575" y="1735138"/>
            <a:ext cx="2209800" cy="1482725"/>
            <a:chOff x="4056" y="1022"/>
            <a:chExt cx="1392" cy="934"/>
          </a:xfrm>
        </p:grpSpPr>
        <p:sp>
          <p:nvSpPr>
            <p:cNvPr id="22668" name="Freeform 140"/>
            <p:cNvSpPr>
              <a:spLocks/>
            </p:cNvSpPr>
            <p:nvPr/>
          </p:nvSpPr>
          <p:spPr bwMode="auto">
            <a:xfrm>
              <a:off x="4056" y="1022"/>
              <a:ext cx="1392" cy="934"/>
            </a:xfrm>
            <a:custGeom>
              <a:avLst/>
              <a:gdLst/>
              <a:ahLst/>
              <a:cxnLst>
                <a:cxn ang="0">
                  <a:pos x="0" y="933"/>
                </a:cxn>
                <a:cxn ang="0">
                  <a:pos x="1367" y="933"/>
                </a:cxn>
                <a:cxn ang="0">
                  <a:pos x="1367" y="0"/>
                </a:cxn>
                <a:cxn ang="0">
                  <a:pos x="0" y="0"/>
                </a:cxn>
                <a:cxn ang="0">
                  <a:pos x="0" y="933"/>
                </a:cxn>
              </a:cxnLst>
              <a:rect l="0" t="0" r="r" b="b"/>
              <a:pathLst>
                <a:path w="1368" h="934">
                  <a:moveTo>
                    <a:pt x="0" y="933"/>
                  </a:moveTo>
                  <a:lnTo>
                    <a:pt x="1367" y="933"/>
                  </a:lnTo>
                  <a:lnTo>
                    <a:pt x="1367" y="0"/>
                  </a:lnTo>
                  <a:lnTo>
                    <a:pt x="0" y="0"/>
                  </a:lnTo>
                  <a:lnTo>
                    <a:pt x="0" y="933"/>
                  </a:lnTo>
                </a:path>
              </a:pathLst>
            </a:custGeom>
            <a:solidFill>
              <a:srgbClr val="66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5" name="Group 277"/>
            <p:cNvGrpSpPr>
              <a:grpSpLocks/>
            </p:cNvGrpSpPr>
            <p:nvPr/>
          </p:nvGrpSpPr>
          <p:grpSpPr bwMode="auto">
            <a:xfrm>
              <a:off x="4070" y="1029"/>
              <a:ext cx="1320" cy="915"/>
              <a:chOff x="4142" y="949"/>
              <a:chExt cx="1008" cy="891"/>
            </a:xfrm>
          </p:grpSpPr>
          <p:sp>
            <p:nvSpPr>
              <p:cNvPr id="22669" name="Freeform 141"/>
              <p:cNvSpPr>
                <a:spLocks/>
              </p:cNvSpPr>
              <p:nvPr/>
            </p:nvSpPr>
            <p:spPr bwMode="auto">
              <a:xfrm>
                <a:off x="4329" y="1106"/>
                <a:ext cx="821" cy="561"/>
              </a:xfrm>
              <a:custGeom>
                <a:avLst/>
                <a:gdLst/>
                <a:ahLst/>
                <a:cxnLst>
                  <a:cxn ang="0">
                    <a:pos x="0" y="560"/>
                  </a:cxn>
                  <a:cxn ang="0">
                    <a:pos x="820" y="560"/>
                  </a:cxn>
                  <a:cxn ang="0">
                    <a:pos x="820" y="0"/>
                  </a:cxn>
                  <a:cxn ang="0">
                    <a:pos x="0" y="0"/>
                  </a:cxn>
                  <a:cxn ang="0">
                    <a:pos x="0" y="560"/>
                  </a:cxn>
                </a:cxnLst>
                <a:rect l="0" t="0" r="r" b="b"/>
                <a:pathLst>
                  <a:path w="821" h="561">
                    <a:moveTo>
                      <a:pt x="0" y="560"/>
                    </a:moveTo>
                    <a:lnTo>
                      <a:pt x="820" y="560"/>
                    </a:lnTo>
                    <a:lnTo>
                      <a:pt x="820" y="0"/>
                    </a:lnTo>
                    <a:lnTo>
                      <a:pt x="0" y="0"/>
                    </a:lnTo>
                    <a:lnTo>
                      <a:pt x="0" y="560"/>
                    </a:lnTo>
                  </a:path>
                </a:pathLst>
              </a:custGeom>
              <a:solidFill>
                <a:srgbClr val="66FFFF"/>
              </a:solidFill>
              <a:ln w="12700" cap="rnd" cmpd="sng">
                <a:solidFill>
                  <a:srgbClr val="000000"/>
                </a:solidFill>
                <a:prstDash val="solid"/>
                <a:round/>
                <a:headEnd type="none" w="med" len="med"/>
                <a:tailEnd type="none" w="med" len="med"/>
              </a:ln>
              <a:effectLst/>
            </p:spPr>
            <p:txBody>
              <a:bodyPr/>
              <a:lstStyle/>
              <a:p>
                <a:endParaRPr lang="en-US"/>
              </a:p>
            </p:txBody>
          </p:sp>
          <p:sp>
            <p:nvSpPr>
              <p:cNvPr id="22670" name="Rectangle 142"/>
              <p:cNvSpPr>
                <a:spLocks noChangeArrowheads="1"/>
              </p:cNvSpPr>
              <p:nvPr/>
            </p:nvSpPr>
            <p:spPr bwMode="auto">
              <a:xfrm>
                <a:off x="4425" y="1667"/>
                <a:ext cx="101"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2</a:t>
                </a:r>
              </a:p>
            </p:txBody>
          </p:sp>
          <p:sp>
            <p:nvSpPr>
              <p:cNvPr id="22671" name="Rectangle 143"/>
              <p:cNvSpPr>
                <a:spLocks noChangeArrowheads="1"/>
              </p:cNvSpPr>
              <p:nvPr/>
            </p:nvSpPr>
            <p:spPr bwMode="auto">
              <a:xfrm>
                <a:off x="4376" y="1667"/>
                <a:ext cx="100"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1</a:t>
                </a:r>
              </a:p>
            </p:txBody>
          </p:sp>
          <p:sp>
            <p:nvSpPr>
              <p:cNvPr id="22672" name="Rectangle 144"/>
              <p:cNvSpPr>
                <a:spLocks noChangeArrowheads="1"/>
              </p:cNvSpPr>
              <p:nvPr/>
            </p:nvSpPr>
            <p:spPr bwMode="auto">
              <a:xfrm>
                <a:off x="4327" y="1667"/>
                <a:ext cx="101"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0</a:t>
                </a:r>
              </a:p>
            </p:txBody>
          </p:sp>
          <p:sp>
            <p:nvSpPr>
              <p:cNvPr id="22673" name="Line 145"/>
              <p:cNvSpPr>
                <a:spLocks noChangeShapeType="1"/>
              </p:cNvSpPr>
              <p:nvPr/>
            </p:nvSpPr>
            <p:spPr bwMode="auto">
              <a:xfrm>
                <a:off x="4492" y="1670"/>
                <a:ext cx="0" cy="12"/>
              </a:xfrm>
              <a:prstGeom prst="line">
                <a:avLst/>
              </a:prstGeom>
              <a:noFill/>
              <a:ln w="12700">
                <a:solidFill>
                  <a:srgbClr val="000000"/>
                </a:solidFill>
                <a:round/>
                <a:headEnd/>
                <a:tailEnd/>
              </a:ln>
              <a:effectLst/>
            </p:spPr>
            <p:txBody>
              <a:bodyPr wrap="none" anchor="ctr"/>
              <a:lstStyle/>
              <a:p>
                <a:endParaRPr lang="en-US"/>
              </a:p>
            </p:txBody>
          </p:sp>
          <p:sp>
            <p:nvSpPr>
              <p:cNvPr id="22674" name="Line 146"/>
              <p:cNvSpPr>
                <a:spLocks noChangeShapeType="1"/>
              </p:cNvSpPr>
              <p:nvPr/>
            </p:nvSpPr>
            <p:spPr bwMode="auto">
              <a:xfrm>
                <a:off x="4443" y="1670"/>
                <a:ext cx="0" cy="12"/>
              </a:xfrm>
              <a:prstGeom prst="line">
                <a:avLst/>
              </a:prstGeom>
              <a:noFill/>
              <a:ln w="12700">
                <a:solidFill>
                  <a:srgbClr val="000000"/>
                </a:solidFill>
                <a:round/>
                <a:headEnd/>
                <a:tailEnd/>
              </a:ln>
              <a:effectLst/>
            </p:spPr>
            <p:txBody>
              <a:bodyPr wrap="none" anchor="ctr"/>
              <a:lstStyle/>
              <a:p>
                <a:endParaRPr lang="en-US"/>
              </a:p>
            </p:txBody>
          </p:sp>
          <p:sp>
            <p:nvSpPr>
              <p:cNvPr id="22675" name="Line 147"/>
              <p:cNvSpPr>
                <a:spLocks noChangeShapeType="1"/>
              </p:cNvSpPr>
              <p:nvPr/>
            </p:nvSpPr>
            <p:spPr bwMode="auto">
              <a:xfrm>
                <a:off x="4391" y="1670"/>
                <a:ext cx="0" cy="12"/>
              </a:xfrm>
              <a:prstGeom prst="line">
                <a:avLst/>
              </a:prstGeom>
              <a:noFill/>
              <a:ln w="12700">
                <a:solidFill>
                  <a:srgbClr val="000000"/>
                </a:solidFill>
                <a:round/>
                <a:headEnd/>
                <a:tailEnd/>
              </a:ln>
              <a:effectLst/>
            </p:spPr>
            <p:txBody>
              <a:bodyPr wrap="none" anchor="ctr"/>
              <a:lstStyle/>
              <a:p>
                <a:endParaRPr lang="en-US"/>
              </a:p>
            </p:txBody>
          </p:sp>
          <p:sp>
            <p:nvSpPr>
              <p:cNvPr id="22676" name="Rectangle 148"/>
              <p:cNvSpPr>
                <a:spLocks noChangeArrowheads="1"/>
              </p:cNvSpPr>
              <p:nvPr/>
            </p:nvSpPr>
            <p:spPr bwMode="auto">
              <a:xfrm>
                <a:off x="4180" y="1077"/>
                <a:ext cx="101"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0</a:t>
                </a:r>
              </a:p>
            </p:txBody>
          </p:sp>
          <p:sp>
            <p:nvSpPr>
              <p:cNvPr id="22677" name="Rectangle 149"/>
              <p:cNvSpPr>
                <a:spLocks noChangeArrowheads="1"/>
              </p:cNvSpPr>
              <p:nvPr/>
            </p:nvSpPr>
            <p:spPr bwMode="auto">
              <a:xfrm>
                <a:off x="4198" y="1077"/>
                <a:ext cx="94"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a:t>
                </a:r>
              </a:p>
            </p:txBody>
          </p:sp>
          <p:sp>
            <p:nvSpPr>
              <p:cNvPr id="22678" name="Rectangle 150"/>
              <p:cNvSpPr>
                <a:spLocks noChangeArrowheads="1"/>
              </p:cNvSpPr>
              <p:nvPr/>
            </p:nvSpPr>
            <p:spPr bwMode="auto">
              <a:xfrm>
                <a:off x="4205" y="1077"/>
                <a:ext cx="101"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5</a:t>
                </a:r>
              </a:p>
            </p:txBody>
          </p:sp>
          <p:sp>
            <p:nvSpPr>
              <p:cNvPr id="22679" name="Rectangle 151"/>
              <p:cNvSpPr>
                <a:spLocks noChangeArrowheads="1"/>
              </p:cNvSpPr>
              <p:nvPr/>
            </p:nvSpPr>
            <p:spPr bwMode="auto">
              <a:xfrm>
                <a:off x="4180" y="1182"/>
                <a:ext cx="101"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0</a:t>
                </a:r>
              </a:p>
            </p:txBody>
          </p:sp>
          <p:sp>
            <p:nvSpPr>
              <p:cNvPr id="22680" name="Rectangle 152"/>
              <p:cNvSpPr>
                <a:spLocks noChangeArrowheads="1"/>
              </p:cNvSpPr>
              <p:nvPr/>
            </p:nvSpPr>
            <p:spPr bwMode="auto">
              <a:xfrm>
                <a:off x="4198" y="1182"/>
                <a:ext cx="94"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a:t>
                </a:r>
              </a:p>
            </p:txBody>
          </p:sp>
          <p:sp>
            <p:nvSpPr>
              <p:cNvPr id="22681" name="Rectangle 153"/>
              <p:cNvSpPr>
                <a:spLocks noChangeArrowheads="1"/>
              </p:cNvSpPr>
              <p:nvPr/>
            </p:nvSpPr>
            <p:spPr bwMode="auto">
              <a:xfrm>
                <a:off x="4205" y="1182"/>
                <a:ext cx="101"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4</a:t>
                </a:r>
              </a:p>
            </p:txBody>
          </p:sp>
          <p:sp>
            <p:nvSpPr>
              <p:cNvPr id="22682" name="Rectangle 154"/>
              <p:cNvSpPr>
                <a:spLocks noChangeArrowheads="1"/>
              </p:cNvSpPr>
              <p:nvPr/>
            </p:nvSpPr>
            <p:spPr bwMode="auto">
              <a:xfrm>
                <a:off x="4180" y="1290"/>
                <a:ext cx="101"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0</a:t>
                </a:r>
              </a:p>
            </p:txBody>
          </p:sp>
          <p:sp>
            <p:nvSpPr>
              <p:cNvPr id="22683" name="Rectangle 155"/>
              <p:cNvSpPr>
                <a:spLocks noChangeArrowheads="1"/>
              </p:cNvSpPr>
              <p:nvPr/>
            </p:nvSpPr>
            <p:spPr bwMode="auto">
              <a:xfrm>
                <a:off x="4198" y="1290"/>
                <a:ext cx="94"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a:t>
                </a:r>
              </a:p>
            </p:txBody>
          </p:sp>
          <p:sp>
            <p:nvSpPr>
              <p:cNvPr id="22684" name="Rectangle 156"/>
              <p:cNvSpPr>
                <a:spLocks noChangeArrowheads="1"/>
              </p:cNvSpPr>
              <p:nvPr/>
            </p:nvSpPr>
            <p:spPr bwMode="auto">
              <a:xfrm>
                <a:off x="4205" y="1290"/>
                <a:ext cx="101"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3</a:t>
                </a:r>
              </a:p>
            </p:txBody>
          </p:sp>
          <p:sp>
            <p:nvSpPr>
              <p:cNvPr id="22685" name="Rectangle 157"/>
              <p:cNvSpPr>
                <a:spLocks noChangeArrowheads="1"/>
              </p:cNvSpPr>
              <p:nvPr/>
            </p:nvSpPr>
            <p:spPr bwMode="auto">
              <a:xfrm>
                <a:off x="4180" y="1398"/>
                <a:ext cx="101"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0</a:t>
                </a:r>
              </a:p>
            </p:txBody>
          </p:sp>
          <p:sp>
            <p:nvSpPr>
              <p:cNvPr id="22686" name="Rectangle 158"/>
              <p:cNvSpPr>
                <a:spLocks noChangeArrowheads="1"/>
              </p:cNvSpPr>
              <p:nvPr/>
            </p:nvSpPr>
            <p:spPr bwMode="auto">
              <a:xfrm>
                <a:off x="4198" y="1398"/>
                <a:ext cx="94"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a:t>
                </a:r>
              </a:p>
            </p:txBody>
          </p:sp>
          <p:sp>
            <p:nvSpPr>
              <p:cNvPr id="22687" name="Rectangle 159"/>
              <p:cNvSpPr>
                <a:spLocks noChangeArrowheads="1"/>
              </p:cNvSpPr>
              <p:nvPr/>
            </p:nvSpPr>
            <p:spPr bwMode="auto">
              <a:xfrm>
                <a:off x="4205" y="1398"/>
                <a:ext cx="101" cy="91"/>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2</a:t>
                </a:r>
              </a:p>
            </p:txBody>
          </p:sp>
          <p:sp>
            <p:nvSpPr>
              <p:cNvPr id="22688" name="Rectangle 160"/>
              <p:cNvSpPr>
                <a:spLocks noChangeArrowheads="1"/>
              </p:cNvSpPr>
              <p:nvPr/>
            </p:nvSpPr>
            <p:spPr bwMode="auto">
              <a:xfrm>
                <a:off x="4180" y="1506"/>
                <a:ext cx="101" cy="92"/>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0</a:t>
                </a:r>
              </a:p>
            </p:txBody>
          </p:sp>
          <p:sp>
            <p:nvSpPr>
              <p:cNvPr id="22689" name="Rectangle 161"/>
              <p:cNvSpPr>
                <a:spLocks noChangeArrowheads="1"/>
              </p:cNvSpPr>
              <p:nvPr/>
            </p:nvSpPr>
            <p:spPr bwMode="auto">
              <a:xfrm>
                <a:off x="4198" y="1506"/>
                <a:ext cx="94" cy="92"/>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a:t>
                </a:r>
              </a:p>
            </p:txBody>
          </p:sp>
          <p:sp>
            <p:nvSpPr>
              <p:cNvPr id="22690" name="Rectangle 162"/>
              <p:cNvSpPr>
                <a:spLocks noChangeArrowheads="1"/>
              </p:cNvSpPr>
              <p:nvPr/>
            </p:nvSpPr>
            <p:spPr bwMode="auto">
              <a:xfrm>
                <a:off x="4205" y="1506"/>
                <a:ext cx="101" cy="92"/>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1</a:t>
                </a:r>
              </a:p>
            </p:txBody>
          </p:sp>
          <p:sp>
            <p:nvSpPr>
              <p:cNvPr id="22691" name="Rectangle 163"/>
              <p:cNvSpPr>
                <a:spLocks noChangeArrowheads="1"/>
              </p:cNvSpPr>
              <p:nvPr/>
            </p:nvSpPr>
            <p:spPr bwMode="auto">
              <a:xfrm>
                <a:off x="4180" y="1611"/>
                <a:ext cx="101" cy="92"/>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0</a:t>
                </a:r>
              </a:p>
            </p:txBody>
          </p:sp>
          <p:sp>
            <p:nvSpPr>
              <p:cNvPr id="22692" name="Rectangle 164"/>
              <p:cNvSpPr>
                <a:spLocks noChangeArrowheads="1"/>
              </p:cNvSpPr>
              <p:nvPr/>
            </p:nvSpPr>
            <p:spPr bwMode="auto">
              <a:xfrm>
                <a:off x="4198" y="1611"/>
                <a:ext cx="94" cy="92"/>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a:t>
                </a:r>
              </a:p>
            </p:txBody>
          </p:sp>
          <p:sp>
            <p:nvSpPr>
              <p:cNvPr id="22693" name="Rectangle 165"/>
              <p:cNvSpPr>
                <a:spLocks noChangeArrowheads="1"/>
              </p:cNvSpPr>
              <p:nvPr/>
            </p:nvSpPr>
            <p:spPr bwMode="auto">
              <a:xfrm>
                <a:off x="4205" y="1611"/>
                <a:ext cx="101" cy="92"/>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400" baseline="0">
                    <a:solidFill>
                      <a:srgbClr val="000000"/>
                    </a:solidFill>
                  </a:rPr>
                  <a:t>0</a:t>
                </a:r>
              </a:p>
            </p:txBody>
          </p:sp>
          <p:sp>
            <p:nvSpPr>
              <p:cNvPr id="22694" name="Line 166"/>
              <p:cNvSpPr>
                <a:spLocks noChangeShapeType="1"/>
              </p:cNvSpPr>
              <p:nvPr/>
            </p:nvSpPr>
            <p:spPr bwMode="auto">
              <a:xfrm flipH="1">
                <a:off x="4297" y="1121"/>
                <a:ext cx="36" cy="0"/>
              </a:xfrm>
              <a:prstGeom prst="line">
                <a:avLst/>
              </a:prstGeom>
              <a:noFill/>
              <a:ln w="12700">
                <a:solidFill>
                  <a:srgbClr val="000000"/>
                </a:solidFill>
                <a:round/>
                <a:headEnd/>
                <a:tailEnd/>
              </a:ln>
              <a:effectLst/>
            </p:spPr>
            <p:txBody>
              <a:bodyPr wrap="none" anchor="ctr"/>
              <a:lstStyle/>
              <a:p>
                <a:endParaRPr lang="en-US"/>
              </a:p>
            </p:txBody>
          </p:sp>
          <p:sp>
            <p:nvSpPr>
              <p:cNvPr id="22695" name="Line 167"/>
              <p:cNvSpPr>
                <a:spLocks noChangeShapeType="1"/>
              </p:cNvSpPr>
              <p:nvPr/>
            </p:nvSpPr>
            <p:spPr bwMode="auto">
              <a:xfrm flipH="1">
                <a:off x="4297" y="1227"/>
                <a:ext cx="36" cy="0"/>
              </a:xfrm>
              <a:prstGeom prst="line">
                <a:avLst/>
              </a:prstGeom>
              <a:noFill/>
              <a:ln w="12700">
                <a:solidFill>
                  <a:srgbClr val="000000"/>
                </a:solidFill>
                <a:round/>
                <a:headEnd/>
                <a:tailEnd/>
              </a:ln>
              <a:effectLst/>
            </p:spPr>
            <p:txBody>
              <a:bodyPr wrap="none" anchor="ctr"/>
              <a:lstStyle/>
              <a:p>
                <a:endParaRPr lang="en-US"/>
              </a:p>
            </p:txBody>
          </p:sp>
          <p:sp>
            <p:nvSpPr>
              <p:cNvPr id="22696" name="Line 168"/>
              <p:cNvSpPr>
                <a:spLocks noChangeShapeType="1"/>
              </p:cNvSpPr>
              <p:nvPr/>
            </p:nvSpPr>
            <p:spPr bwMode="auto">
              <a:xfrm flipH="1">
                <a:off x="4297" y="1335"/>
                <a:ext cx="36" cy="0"/>
              </a:xfrm>
              <a:prstGeom prst="line">
                <a:avLst/>
              </a:prstGeom>
              <a:noFill/>
              <a:ln w="12700">
                <a:solidFill>
                  <a:srgbClr val="000000"/>
                </a:solidFill>
                <a:round/>
                <a:headEnd/>
                <a:tailEnd/>
              </a:ln>
              <a:effectLst/>
            </p:spPr>
            <p:txBody>
              <a:bodyPr wrap="none" anchor="ctr"/>
              <a:lstStyle/>
              <a:p>
                <a:endParaRPr lang="en-US"/>
              </a:p>
            </p:txBody>
          </p:sp>
          <p:sp>
            <p:nvSpPr>
              <p:cNvPr id="22697" name="Line 169"/>
              <p:cNvSpPr>
                <a:spLocks noChangeShapeType="1"/>
              </p:cNvSpPr>
              <p:nvPr/>
            </p:nvSpPr>
            <p:spPr bwMode="auto">
              <a:xfrm flipH="1">
                <a:off x="4297" y="1442"/>
                <a:ext cx="36" cy="0"/>
              </a:xfrm>
              <a:prstGeom prst="line">
                <a:avLst/>
              </a:prstGeom>
              <a:noFill/>
              <a:ln w="12700">
                <a:solidFill>
                  <a:srgbClr val="000000"/>
                </a:solidFill>
                <a:round/>
                <a:headEnd/>
                <a:tailEnd/>
              </a:ln>
              <a:effectLst/>
            </p:spPr>
            <p:txBody>
              <a:bodyPr wrap="none" anchor="ctr"/>
              <a:lstStyle/>
              <a:p>
                <a:endParaRPr lang="en-US"/>
              </a:p>
            </p:txBody>
          </p:sp>
          <p:sp>
            <p:nvSpPr>
              <p:cNvPr id="22698" name="Line 170"/>
              <p:cNvSpPr>
                <a:spLocks noChangeShapeType="1"/>
              </p:cNvSpPr>
              <p:nvPr/>
            </p:nvSpPr>
            <p:spPr bwMode="auto">
              <a:xfrm flipH="1">
                <a:off x="4297" y="1550"/>
                <a:ext cx="36" cy="0"/>
              </a:xfrm>
              <a:prstGeom prst="line">
                <a:avLst/>
              </a:prstGeom>
              <a:noFill/>
              <a:ln w="12700">
                <a:solidFill>
                  <a:srgbClr val="000000"/>
                </a:solidFill>
                <a:round/>
                <a:headEnd/>
                <a:tailEnd/>
              </a:ln>
              <a:effectLst/>
            </p:spPr>
            <p:txBody>
              <a:bodyPr wrap="none" anchor="ctr"/>
              <a:lstStyle/>
              <a:p>
                <a:endParaRPr lang="en-US"/>
              </a:p>
            </p:txBody>
          </p:sp>
          <p:sp>
            <p:nvSpPr>
              <p:cNvPr id="22699" name="Line 171"/>
              <p:cNvSpPr>
                <a:spLocks noChangeShapeType="1"/>
              </p:cNvSpPr>
              <p:nvPr/>
            </p:nvSpPr>
            <p:spPr bwMode="auto">
              <a:xfrm flipH="1">
                <a:off x="4297" y="1656"/>
                <a:ext cx="36" cy="0"/>
              </a:xfrm>
              <a:prstGeom prst="line">
                <a:avLst/>
              </a:prstGeom>
              <a:noFill/>
              <a:ln w="12700">
                <a:solidFill>
                  <a:srgbClr val="000000"/>
                </a:solidFill>
                <a:round/>
                <a:headEnd/>
                <a:tailEnd/>
              </a:ln>
              <a:effectLst/>
            </p:spPr>
            <p:txBody>
              <a:bodyPr wrap="none" anchor="ctr"/>
              <a:lstStyle/>
              <a:p>
                <a:endParaRPr lang="en-US"/>
              </a:p>
            </p:txBody>
          </p:sp>
          <p:sp>
            <p:nvSpPr>
              <p:cNvPr id="22700" name="Rectangle 172"/>
              <p:cNvSpPr>
                <a:spLocks noChangeArrowheads="1"/>
              </p:cNvSpPr>
              <p:nvPr/>
            </p:nvSpPr>
            <p:spPr bwMode="auto">
              <a:xfrm>
                <a:off x="4670" y="1720"/>
                <a:ext cx="115" cy="12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700" baseline="0">
                    <a:solidFill>
                      <a:srgbClr val="000000"/>
                    </a:solidFill>
                  </a:rPr>
                  <a:t>X</a:t>
                </a:r>
              </a:p>
            </p:txBody>
          </p:sp>
          <p:sp>
            <p:nvSpPr>
              <p:cNvPr id="22701" name="Line 173"/>
              <p:cNvSpPr>
                <a:spLocks noChangeShapeType="1"/>
              </p:cNvSpPr>
              <p:nvPr/>
            </p:nvSpPr>
            <p:spPr bwMode="auto">
              <a:xfrm>
                <a:off x="4346" y="1666"/>
                <a:ext cx="787" cy="0"/>
              </a:xfrm>
              <a:prstGeom prst="line">
                <a:avLst/>
              </a:prstGeom>
              <a:noFill/>
              <a:ln w="12700">
                <a:solidFill>
                  <a:srgbClr val="000000"/>
                </a:solidFill>
                <a:round/>
                <a:headEnd/>
                <a:tailEnd/>
              </a:ln>
              <a:effectLst/>
            </p:spPr>
            <p:txBody>
              <a:bodyPr wrap="none" anchor="ctr"/>
              <a:lstStyle/>
              <a:p>
                <a:endParaRPr lang="en-US"/>
              </a:p>
            </p:txBody>
          </p:sp>
          <p:sp>
            <p:nvSpPr>
              <p:cNvPr id="22702" name="Rectangle 174"/>
              <p:cNvSpPr>
                <a:spLocks noChangeArrowheads="1"/>
              </p:cNvSpPr>
              <p:nvPr/>
            </p:nvSpPr>
            <p:spPr bwMode="auto">
              <a:xfrm rot="16200000">
                <a:off x="4115" y="1358"/>
                <a:ext cx="147" cy="94"/>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700" baseline="0">
                    <a:solidFill>
                      <a:srgbClr val="000000"/>
                    </a:solidFill>
                  </a:rPr>
                  <a:t>P</a:t>
                </a:r>
              </a:p>
            </p:txBody>
          </p:sp>
          <p:sp>
            <p:nvSpPr>
              <p:cNvPr id="22703" name="Rectangle 175"/>
              <p:cNvSpPr>
                <a:spLocks noChangeArrowheads="1"/>
              </p:cNvSpPr>
              <p:nvPr/>
            </p:nvSpPr>
            <p:spPr bwMode="auto">
              <a:xfrm rot="16200000">
                <a:off x="4124" y="1338"/>
                <a:ext cx="130" cy="94"/>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700" baseline="0">
                    <a:solidFill>
                      <a:srgbClr val="000000"/>
                    </a:solidFill>
                  </a:rPr>
                  <a:t>(</a:t>
                </a:r>
              </a:p>
            </p:txBody>
          </p:sp>
          <p:sp>
            <p:nvSpPr>
              <p:cNvPr id="22704" name="Rectangle 176"/>
              <p:cNvSpPr>
                <a:spLocks noChangeArrowheads="1"/>
              </p:cNvSpPr>
              <p:nvPr/>
            </p:nvSpPr>
            <p:spPr bwMode="auto">
              <a:xfrm rot="16200000">
                <a:off x="4115" y="1318"/>
                <a:ext cx="147" cy="94"/>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700" baseline="0">
                    <a:solidFill>
                      <a:srgbClr val="000000"/>
                    </a:solidFill>
                  </a:rPr>
                  <a:t>X</a:t>
                </a:r>
              </a:p>
            </p:txBody>
          </p:sp>
          <p:sp>
            <p:nvSpPr>
              <p:cNvPr id="22705" name="Rectangle 177"/>
              <p:cNvSpPr>
                <a:spLocks noChangeArrowheads="1"/>
              </p:cNvSpPr>
              <p:nvPr/>
            </p:nvSpPr>
            <p:spPr bwMode="auto">
              <a:xfrm rot="16200000">
                <a:off x="4124" y="1298"/>
                <a:ext cx="130" cy="94"/>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700" baseline="0">
                    <a:solidFill>
                      <a:srgbClr val="000000"/>
                    </a:solidFill>
                  </a:rPr>
                  <a:t>)</a:t>
                </a:r>
              </a:p>
            </p:txBody>
          </p:sp>
          <p:sp>
            <p:nvSpPr>
              <p:cNvPr id="22706" name="Line 178"/>
              <p:cNvSpPr>
                <a:spLocks noChangeShapeType="1"/>
              </p:cNvSpPr>
              <p:nvPr/>
            </p:nvSpPr>
            <p:spPr bwMode="auto">
              <a:xfrm flipV="1">
                <a:off x="4329" y="1112"/>
                <a:ext cx="0" cy="548"/>
              </a:xfrm>
              <a:prstGeom prst="line">
                <a:avLst/>
              </a:prstGeom>
              <a:noFill/>
              <a:ln w="12700">
                <a:solidFill>
                  <a:srgbClr val="000000"/>
                </a:solidFill>
                <a:round/>
                <a:headEnd/>
                <a:tailEnd/>
              </a:ln>
              <a:effectLst/>
            </p:spPr>
            <p:txBody>
              <a:bodyPr wrap="none" anchor="ctr"/>
              <a:lstStyle/>
              <a:p>
                <a:endParaRPr lang="en-US"/>
              </a:p>
            </p:txBody>
          </p:sp>
          <p:sp>
            <p:nvSpPr>
              <p:cNvPr id="22707" name="Freeform 179"/>
              <p:cNvSpPr>
                <a:spLocks/>
              </p:cNvSpPr>
              <p:nvPr/>
            </p:nvSpPr>
            <p:spPr bwMode="auto">
              <a:xfrm>
                <a:off x="4474" y="1560"/>
                <a:ext cx="31" cy="91"/>
              </a:xfrm>
              <a:custGeom>
                <a:avLst/>
                <a:gdLst/>
                <a:ahLst/>
                <a:cxnLst>
                  <a:cxn ang="0">
                    <a:pos x="0" y="90"/>
                  </a:cxn>
                  <a:cxn ang="0">
                    <a:pos x="30" y="90"/>
                  </a:cxn>
                  <a:cxn ang="0">
                    <a:pos x="30" y="0"/>
                  </a:cxn>
                  <a:cxn ang="0">
                    <a:pos x="0" y="0"/>
                  </a:cxn>
                  <a:cxn ang="0">
                    <a:pos x="0" y="90"/>
                  </a:cxn>
                </a:cxnLst>
                <a:rect l="0" t="0" r="r" b="b"/>
                <a:pathLst>
                  <a:path w="31" h="91">
                    <a:moveTo>
                      <a:pt x="0" y="90"/>
                    </a:moveTo>
                    <a:lnTo>
                      <a:pt x="30" y="90"/>
                    </a:lnTo>
                    <a:lnTo>
                      <a:pt x="30" y="0"/>
                    </a:lnTo>
                    <a:lnTo>
                      <a:pt x="0" y="0"/>
                    </a:lnTo>
                    <a:lnTo>
                      <a:pt x="0" y="90"/>
                    </a:lnTo>
                  </a:path>
                </a:pathLst>
              </a:custGeom>
              <a:solidFill>
                <a:srgbClr val="66FFFF"/>
              </a:solidFill>
              <a:ln w="12700" cap="rnd" cmpd="sng">
                <a:noFill/>
                <a:prstDash val="solid"/>
                <a:round/>
                <a:headEnd type="none" w="med" len="med"/>
                <a:tailEnd type="none" w="med" len="med"/>
              </a:ln>
              <a:effectLst/>
            </p:spPr>
            <p:txBody>
              <a:bodyPr/>
              <a:lstStyle/>
              <a:p>
                <a:endParaRPr lang="en-US"/>
              </a:p>
            </p:txBody>
          </p:sp>
          <p:sp>
            <p:nvSpPr>
              <p:cNvPr id="22708" name="Freeform 180"/>
              <p:cNvSpPr>
                <a:spLocks/>
              </p:cNvSpPr>
              <p:nvPr/>
            </p:nvSpPr>
            <p:spPr bwMode="auto">
              <a:xfrm>
                <a:off x="4474" y="1560"/>
                <a:ext cx="37" cy="97"/>
              </a:xfrm>
              <a:custGeom>
                <a:avLst/>
                <a:gdLst/>
                <a:ahLst/>
                <a:cxnLst>
                  <a:cxn ang="0">
                    <a:pos x="0" y="96"/>
                  </a:cxn>
                  <a:cxn ang="0">
                    <a:pos x="36" y="96"/>
                  </a:cxn>
                  <a:cxn ang="0">
                    <a:pos x="36" y="0"/>
                  </a:cxn>
                  <a:cxn ang="0">
                    <a:pos x="0" y="0"/>
                  </a:cxn>
                  <a:cxn ang="0">
                    <a:pos x="0" y="96"/>
                  </a:cxn>
                </a:cxnLst>
                <a:rect l="0" t="0" r="r" b="b"/>
                <a:pathLst>
                  <a:path w="37" h="97">
                    <a:moveTo>
                      <a:pt x="0" y="96"/>
                    </a:moveTo>
                    <a:lnTo>
                      <a:pt x="36" y="96"/>
                    </a:lnTo>
                    <a:lnTo>
                      <a:pt x="36" y="0"/>
                    </a:lnTo>
                    <a:lnTo>
                      <a:pt x="0" y="0"/>
                    </a:lnTo>
                    <a:lnTo>
                      <a:pt x="0" y="96"/>
                    </a:lnTo>
                  </a:path>
                </a:pathLst>
              </a:custGeom>
              <a:solidFill>
                <a:srgbClr val="66FFFF"/>
              </a:solidFill>
              <a:ln w="12700" cap="rnd" cmpd="sng">
                <a:solidFill>
                  <a:srgbClr val="000000"/>
                </a:solidFill>
                <a:prstDash val="solid"/>
                <a:round/>
                <a:headEnd type="none" w="med" len="med"/>
                <a:tailEnd type="none" w="med" len="med"/>
              </a:ln>
              <a:effectLst/>
            </p:spPr>
            <p:txBody>
              <a:bodyPr/>
              <a:lstStyle/>
              <a:p>
                <a:endParaRPr lang="en-US"/>
              </a:p>
            </p:txBody>
          </p:sp>
          <p:sp>
            <p:nvSpPr>
              <p:cNvPr id="22709" name="Freeform 181"/>
              <p:cNvSpPr>
                <a:spLocks/>
              </p:cNvSpPr>
              <p:nvPr/>
            </p:nvSpPr>
            <p:spPr bwMode="auto">
              <a:xfrm>
                <a:off x="4425" y="1207"/>
                <a:ext cx="31" cy="444"/>
              </a:xfrm>
              <a:custGeom>
                <a:avLst/>
                <a:gdLst/>
                <a:ahLst/>
                <a:cxnLst>
                  <a:cxn ang="0">
                    <a:pos x="0" y="443"/>
                  </a:cxn>
                  <a:cxn ang="0">
                    <a:pos x="30" y="443"/>
                  </a:cxn>
                  <a:cxn ang="0">
                    <a:pos x="30" y="0"/>
                  </a:cxn>
                  <a:cxn ang="0">
                    <a:pos x="0" y="0"/>
                  </a:cxn>
                  <a:cxn ang="0">
                    <a:pos x="0" y="443"/>
                  </a:cxn>
                </a:cxnLst>
                <a:rect l="0" t="0" r="r" b="b"/>
                <a:pathLst>
                  <a:path w="31" h="444">
                    <a:moveTo>
                      <a:pt x="0" y="443"/>
                    </a:moveTo>
                    <a:lnTo>
                      <a:pt x="30" y="443"/>
                    </a:lnTo>
                    <a:lnTo>
                      <a:pt x="30" y="0"/>
                    </a:lnTo>
                    <a:lnTo>
                      <a:pt x="0" y="0"/>
                    </a:lnTo>
                    <a:lnTo>
                      <a:pt x="0" y="443"/>
                    </a:lnTo>
                  </a:path>
                </a:pathLst>
              </a:custGeom>
              <a:solidFill>
                <a:srgbClr val="66FFFF"/>
              </a:solidFill>
              <a:ln w="12700" cap="rnd" cmpd="sng">
                <a:noFill/>
                <a:prstDash val="solid"/>
                <a:round/>
                <a:headEnd type="none" w="med" len="med"/>
                <a:tailEnd type="none" w="med" len="med"/>
              </a:ln>
              <a:effectLst/>
            </p:spPr>
            <p:txBody>
              <a:bodyPr/>
              <a:lstStyle/>
              <a:p>
                <a:endParaRPr lang="en-US"/>
              </a:p>
            </p:txBody>
          </p:sp>
          <p:sp>
            <p:nvSpPr>
              <p:cNvPr id="22710" name="Freeform 182"/>
              <p:cNvSpPr>
                <a:spLocks/>
              </p:cNvSpPr>
              <p:nvPr/>
            </p:nvSpPr>
            <p:spPr bwMode="auto">
              <a:xfrm>
                <a:off x="4425" y="1207"/>
                <a:ext cx="37" cy="450"/>
              </a:xfrm>
              <a:custGeom>
                <a:avLst/>
                <a:gdLst/>
                <a:ahLst/>
                <a:cxnLst>
                  <a:cxn ang="0">
                    <a:pos x="0" y="449"/>
                  </a:cxn>
                  <a:cxn ang="0">
                    <a:pos x="36" y="449"/>
                  </a:cxn>
                  <a:cxn ang="0">
                    <a:pos x="36" y="0"/>
                  </a:cxn>
                  <a:cxn ang="0">
                    <a:pos x="0" y="0"/>
                  </a:cxn>
                  <a:cxn ang="0">
                    <a:pos x="0" y="449"/>
                  </a:cxn>
                </a:cxnLst>
                <a:rect l="0" t="0" r="r" b="b"/>
                <a:pathLst>
                  <a:path w="37" h="450">
                    <a:moveTo>
                      <a:pt x="0" y="449"/>
                    </a:moveTo>
                    <a:lnTo>
                      <a:pt x="36" y="449"/>
                    </a:lnTo>
                    <a:lnTo>
                      <a:pt x="36" y="0"/>
                    </a:lnTo>
                    <a:lnTo>
                      <a:pt x="0" y="0"/>
                    </a:lnTo>
                    <a:lnTo>
                      <a:pt x="0" y="449"/>
                    </a:lnTo>
                  </a:path>
                </a:pathLst>
              </a:custGeom>
              <a:solidFill>
                <a:srgbClr val="66FFFF"/>
              </a:solidFill>
              <a:ln w="12700" cap="rnd" cmpd="sng">
                <a:solidFill>
                  <a:srgbClr val="000000"/>
                </a:solidFill>
                <a:prstDash val="solid"/>
                <a:round/>
                <a:headEnd type="none" w="med" len="med"/>
                <a:tailEnd type="none" w="med" len="med"/>
              </a:ln>
              <a:effectLst/>
            </p:spPr>
            <p:txBody>
              <a:bodyPr/>
              <a:lstStyle/>
              <a:p>
                <a:endParaRPr lang="en-US"/>
              </a:p>
            </p:txBody>
          </p:sp>
          <p:sp>
            <p:nvSpPr>
              <p:cNvPr id="22711" name="Freeform 183"/>
              <p:cNvSpPr>
                <a:spLocks/>
              </p:cNvSpPr>
              <p:nvPr/>
            </p:nvSpPr>
            <p:spPr bwMode="auto">
              <a:xfrm>
                <a:off x="4373" y="1131"/>
                <a:ext cx="34" cy="520"/>
              </a:xfrm>
              <a:custGeom>
                <a:avLst/>
                <a:gdLst/>
                <a:ahLst/>
                <a:cxnLst>
                  <a:cxn ang="0">
                    <a:pos x="0" y="519"/>
                  </a:cxn>
                  <a:cxn ang="0">
                    <a:pos x="33" y="519"/>
                  </a:cxn>
                  <a:cxn ang="0">
                    <a:pos x="33" y="0"/>
                  </a:cxn>
                  <a:cxn ang="0">
                    <a:pos x="0" y="0"/>
                  </a:cxn>
                  <a:cxn ang="0">
                    <a:pos x="0" y="519"/>
                  </a:cxn>
                </a:cxnLst>
                <a:rect l="0" t="0" r="r" b="b"/>
                <a:pathLst>
                  <a:path w="34" h="520">
                    <a:moveTo>
                      <a:pt x="0" y="519"/>
                    </a:moveTo>
                    <a:lnTo>
                      <a:pt x="33" y="519"/>
                    </a:lnTo>
                    <a:lnTo>
                      <a:pt x="33" y="0"/>
                    </a:lnTo>
                    <a:lnTo>
                      <a:pt x="0" y="0"/>
                    </a:lnTo>
                    <a:lnTo>
                      <a:pt x="0" y="519"/>
                    </a:lnTo>
                  </a:path>
                </a:pathLst>
              </a:custGeom>
              <a:solidFill>
                <a:srgbClr val="66FFFF"/>
              </a:solidFill>
              <a:ln w="12700" cap="rnd" cmpd="sng">
                <a:noFill/>
                <a:prstDash val="solid"/>
                <a:round/>
                <a:headEnd type="none" w="med" len="med"/>
                <a:tailEnd type="none" w="med" len="med"/>
              </a:ln>
              <a:effectLst/>
            </p:spPr>
            <p:txBody>
              <a:bodyPr/>
              <a:lstStyle/>
              <a:p>
                <a:endParaRPr lang="en-US"/>
              </a:p>
            </p:txBody>
          </p:sp>
          <p:sp>
            <p:nvSpPr>
              <p:cNvPr id="22712" name="Freeform 184"/>
              <p:cNvSpPr>
                <a:spLocks/>
              </p:cNvSpPr>
              <p:nvPr/>
            </p:nvSpPr>
            <p:spPr bwMode="auto">
              <a:xfrm>
                <a:off x="4373" y="1131"/>
                <a:ext cx="40" cy="526"/>
              </a:xfrm>
              <a:custGeom>
                <a:avLst/>
                <a:gdLst/>
                <a:ahLst/>
                <a:cxnLst>
                  <a:cxn ang="0">
                    <a:pos x="0" y="525"/>
                  </a:cxn>
                  <a:cxn ang="0">
                    <a:pos x="39" y="525"/>
                  </a:cxn>
                  <a:cxn ang="0">
                    <a:pos x="39" y="0"/>
                  </a:cxn>
                  <a:cxn ang="0">
                    <a:pos x="0" y="0"/>
                  </a:cxn>
                  <a:cxn ang="0">
                    <a:pos x="0" y="525"/>
                  </a:cxn>
                </a:cxnLst>
                <a:rect l="0" t="0" r="r" b="b"/>
                <a:pathLst>
                  <a:path w="40" h="526">
                    <a:moveTo>
                      <a:pt x="0" y="525"/>
                    </a:moveTo>
                    <a:lnTo>
                      <a:pt x="39" y="525"/>
                    </a:lnTo>
                    <a:lnTo>
                      <a:pt x="39" y="0"/>
                    </a:lnTo>
                    <a:lnTo>
                      <a:pt x="0" y="0"/>
                    </a:lnTo>
                    <a:lnTo>
                      <a:pt x="0" y="525"/>
                    </a:lnTo>
                  </a:path>
                </a:pathLst>
              </a:custGeom>
              <a:solidFill>
                <a:srgbClr val="66FFFF"/>
              </a:solidFill>
              <a:ln w="12700" cap="rnd" cmpd="sng">
                <a:solidFill>
                  <a:srgbClr val="000000"/>
                </a:solidFill>
                <a:prstDash val="solid"/>
                <a:round/>
                <a:headEnd type="none" w="med" len="med"/>
                <a:tailEnd type="none" w="med" len="med"/>
              </a:ln>
              <a:effectLst/>
            </p:spPr>
            <p:txBody>
              <a:bodyPr/>
              <a:lstStyle/>
              <a:p>
                <a:endParaRPr lang="en-US"/>
              </a:p>
            </p:txBody>
          </p:sp>
          <p:sp>
            <p:nvSpPr>
              <p:cNvPr id="22713" name="Rectangle 185"/>
              <p:cNvSpPr>
                <a:spLocks noChangeArrowheads="1"/>
              </p:cNvSpPr>
              <p:nvPr/>
            </p:nvSpPr>
            <p:spPr bwMode="auto">
              <a:xfrm>
                <a:off x="4553" y="949"/>
                <a:ext cx="114"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n</a:t>
                </a:r>
              </a:p>
            </p:txBody>
          </p:sp>
          <p:sp>
            <p:nvSpPr>
              <p:cNvPr id="22714" name="Rectangle 186"/>
              <p:cNvSpPr>
                <a:spLocks noChangeArrowheads="1"/>
              </p:cNvSpPr>
              <p:nvPr/>
            </p:nvSpPr>
            <p:spPr bwMode="auto">
              <a:xfrm>
                <a:off x="4579" y="949"/>
                <a:ext cx="115"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a:t>
                </a:r>
              </a:p>
            </p:txBody>
          </p:sp>
          <p:sp>
            <p:nvSpPr>
              <p:cNvPr id="22715" name="Rectangle 187"/>
              <p:cNvSpPr>
                <a:spLocks noChangeArrowheads="1"/>
              </p:cNvSpPr>
              <p:nvPr/>
            </p:nvSpPr>
            <p:spPr bwMode="auto">
              <a:xfrm>
                <a:off x="4608" y="949"/>
                <a:ext cx="114"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2</a:t>
                </a:r>
              </a:p>
            </p:txBody>
          </p:sp>
          <p:sp>
            <p:nvSpPr>
              <p:cNvPr id="22716" name="Rectangle 188"/>
              <p:cNvSpPr>
                <a:spLocks noChangeArrowheads="1"/>
              </p:cNvSpPr>
              <p:nvPr/>
            </p:nvSpPr>
            <p:spPr bwMode="auto">
              <a:xfrm>
                <a:off x="4636" y="949"/>
                <a:ext cx="101"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a:t>
                </a:r>
              </a:p>
            </p:txBody>
          </p:sp>
          <p:sp>
            <p:nvSpPr>
              <p:cNvPr id="22717" name="Rectangle 189"/>
              <p:cNvSpPr>
                <a:spLocks noChangeArrowheads="1"/>
              </p:cNvSpPr>
              <p:nvPr/>
            </p:nvSpPr>
            <p:spPr bwMode="auto">
              <a:xfrm>
                <a:off x="4649" y="949"/>
                <a:ext cx="101"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 </a:t>
                </a:r>
              </a:p>
            </p:txBody>
          </p:sp>
          <p:sp>
            <p:nvSpPr>
              <p:cNvPr id="22718" name="Rectangle 190"/>
              <p:cNvSpPr>
                <a:spLocks noChangeArrowheads="1"/>
              </p:cNvSpPr>
              <p:nvPr/>
            </p:nvSpPr>
            <p:spPr bwMode="auto">
              <a:xfrm>
                <a:off x="4662" y="949"/>
                <a:ext cx="115"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p</a:t>
                </a:r>
              </a:p>
            </p:txBody>
          </p:sp>
          <p:sp>
            <p:nvSpPr>
              <p:cNvPr id="22719" name="Rectangle 191"/>
              <p:cNvSpPr>
                <a:spLocks noChangeArrowheads="1"/>
              </p:cNvSpPr>
              <p:nvPr/>
            </p:nvSpPr>
            <p:spPr bwMode="auto">
              <a:xfrm>
                <a:off x="4690" y="949"/>
                <a:ext cx="101"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 </a:t>
                </a:r>
              </a:p>
            </p:txBody>
          </p:sp>
          <p:sp>
            <p:nvSpPr>
              <p:cNvPr id="22720" name="Rectangle 192"/>
              <p:cNvSpPr>
                <a:spLocks noChangeArrowheads="1"/>
              </p:cNvSpPr>
              <p:nvPr/>
            </p:nvSpPr>
            <p:spPr bwMode="auto">
              <a:xfrm>
                <a:off x="4703" y="949"/>
                <a:ext cx="116"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a:t>
                </a:r>
              </a:p>
            </p:txBody>
          </p:sp>
          <p:sp>
            <p:nvSpPr>
              <p:cNvPr id="22721" name="Rectangle 193"/>
              <p:cNvSpPr>
                <a:spLocks noChangeArrowheads="1"/>
              </p:cNvSpPr>
              <p:nvPr/>
            </p:nvSpPr>
            <p:spPr bwMode="auto">
              <a:xfrm>
                <a:off x="4731" y="949"/>
                <a:ext cx="101"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 </a:t>
                </a:r>
              </a:p>
            </p:txBody>
          </p:sp>
          <p:sp>
            <p:nvSpPr>
              <p:cNvPr id="22722" name="Rectangle 194"/>
              <p:cNvSpPr>
                <a:spLocks noChangeArrowheads="1"/>
              </p:cNvSpPr>
              <p:nvPr/>
            </p:nvSpPr>
            <p:spPr bwMode="auto">
              <a:xfrm>
                <a:off x="4744" y="949"/>
                <a:ext cx="114"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0</a:t>
                </a:r>
              </a:p>
            </p:txBody>
          </p:sp>
          <p:sp>
            <p:nvSpPr>
              <p:cNvPr id="22723" name="Rectangle 195"/>
              <p:cNvSpPr>
                <a:spLocks noChangeArrowheads="1"/>
              </p:cNvSpPr>
              <p:nvPr/>
            </p:nvSpPr>
            <p:spPr bwMode="auto">
              <a:xfrm>
                <a:off x="4773" y="949"/>
                <a:ext cx="101"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a:t>
                </a:r>
              </a:p>
            </p:txBody>
          </p:sp>
          <p:sp>
            <p:nvSpPr>
              <p:cNvPr id="22724" name="Rectangle 196"/>
              <p:cNvSpPr>
                <a:spLocks noChangeArrowheads="1"/>
              </p:cNvSpPr>
              <p:nvPr/>
            </p:nvSpPr>
            <p:spPr bwMode="auto">
              <a:xfrm>
                <a:off x="4786" y="949"/>
                <a:ext cx="114" cy="130"/>
              </a:xfrm>
              <a:prstGeom prst="rect">
                <a:avLst/>
              </a:prstGeom>
              <a:solidFill>
                <a:srgbClr val="66FFFF"/>
              </a:solidFill>
              <a:ln w="12700">
                <a:noFill/>
                <a:miter lim="800000"/>
                <a:headEnd/>
                <a:tailEnd/>
              </a:ln>
              <a:effectLst/>
            </p:spPr>
            <p:txBody>
              <a:bodyPr wrap="none" lIns="90488" tIns="44450" rIns="90488" bIns="44450">
                <a:spAutoFit/>
              </a:bodyPr>
              <a:lstStyle/>
              <a:p>
                <a:pPr eaLnBrk="0" hangingPunct="0"/>
                <a:r>
                  <a:rPr lang="en-US" sz="800" baseline="0">
                    <a:solidFill>
                      <a:srgbClr val="000000"/>
                    </a:solidFill>
                  </a:rPr>
                  <a:t>3</a:t>
                </a:r>
              </a:p>
            </p:txBody>
          </p:sp>
        </p:grpSp>
      </p:grpSp>
      <p:sp>
        <p:nvSpPr>
          <p:cNvPr id="22781" name="Rectangle 253"/>
          <p:cNvSpPr>
            <a:spLocks noChangeArrowheads="1"/>
          </p:cNvSpPr>
          <p:nvPr/>
        </p:nvSpPr>
        <p:spPr bwMode="auto">
          <a:xfrm>
            <a:off x="8126413" y="4259263"/>
            <a:ext cx="46037" cy="0"/>
          </a:xfrm>
          <a:prstGeom prst="rect">
            <a:avLst/>
          </a:prstGeom>
          <a:solidFill>
            <a:srgbClr val="C0C0C0"/>
          </a:solidFill>
          <a:ln w="9525">
            <a:noFill/>
            <a:miter lim="800000"/>
            <a:headEnd/>
            <a:tailEnd/>
          </a:ln>
        </p:spPr>
        <p:txBody>
          <a:bodyPr/>
          <a:lstStyle/>
          <a:p>
            <a:endParaRPr lang="en-US"/>
          </a:p>
        </p:txBody>
      </p:sp>
      <p:sp>
        <p:nvSpPr>
          <p:cNvPr id="22784" name="Rectangle 256"/>
          <p:cNvSpPr>
            <a:spLocks noChangeArrowheads="1"/>
          </p:cNvSpPr>
          <p:nvPr/>
        </p:nvSpPr>
        <p:spPr bwMode="auto">
          <a:xfrm>
            <a:off x="8010525" y="4259263"/>
            <a:ext cx="87313" cy="0"/>
          </a:xfrm>
          <a:prstGeom prst="rect">
            <a:avLst/>
          </a:prstGeom>
          <a:solidFill>
            <a:srgbClr val="C0C0C0"/>
          </a:solidFill>
          <a:ln w="9525">
            <a:noFill/>
            <a:miter lim="800000"/>
            <a:headEnd/>
            <a:tailEnd/>
          </a:ln>
        </p:spPr>
        <p:txBody>
          <a:bodyPr/>
          <a:lstStyle/>
          <a:p>
            <a:endParaRPr lang="en-US"/>
          </a:p>
        </p:txBody>
      </p:sp>
      <p:grpSp>
        <p:nvGrpSpPr>
          <p:cNvPr id="6" name="Group 281"/>
          <p:cNvGrpSpPr>
            <a:grpSpLocks/>
          </p:cNvGrpSpPr>
          <p:nvPr/>
        </p:nvGrpSpPr>
        <p:grpSpPr bwMode="auto">
          <a:xfrm>
            <a:off x="6248400" y="3267075"/>
            <a:ext cx="2205038" cy="1549400"/>
            <a:chOff x="4054" y="1987"/>
            <a:chExt cx="1389" cy="976"/>
          </a:xfrm>
        </p:grpSpPr>
        <p:sp>
          <p:nvSpPr>
            <p:cNvPr id="22804" name="Rectangle 276"/>
            <p:cNvSpPr>
              <a:spLocks noChangeArrowheads="1"/>
            </p:cNvSpPr>
            <p:nvPr/>
          </p:nvSpPr>
          <p:spPr bwMode="auto">
            <a:xfrm>
              <a:off x="4054" y="1987"/>
              <a:ext cx="1389" cy="976"/>
            </a:xfrm>
            <a:prstGeom prst="rect">
              <a:avLst/>
            </a:prstGeom>
            <a:solidFill>
              <a:srgbClr val="FFFF99"/>
            </a:solidFill>
            <a:ln w="12700">
              <a:solidFill>
                <a:schemeClr val="tx1"/>
              </a:solidFill>
              <a:miter lim="800000"/>
              <a:headEnd/>
              <a:tailEnd/>
            </a:ln>
          </p:spPr>
          <p:txBody>
            <a:bodyPr/>
            <a:lstStyle/>
            <a:p>
              <a:endParaRPr lang="en-US"/>
            </a:p>
          </p:txBody>
        </p:sp>
        <p:grpSp>
          <p:nvGrpSpPr>
            <p:cNvPr id="7" name="Group 278"/>
            <p:cNvGrpSpPr>
              <a:grpSpLocks/>
            </p:cNvGrpSpPr>
            <p:nvPr/>
          </p:nvGrpSpPr>
          <p:grpSpPr bwMode="auto">
            <a:xfrm>
              <a:off x="4074" y="2007"/>
              <a:ext cx="1321" cy="939"/>
              <a:chOff x="4170" y="1983"/>
              <a:chExt cx="999" cy="903"/>
            </a:xfrm>
          </p:grpSpPr>
          <p:sp>
            <p:nvSpPr>
              <p:cNvPr id="22734" name="Freeform 206"/>
              <p:cNvSpPr>
                <a:spLocks/>
              </p:cNvSpPr>
              <p:nvPr/>
            </p:nvSpPr>
            <p:spPr bwMode="auto">
              <a:xfrm>
                <a:off x="4331" y="2123"/>
                <a:ext cx="830" cy="584"/>
              </a:xfrm>
              <a:custGeom>
                <a:avLst/>
                <a:gdLst/>
                <a:ahLst/>
                <a:cxnLst>
                  <a:cxn ang="0">
                    <a:pos x="0" y="584"/>
                  </a:cxn>
                  <a:cxn ang="0">
                    <a:pos x="830" y="584"/>
                  </a:cxn>
                  <a:cxn ang="0">
                    <a:pos x="830" y="0"/>
                  </a:cxn>
                  <a:cxn ang="0">
                    <a:pos x="0" y="0"/>
                  </a:cxn>
                  <a:cxn ang="0">
                    <a:pos x="0" y="584"/>
                  </a:cxn>
                  <a:cxn ang="0">
                    <a:pos x="0" y="584"/>
                  </a:cxn>
                </a:cxnLst>
                <a:rect l="0" t="0" r="r" b="b"/>
                <a:pathLst>
                  <a:path w="830" h="584">
                    <a:moveTo>
                      <a:pt x="0" y="584"/>
                    </a:moveTo>
                    <a:lnTo>
                      <a:pt x="830" y="584"/>
                    </a:lnTo>
                    <a:lnTo>
                      <a:pt x="830" y="0"/>
                    </a:lnTo>
                    <a:lnTo>
                      <a:pt x="0" y="0"/>
                    </a:lnTo>
                    <a:lnTo>
                      <a:pt x="0" y="584"/>
                    </a:lnTo>
                    <a:lnTo>
                      <a:pt x="0" y="584"/>
                    </a:lnTo>
                  </a:path>
                </a:pathLst>
              </a:custGeom>
              <a:solidFill>
                <a:srgbClr val="FFFF99"/>
              </a:solidFill>
              <a:ln w="4763">
                <a:solidFill>
                  <a:srgbClr val="000000"/>
                </a:solidFill>
                <a:prstDash val="solid"/>
                <a:round/>
                <a:headEnd/>
                <a:tailEnd/>
              </a:ln>
            </p:spPr>
            <p:txBody>
              <a:bodyPr/>
              <a:lstStyle/>
              <a:p>
                <a:endParaRPr lang="en-US"/>
              </a:p>
            </p:txBody>
          </p:sp>
          <p:sp>
            <p:nvSpPr>
              <p:cNvPr id="22735" name="Rectangle 207"/>
              <p:cNvSpPr>
                <a:spLocks noChangeArrowheads="1"/>
              </p:cNvSpPr>
              <p:nvPr/>
            </p:nvSpPr>
            <p:spPr bwMode="auto">
              <a:xfrm>
                <a:off x="5129" y="2736"/>
                <a:ext cx="2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1</a:t>
                </a:r>
                <a:endParaRPr lang="en-US" sz="2800" baseline="0">
                  <a:latin typeface="Times New Roman" pitchFamily="18" charset="0"/>
                </a:endParaRPr>
              </a:p>
            </p:txBody>
          </p:sp>
          <p:sp>
            <p:nvSpPr>
              <p:cNvPr id="22736" name="Rectangle 208"/>
              <p:cNvSpPr>
                <a:spLocks noChangeArrowheads="1"/>
              </p:cNvSpPr>
              <p:nvPr/>
            </p:nvSpPr>
            <p:spPr bwMode="auto">
              <a:xfrm>
                <a:off x="5148" y="2736"/>
                <a:ext cx="21"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0</a:t>
                </a:r>
                <a:endParaRPr lang="en-US" sz="2800" baseline="0">
                  <a:latin typeface="Times New Roman" pitchFamily="18" charset="0"/>
                </a:endParaRPr>
              </a:p>
            </p:txBody>
          </p:sp>
          <p:sp>
            <p:nvSpPr>
              <p:cNvPr id="22737" name="Rectangle 209"/>
              <p:cNvSpPr>
                <a:spLocks noChangeArrowheads="1"/>
              </p:cNvSpPr>
              <p:nvPr/>
            </p:nvSpPr>
            <p:spPr bwMode="auto">
              <a:xfrm>
                <a:off x="5064" y="2736"/>
                <a:ext cx="2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9</a:t>
                </a:r>
                <a:endParaRPr lang="en-US" sz="2800" baseline="0">
                  <a:latin typeface="Times New Roman" pitchFamily="18" charset="0"/>
                </a:endParaRPr>
              </a:p>
            </p:txBody>
          </p:sp>
          <p:sp>
            <p:nvSpPr>
              <p:cNvPr id="22738" name="Rectangle 210"/>
              <p:cNvSpPr>
                <a:spLocks noChangeArrowheads="1"/>
              </p:cNvSpPr>
              <p:nvPr/>
            </p:nvSpPr>
            <p:spPr bwMode="auto">
              <a:xfrm>
                <a:off x="4991" y="2736"/>
                <a:ext cx="2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8</a:t>
                </a:r>
                <a:endParaRPr lang="en-US" sz="2800" baseline="0">
                  <a:latin typeface="Times New Roman" pitchFamily="18" charset="0"/>
                </a:endParaRPr>
              </a:p>
            </p:txBody>
          </p:sp>
          <p:sp>
            <p:nvSpPr>
              <p:cNvPr id="22739" name="Rectangle 211"/>
              <p:cNvSpPr>
                <a:spLocks noChangeArrowheads="1"/>
              </p:cNvSpPr>
              <p:nvPr/>
            </p:nvSpPr>
            <p:spPr bwMode="auto">
              <a:xfrm>
                <a:off x="4918" y="2736"/>
                <a:ext cx="2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7</a:t>
                </a:r>
                <a:endParaRPr lang="en-US" sz="2800" baseline="0">
                  <a:latin typeface="Times New Roman" pitchFamily="18" charset="0"/>
                </a:endParaRPr>
              </a:p>
            </p:txBody>
          </p:sp>
          <p:sp>
            <p:nvSpPr>
              <p:cNvPr id="22740" name="Rectangle 212"/>
              <p:cNvSpPr>
                <a:spLocks noChangeArrowheads="1"/>
              </p:cNvSpPr>
              <p:nvPr/>
            </p:nvSpPr>
            <p:spPr bwMode="auto">
              <a:xfrm>
                <a:off x="4848" y="2736"/>
                <a:ext cx="21"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6</a:t>
                </a:r>
                <a:endParaRPr lang="en-US" sz="2800" baseline="0">
                  <a:latin typeface="Times New Roman" pitchFamily="18" charset="0"/>
                </a:endParaRPr>
              </a:p>
            </p:txBody>
          </p:sp>
          <p:sp>
            <p:nvSpPr>
              <p:cNvPr id="22741" name="Rectangle 213"/>
              <p:cNvSpPr>
                <a:spLocks noChangeArrowheads="1"/>
              </p:cNvSpPr>
              <p:nvPr/>
            </p:nvSpPr>
            <p:spPr bwMode="auto">
              <a:xfrm>
                <a:off x="4775" y="2736"/>
                <a:ext cx="2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5</a:t>
                </a:r>
                <a:endParaRPr lang="en-US" sz="2800" baseline="0">
                  <a:latin typeface="Times New Roman" pitchFamily="18" charset="0"/>
                </a:endParaRPr>
              </a:p>
            </p:txBody>
          </p:sp>
          <p:sp>
            <p:nvSpPr>
              <p:cNvPr id="22742" name="Rectangle 214"/>
              <p:cNvSpPr>
                <a:spLocks noChangeArrowheads="1"/>
              </p:cNvSpPr>
              <p:nvPr/>
            </p:nvSpPr>
            <p:spPr bwMode="auto">
              <a:xfrm>
                <a:off x="4702" y="2736"/>
                <a:ext cx="21"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4</a:t>
                </a:r>
                <a:endParaRPr lang="en-US" sz="2800" baseline="0">
                  <a:latin typeface="Times New Roman" pitchFamily="18" charset="0"/>
                </a:endParaRPr>
              </a:p>
            </p:txBody>
          </p:sp>
          <p:sp>
            <p:nvSpPr>
              <p:cNvPr id="22743" name="Rectangle 215"/>
              <p:cNvSpPr>
                <a:spLocks noChangeArrowheads="1"/>
              </p:cNvSpPr>
              <p:nvPr/>
            </p:nvSpPr>
            <p:spPr bwMode="auto">
              <a:xfrm>
                <a:off x="4628" y="2736"/>
                <a:ext cx="21"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3</a:t>
                </a:r>
                <a:endParaRPr lang="en-US" sz="2800" baseline="0">
                  <a:latin typeface="Times New Roman" pitchFamily="18" charset="0"/>
                </a:endParaRPr>
              </a:p>
            </p:txBody>
          </p:sp>
          <p:sp>
            <p:nvSpPr>
              <p:cNvPr id="22744" name="Rectangle 216"/>
              <p:cNvSpPr>
                <a:spLocks noChangeArrowheads="1"/>
              </p:cNvSpPr>
              <p:nvPr/>
            </p:nvSpPr>
            <p:spPr bwMode="auto">
              <a:xfrm>
                <a:off x="4555" y="2736"/>
                <a:ext cx="2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2</a:t>
                </a:r>
                <a:endParaRPr lang="en-US" sz="2800" baseline="0">
                  <a:latin typeface="Times New Roman" pitchFamily="18" charset="0"/>
                </a:endParaRPr>
              </a:p>
            </p:txBody>
          </p:sp>
          <p:sp>
            <p:nvSpPr>
              <p:cNvPr id="22745" name="Rectangle 217"/>
              <p:cNvSpPr>
                <a:spLocks noChangeArrowheads="1"/>
              </p:cNvSpPr>
              <p:nvPr/>
            </p:nvSpPr>
            <p:spPr bwMode="auto">
              <a:xfrm>
                <a:off x="4482" y="2736"/>
                <a:ext cx="21"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1</a:t>
                </a:r>
                <a:endParaRPr lang="en-US" sz="2800" baseline="0">
                  <a:latin typeface="Times New Roman" pitchFamily="18" charset="0"/>
                </a:endParaRPr>
              </a:p>
            </p:txBody>
          </p:sp>
          <p:sp>
            <p:nvSpPr>
              <p:cNvPr id="22746" name="Rectangle 218"/>
              <p:cNvSpPr>
                <a:spLocks noChangeArrowheads="1"/>
              </p:cNvSpPr>
              <p:nvPr/>
            </p:nvSpPr>
            <p:spPr bwMode="auto">
              <a:xfrm>
                <a:off x="4409" y="2736"/>
                <a:ext cx="2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0</a:t>
                </a:r>
                <a:endParaRPr lang="en-US" sz="2800" baseline="0">
                  <a:latin typeface="Times New Roman" pitchFamily="18" charset="0"/>
                </a:endParaRPr>
              </a:p>
            </p:txBody>
          </p:sp>
          <p:sp>
            <p:nvSpPr>
              <p:cNvPr id="22747" name="Line 219"/>
              <p:cNvSpPr>
                <a:spLocks noChangeShapeType="1"/>
              </p:cNvSpPr>
              <p:nvPr/>
            </p:nvSpPr>
            <p:spPr bwMode="auto">
              <a:xfrm>
                <a:off x="5148" y="2707"/>
                <a:ext cx="1" cy="21"/>
              </a:xfrm>
              <a:prstGeom prst="line">
                <a:avLst/>
              </a:prstGeom>
              <a:noFill/>
              <a:ln w="4763">
                <a:solidFill>
                  <a:srgbClr val="000000"/>
                </a:solidFill>
                <a:round/>
                <a:headEnd/>
                <a:tailEnd/>
              </a:ln>
            </p:spPr>
            <p:txBody>
              <a:bodyPr/>
              <a:lstStyle/>
              <a:p>
                <a:endParaRPr lang="en-US"/>
              </a:p>
            </p:txBody>
          </p:sp>
          <p:sp>
            <p:nvSpPr>
              <p:cNvPr id="22748" name="Line 220"/>
              <p:cNvSpPr>
                <a:spLocks noChangeShapeType="1"/>
              </p:cNvSpPr>
              <p:nvPr/>
            </p:nvSpPr>
            <p:spPr bwMode="auto">
              <a:xfrm>
                <a:off x="5075" y="2707"/>
                <a:ext cx="1" cy="21"/>
              </a:xfrm>
              <a:prstGeom prst="line">
                <a:avLst/>
              </a:prstGeom>
              <a:noFill/>
              <a:ln w="4763">
                <a:solidFill>
                  <a:srgbClr val="000000"/>
                </a:solidFill>
                <a:round/>
                <a:headEnd/>
                <a:tailEnd/>
              </a:ln>
            </p:spPr>
            <p:txBody>
              <a:bodyPr/>
              <a:lstStyle/>
              <a:p>
                <a:endParaRPr lang="en-US"/>
              </a:p>
            </p:txBody>
          </p:sp>
          <p:sp>
            <p:nvSpPr>
              <p:cNvPr id="22749" name="Line 221"/>
              <p:cNvSpPr>
                <a:spLocks noChangeShapeType="1"/>
              </p:cNvSpPr>
              <p:nvPr/>
            </p:nvSpPr>
            <p:spPr bwMode="auto">
              <a:xfrm>
                <a:off x="5002" y="2707"/>
                <a:ext cx="1" cy="21"/>
              </a:xfrm>
              <a:prstGeom prst="line">
                <a:avLst/>
              </a:prstGeom>
              <a:noFill/>
              <a:ln w="4763">
                <a:solidFill>
                  <a:srgbClr val="000000"/>
                </a:solidFill>
                <a:round/>
                <a:headEnd/>
                <a:tailEnd/>
              </a:ln>
            </p:spPr>
            <p:txBody>
              <a:bodyPr/>
              <a:lstStyle/>
              <a:p>
                <a:endParaRPr lang="en-US"/>
              </a:p>
            </p:txBody>
          </p:sp>
          <p:sp>
            <p:nvSpPr>
              <p:cNvPr id="22750" name="Line 222"/>
              <p:cNvSpPr>
                <a:spLocks noChangeShapeType="1"/>
              </p:cNvSpPr>
              <p:nvPr/>
            </p:nvSpPr>
            <p:spPr bwMode="auto">
              <a:xfrm>
                <a:off x="4929" y="2707"/>
                <a:ext cx="1" cy="21"/>
              </a:xfrm>
              <a:prstGeom prst="line">
                <a:avLst/>
              </a:prstGeom>
              <a:noFill/>
              <a:ln w="4763">
                <a:solidFill>
                  <a:srgbClr val="000000"/>
                </a:solidFill>
                <a:round/>
                <a:headEnd/>
                <a:tailEnd/>
              </a:ln>
            </p:spPr>
            <p:txBody>
              <a:bodyPr/>
              <a:lstStyle/>
              <a:p>
                <a:endParaRPr lang="en-US"/>
              </a:p>
            </p:txBody>
          </p:sp>
          <p:sp>
            <p:nvSpPr>
              <p:cNvPr id="22751" name="Line 223"/>
              <p:cNvSpPr>
                <a:spLocks noChangeShapeType="1"/>
              </p:cNvSpPr>
              <p:nvPr/>
            </p:nvSpPr>
            <p:spPr bwMode="auto">
              <a:xfrm>
                <a:off x="4856" y="2707"/>
                <a:ext cx="1" cy="21"/>
              </a:xfrm>
              <a:prstGeom prst="line">
                <a:avLst/>
              </a:prstGeom>
              <a:noFill/>
              <a:ln w="4763">
                <a:solidFill>
                  <a:srgbClr val="000000"/>
                </a:solidFill>
                <a:round/>
                <a:headEnd/>
                <a:tailEnd/>
              </a:ln>
            </p:spPr>
            <p:txBody>
              <a:bodyPr/>
              <a:lstStyle/>
              <a:p>
                <a:endParaRPr lang="en-US"/>
              </a:p>
            </p:txBody>
          </p:sp>
          <p:sp>
            <p:nvSpPr>
              <p:cNvPr id="22752" name="Line 224"/>
              <p:cNvSpPr>
                <a:spLocks noChangeShapeType="1"/>
              </p:cNvSpPr>
              <p:nvPr/>
            </p:nvSpPr>
            <p:spPr bwMode="auto">
              <a:xfrm>
                <a:off x="4782" y="2707"/>
                <a:ext cx="1" cy="21"/>
              </a:xfrm>
              <a:prstGeom prst="line">
                <a:avLst/>
              </a:prstGeom>
              <a:noFill/>
              <a:ln w="4763">
                <a:solidFill>
                  <a:srgbClr val="000000"/>
                </a:solidFill>
                <a:round/>
                <a:headEnd/>
                <a:tailEnd/>
              </a:ln>
            </p:spPr>
            <p:txBody>
              <a:bodyPr/>
              <a:lstStyle/>
              <a:p>
                <a:endParaRPr lang="en-US"/>
              </a:p>
            </p:txBody>
          </p:sp>
          <p:sp>
            <p:nvSpPr>
              <p:cNvPr id="22753" name="Line 225"/>
              <p:cNvSpPr>
                <a:spLocks noChangeShapeType="1"/>
              </p:cNvSpPr>
              <p:nvPr/>
            </p:nvSpPr>
            <p:spPr bwMode="auto">
              <a:xfrm>
                <a:off x="4709" y="2707"/>
                <a:ext cx="1" cy="21"/>
              </a:xfrm>
              <a:prstGeom prst="line">
                <a:avLst/>
              </a:prstGeom>
              <a:noFill/>
              <a:ln w="4763">
                <a:solidFill>
                  <a:srgbClr val="000000"/>
                </a:solidFill>
                <a:round/>
                <a:headEnd/>
                <a:tailEnd/>
              </a:ln>
            </p:spPr>
            <p:txBody>
              <a:bodyPr/>
              <a:lstStyle/>
              <a:p>
                <a:endParaRPr lang="en-US"/>
              </a:p>
            </p:txBody>
          </p:sp>
          <p:sp>
            <p:nvSpPr>
              <p:cNvPr id="22754" name="Line 226"/>
              <p:cNvSpPr>
                <a:spLocks noChangeShapeType="1"/>
              </p:cNvSpPr>
              <p:nvPr/>
            </p:nvSpPr>
            <p:spPr bwMode="auto">
              <a:xfrm>
                <a:off x="4636" y="2707"/>
                <a:ext cx="1" cy="21"/>
              </a:xfrm>
              <a:prstGeom prst="line">
                <a:avLst/>
              </a:prstGeom>
              <a:noFill/>
              <a:ln w="4763">
                <a:solidFill>
                  <a:srgbClr val="000000"/>
                </a:solidFill>
                <a:round/>
                <a:headEnd/>
                <a:tailEnd/>
              </a:ln>
            </p:spPr>
            <p:txBody>
              <a:bodyPr/>
              <a:lstStyle/>
              <a:p>
                <a:endParaRPr lang="en-US"/>
              </a:p>
            </p:txBody>
          </p:sp>
          <p:sp>
            <p:nvSpPr>
              <p:cNvPr id="22755" name="Line 227"/>
              <p:cNvSpPr>
                <a:spLocks noChangeShapeType="1"/>
              </p:cNvSpPr>
              <p:nvPr/>
            </p:nvSpPr>
            <p:spPr bwMode="auto">
              <a:xfrm>
                <a:off x="4563" y="2707"/>
                <a:ext cx="1" cy="21"/>
              </a:xfrm>
              <a:prstGeom prst="line">
                <a:avLst/>
              </a:prstGeom>
              <a:noFill/>
              <a:ln w="4763">
                <a:solidFill>
                  <a:srgbClr val="000000"/>
                </a:solidFill>
                <a:round/>
                <a:headEnd/>
                <a:tailEnd/>
              </a:ln>
            </p:spPr>
            <p:txBody>
              <a:bodyPr/>
              <a:lstStyle/>
              <a:p>
                <a:endParaRPr lang="en-US"/>
              </a:p>
            </p:txBody>
          </p:sp>
          <p:sp>
            <p:nvSpPr>
              <p:cNvPr id="22756" name="Line 228"/>
              <p:cNvSpPr>
                <a:spLocks noChangeShapeType="1"/>
              </p:cNvSpPr>
              <p:nvPr/>
            </p:nvSpPr>
            <p:spPr bwMode="auto">
              <a:xfrm>
                <a:off x="4490" y="2707"/>
                <a:ext cx="1" cy="21"/>
              </a:xfrm>
              <a:prstGeom prst="line">
                <a:avLst/>
              </a:prstGeom>
              <a:noFill/>
              <a:ln w="4763">
                <a:solidFill>
                  <a:srgbClr val="000000"/>
                </a:solidFill>
                <a:round/>
                <a:headEnd/>
                <a:tailEnd/>
              </a:ln>
            </p:spPr>
            <p:txBody>
              <a:bodyPr/>
              <a:lstStyle/>
              <a:p>
                <a:endParaRPr lang="en-US"/>
              </a:p>
            </p:txBody>
          </p:sp>
          <p:sp>
            <p:nvSpPr>
              <p:cNvPr id="22757" name="Line 229"/>
              <p:cNvSpPr>
                <a:spLocks noChangeShapeType="1"/>
              </p:cNvSpPr>
              <p:nvPr/>
            </p:nvSpPr>
            <p:spPr bwMode="auto">
              <a:xfrm>
                <a:off x="4417" y="2707"/>
                <a:ext cx="1" cy="21"/>
              </a:xfrm>
              <a:prstGeom prst="line">
                <a:avLst/>
              </a:prstGeom>
              <a:noFill/>
              <a:ln w="4763">
                <a:solidFill>
                  <a:srgbClr val="000000"/>
                </a:solidFill>
                <a:round/>
                <a:headEnd/>
                <a:tailEnd/>
              </a:ln>
            </p:spPr>
            <p:txBody>
              <a:bodyPr/>
              <a:lstStyle/>
              <a:p>
                <a:endParaRPr lang="en-US"/>
              </a:p>
            </p:txBody>
          </p:sp>
          <p:sp>
            <p:nvSpPr>
              <p:cNvPr id="22758" name="Rectangle 230"/>
              <p:cNvSpPr>
                <a:spLocks noChangeArrowheads="1"/>
              </p:cNvSpPr>
              <p:nvPr/>
            </p:nvSpPr>
            <p:spPr bwMode="auto">
              <a:xfrm>
                <a:off x="4237" y="2116"/>
                <a:ext cx="21" cy="55"/>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0</a:t>
                </a:r>
                <a:endParaRPr lang="en-US" sz="2800" baseline="0">
                  <a:latin typeface="Times New Roman" pitchFamily="18" charset="0"/>
                </a:endParaRPr>
              </a:p>
            </p:txBody>
          </p:sp>
          <p:sp>
            <p:nvSpPr>
              <p:cNvPr id="22759" name="Rectangle 231"/>
              <p:cNvSpPr>
                <a:spLocks noChangeArrowheads="1"/>
              </p:cNvSpPr>
              <p:nvPr/>
            </p:nvSpPr>
            <p:spPr bwMode="auto">
              <a:xfrm>
                <a:off x="4255" y="2116"/>
                <a:ext cx="10" cy="55"/>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a:t>
                </a:r>
                <a:endParaRPr lang="en-US" sz="2800" baseline="0">
                  <a:latin typeface="Times New Roman" pitchFamily="18" charset="0"/>
                </a:endParaRPr>
              </a:p>
            </p:txBody>
          </p:sp>
          <p:sp>
            <p:nvSpPr>
              <p:cNvPr id="22760" name="Rectangle 232"/>
              <p:cNvSpPr>
                <a:spLocks noChangeArrowheads="1"/>
              </p:cNvSpPr>
              <p:nvPr/>
            </p:nvSpPr>
            <p:spPr bwMode="auto">
              <a:xfrm>
                <a:off x="4263" y="2116"/>
                <a:ext cx="20" cy="55"/>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3</a:t>
                </a:r>
                <a:endParaRPr lang="en-US" sz="2800" baseline="0">
                  <a:latin typeface="Times New Roman" pitchFamily="18" charset="0"/>
                </a:endParaRPr>
              </a:p>
            </p:txBody>
          </p:sp>
          <p:sp>
            <p:nvSpPr>
              <p:cNvPr id="22761" name="Rectangle 233"/>
              <p:cNvSpPr>
                <a:spLocks noChangeArrowheads="1"/>
              </p:cNvSpPr>
              <p:nvPr/>
            </p:nvSpPr>
            <p:spPr bwMode="auto">
              <a:xfrm>
                <a:off x="4237" y="2299"/>
                <a:ext cx="21"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0</a:t>
                </a:r>
                <a:endParaRPr lang="en-US" sz="2800" baseline="0">
                  <a:latin typeface="Times New Roman" pitchFamily="18" charset="0"/>
                </a:endParaRPr>
              </a:p>
            </p:txBody>
          </p:sp>
          <p:sp>
            <p:nvSpPr>
              <p:cNvPr id="22762" name="Rectangle 234"/>
              <p:cNvSpPr>
                <a:spLocks noChangeArrowheads="1"/>
              </p:cNvSpPr>
              <p:nvPr/>
            </p:nvSpPr>
            <p:spPr bwMode="auto">
              <a:xfrm>
                <a:off x="4255" y="2299"/>
                <a:ext cx="1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a:t>
                </a:r>
                <a:endParaRPr lang="en-US" sz="2800" baseline="0">
                  <a:latin typeface="Times New Roman" pitchFamily="18" charset="0"/>
                </a:endParaRPr>
              </a:p>
            </p:txBody>
          </p:sp>
          <p:sp>
            <p:nvSpPr>
              <p:cNvPr id="22763" name="Rectangle 235"/>
              <p:cNvSpPr>
                <a:spLocks noChangeArrowheads="1"/>
              </p:cNvSpPr>
              <p:nvPr/>
            </p:nvSpPr>
            <p:spPr bwMode="auto">
              <a:xfrm>
                <a:off x="4263" y="2299"/>
                <a:ext cx="2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2</a:t>
                </a:r>
                <a:endParaRPr lang="en-US" sz="2800" baseline="0">
                  <a:latin typeface="Times New Roman" pitchFamily="18" charset="0"/>
                </a:endParaRPr>
              </a:p>
            </p:txBody>
          </p:sp>
          <p:sp>
            <p:nvSpPr>
              <p:cNvPr id="22764" name="Rectangle 236"/>
              <p:cNvSpPr>
                <a:spLocks noChangeArrowheads="1"/>
              </p:cNvSpPr>
              <p:nvPr/>
            </p:nvSpPr>
            <p:spPr bwMode="auto">
              <a:xfrm>
                <a:off x="4237" y="2482"/>
                <a:ext cx="21"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0</a:t>
                </a:r>
                <a:endParaRPr lang="en-US" sz="2800" baseline="0">
                  <a:latin typeface="Times New Roman" pitchFamily="18" charset="0"/>
                </a:endParaRPr>
              </a:p>
            </p:txBody>
          </p:sp>
          <p:sp>
            <p:nvSpPr>
              <p:cNvPr id="22765" name="Rectangle 237"/>
              <p:cNvSpPr>
                <a:spLocks noChangeArrowheads="1"/>
              </p:cNvSpPr>
              <p:nvPr/>
            </p:nvSpPr>
            <p:spPr bwMode="auto">
              <a:xfrm>
                <a:off x="4255" y="2482"/>
                <a:ext cx="1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a:t>
                </a:r>
                <a:endParaRPr lang="en-US" sz="2800" baseline="0">
                  <a:latin typeface="Times New Roman" pitchFamily="18" charset="0"/>
                </a:endParaRPr>
              </a:p>
            </p:txBody>
          </p:sp>
          <p:sp>
            <p:nvSpPr>
              <p:cNvPr id="22766" name="Rectangle 238"/>
              <p:cNvSpPr>
                <a:spLocks noChangeArrowheads="1"/>
              </p:cNvSpPr>
              <p:nvPr/>
            </p:nvSpPr>
            <p:spPr bwMode="auto">
              <a:xfrm>
                <a:off x="4263" y="2482"/>
                <a:ext cx="2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1</a:t>
                </a:r>
                <a:endParaRPr lang="en-US" sz="2800" baseline="0">
                  <a:latin typeface="Times New Roman" pitchFamily="18" charset="0"/>
                </a:endParaRPr>
              </a:p>
            </p:txBody>
          </p:sp>
          <p:sp>
            <p:nvSpPr>
              <p:cNvPr id="22767" name="Rectangle 239"/>
              <p:cNvSpPr>
                <a:spLocks noChangeArrowheads="1"/>
              </p:cNvSpPr>
              <p:nvPr/>
            </p:nvSpPr>
            <p:spPr bwMode="auto">
              <a:xfrm>
                <a:off x="4237" y="2665"/>
                <a:ext cx="21"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0</a:t>
                </a:r>
                <a:endParaRPr lang="en-US" sz="2800" baseline="0">
                  <a:latin typeface="Times New Roman" pitchFamily="18" charset="0"/>
                </a:endParaRPr>
              </a:p>
            </p:txBody>
          </p:sp>
          <p:sp>
            <p:nvSpPr>
              <p:cNvPr id="22768" name="Rectangle 240"/>
              <p:cNvSpPr>
                <a:spLocks noChangeArrowheads="1"/>
              </p:cNvSpPr>
              <p:nvPr/>
            </p:nvSpPr>
            <p:spPr bwMode="auto">
              <a:xfrm>
                <a:off x="4255" y="2665"/>
                <a:ext cx="1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a:t>
                </a:r>
                <a:endParaRPr lang="en-US" sz="2800" baseline="0">
                  <a:latin typeface="Times New Roman" pitchFamily="18" charset="0"/>
                </a:endParaRPr>
              </a:p>
            </p:txBody>
          </p:sp>
          <p:sp>
            <p:nvSpPr>
              <p:cNvPr id="22769" name="Rectangle 241"/>
              <p:cNvSpPr>
                <a:spLocks noChangeArrowheads="1"/>
              </p:cNvSpPr>
              <p:nvPr/>
            </p:nvSpPr>
            <p:spPr bwMode="auto">
              <a:xfrm>
                <a:off x="4263" y="2665"/>
                <a:ext cx="20" cy="56"/>
              </a:xfrm>
              <a:prstGeom prst="rect">
                <a:avLst/>
              </a:prstGeom>
              <a:solidFill>
                <a:srgbClr val="FFFF99"/>
              </a:solidFill>
              <a:ln w="9525">
                <a:noFill/>
                <a:miter lim="800000"/>
                <a:headEnd/>
                <a:tailEnd/>
              </a:ln>
            </p:spPr>
            <p:txBody>
              <a:bodyPr wrap="none" lIns="0" tIns="0" rIns="0" bIns="0">
                <a:spAutoFit/>
              </a:bodyPr>
              <a:lstStyle/>
              <a:p>
                <a:pPr eaLnBrk="0" hangingPunct="0"/>
                <a:r>
                  <a:rPr lang="en-US" sz="600" baseline="0">
                    <a:solidFill>
                      <a:srgbClr val="000000"/>
                    </a:solidFill>
                  </a:rPr>
                  <a:t>0</a:t>
                </a:r>
                <a:endParaRPr lang="en-US" sz="2800" baseline="0">
                  <a:latin typeface="Times New Roman" pitchFamily="18" charset="0"/>
                </a:endParaRPr>
              </a:p>
            </p:txBody>
          </p:sp>
          <p:sp>
            <p:nvSpPr>
              <p:cNvPr id="22770" name="Line 242"/>
              <p:cNvSpPr>
                <a:spLocks noChangeShapeType="1"/>
              </p:cNvSpPr>
              <p:nvPr/>
            </p:nvSpPr>
            <p:spPr bwMode="auto">
              <a:xfrm flipH="1">
                <a:off x="4302" y="2134"/>
                <a:ext cx="29" cy="1"/>
              </a:xfrm>
              <a:prstGeom prst="line">
                <a:avLst/>
              </a:prstGeom>
              <a:noFill/>
              <a:ln w="4763">
                <a:solidFill>
                  <a:srgbClr val="000000"/>
                </a:solidFill>
                <a:round/>
                <a:headEnd/>
                <a:tailEnd/>
              </a:ln>
            </p:spPr>
            <p:txBody>
              <a:bodyPr/>
              <a:lstStyle/>
              <a:p>
                <a:endParaRPr lang="en-US"/>
              </a:p>
            </p:txBody>
          </p:sp>
          <p:sp>
            <p:nvSpPr>
              <p:cNvPr id="22771" name="Line 243"/>
              <p:cNvSpPr>
                <a:spLocks noChangeShapeType="1"/>
              </p:cNvSpPr>
              <p:nvPr/>
            </p:nvSpPr>
            <p:spPr bwMode="auto">
              <a:xfrm flipH="1">
                <a:off x="4302" y="2317"/>
                <a:ext cx="29" cy="1"/>
              </a:xfrm>
              <a:prstGeom prst="line">
                <a:avLst/>
              </a:prstGeom>
              <a:noFill/>
              <a:ln w="4763">
                <a:solidFill>
                  <a:srgbClr val="000000"/>
                </a:solidFill>
                <a:round/>
                <a:headEnd/>
                <a:tailEnd/>
              </a:ln>
            </p:spPr>
            <p:txBody>
              <a:bodyPr/>
              <a:lstStyle/>
              <a:p>
                <a:endParaRPr lang="en-US"/>
              </a:p>
            </p:txBody>
          </p:sp>
          <p:sp>
            <p:nvSpPr>
              <p:cNvPr id="22772" name="Line 244"/>
              <p:cNvSpPr>
                <a:spLocks noChangeShapeType="1"/>
              </p:cNvSpPr>
              <p:nvPr/>
            </p:nvSpPr>
            <p:spPr bwMode="auto">
              <a:xfrm flipH="1">
                <a:off x="4302" y="2500"/>
                <a:ext cx="29" cy="1"/>
              </a:xfrm>
              <a:prstGeom prst="line">
                <a:avLst/>
              </a:prstGeom>
              <a:noFill/>
              <a:ln w="4763">
                <a:solidFill>
                  <a:srgbClr val="000000"/>
                </a:solidFill>
                <a:round/>
                <a:headEnd/>
                <a:tailEnd/>
              </a:ln>
            </p:spPr>
            <p:txBody>
              <a:bodyPr/>
              <a:lstStyle/>
              <a:p>
                <a:endParaRPr lang="en-US"/>
              </a:p>
            </p:txBody>
          </p:sp>
          <p:sp>
            <p:nvSpPr>
              <p:cNvPr id="22773" name="Line 245"/>
              <p:cNvSpPr>
                <a:spLocks noChangeShapeType="1"/>
              </p:cNvSpPr>
              <p:nvPr/>
            </p:nvSpPr>
            <p:spPr bwMode="auto">
              <a:xfrm flipH="1">
                <a:off x="4302" y="2683"/>
                <a:ext cx="29" cy="1"/>
              </a:xfrm>
              <a:prstGeom prst="line">
                <a:avLst/>
              </a:prstGeom>
              <a:noFill/>
              <a:ln w="4763">
                <a:solidFill>
                  <a:srgbClr val="000000"/>
                </a:solidFill>
                <a:round/>
                <a:headEnd/>
                <a:tailEnd/>
              </a:ln>
            </p:spPr>
            <p:txBody>
              <a:bodyPr/>
              <a:lstStyle/>
              <a:p>
                <a:endParaRPr lang="en-US"/>
              </a:p>
            </p:txBody>
          </p:sp>
          <p:sp>
            <p:nvSpPr>
              <p:cNvPr id="22774" name="Line 246"/>
              <p:cNvSpPr>
                <a:spLocks noChangeShapeType="1"/>
              </p:cNvSpPr>
              <p:nvPr/>
            </p:nvSpPr>
            <p:spPr bwMode="auto">
              <a:xfrm>
                <a:off x="4344" y="2707"/>
                <a:ext cx="804" cy="1"/>
              </a:xfrm>
              <a:prstGeom prst="line">
                <a:avLst/>
              </a:prstGeom>
              <a:noFill/>
              <a:ln w="4763">
                <a:solidFill>
                  <a:srgbClr val="000000"/>
                </a:solidFill>
                <a:round/>
                <a:headEnd/>
                <a:tailEnd/>
              </a:ln>
            </p:spPr>
            <p:txBody>
              <a:bodyPr/>
              <a:lstStyle/>
              <a:p>
                <a:endParaRPr lang="en-US"/>
              </a:p>
            </p:txBody>
          </p:sp>
          <p:sp>
            <p:nvSpPr>
              <p:cNvPr id="22775" name="Rectangle 247"/>
              <p:cNvSpPr>
                <a:spLocks noChangeArrowheads="1"/>
              </p:cNvSpPr>
              <p:nvPr/>
            </p:nvSpPr>
            <p:spPr bwMode="auto">
              <a:xfrm rot="16200000">
                <a:off x="4188" y="2425"/>
                <a:ext cx="15" cy="51"/>
              </a:xfrm>
              <a:prstGeom prst="rect">
                <a:avLst/>
              </a:prstGeom>
              <a:solidFill>
                <a:srgbClr val="FFFF99"/>
              </a:solidFill>
              <a:ln w="9525">
                <a:noFill/>
                <a:miter lim="800000"/>
                <a:headEnd/>
                <a:tailEnd/>
              </a:ln>
            </p:spPr>
            <p:txBody>
              <a:bodyPr wrap="none" lIns="0" tIns="0" rIns="0" bIns="0">
                <a:spAutoFit/>
              </a:bodyPr>
              <a:lstStyle/>
              <a:p>
                <a:pPr eaLnBrk="0" hangingPunct="0"/>
                <a:r>
                  <a:rPr lang="en-US" sz="700" baseline="0">
                    <a:solidFill>
                      <a:srgbClr val="000000"/>
                    </a:solidFill>
                  </a:rPr>
                  <a:t> </a:t>
                </a:r>
                <a:endParaRPr lang="en-US" sz="2800" baseline="0">
                  <a:latin typeface="Times New Roman" pitchFamily="18" charset="0"/>
                </a:endParaRPr>
              </a:p>
            </p:txBody>
          </p:sp>
          <p:sp>
            <p:nvSpPr>
              <p:cNvPr id="22776" name="Rectangle 248"/>
              <p:cNvSpPr>
                <a:spLocks noChangeArrowheads="1"/>
              </p:cNvSpPr>
              <p:nvPr/>
            </p:nvSpPr>
            <p:spPr bwMode="auto">
              <a:xfrm rot="16200000">
                <a:off x="4178" y="2403"/>
                <a:ext cx="36" cy="51"/>
              </a:xfrm>
              <a:prstGeom prst="rect">
                <a:avLst/>
              </a:prstGeom>
              <a:solidFill>
                <a:srgbClr val="FFFF99"/>
              </a:solidFill>
              <a:ln w="9525">
                <a:noFill/>
                <a:miter lim="800000"/>
                <a:headEnd/>
                <a:tailEnd/>
              </a:ln>
            </p:spPr>
            <p:txBody>
              <a:bodyPr wrap="none" lIns="0" tIns="0" rIns="0" bIns="0">
                <a:spAutoFit/>
              </a:bodyPr>
              <a:lstStyle/>
              <a:p>
                <a:pPr eaLnBrk="0" hangingPunct="0"/>
                <a:r>
                  <a:rPr lang="en-US" sz="700" baseline="0">
                    <a:solidFill>
                      <a:srgbClr val="000000"/>
                    </a:solidFill>
                  </a:rPr>
                  <a:t>P</a:t>
                </a:r>
                <a:endParaRPr lang="en-US" sz="2800" baseline="0">
                  <a:latin typeface="Times New Roman" pitchFamily="18" charset="0"/>
                </a:endParaRPr>
              </a:p>
            </p:txBody>
          </p:sp>
          <p:sp>
            <p:nvSpPr>
              <p:cNvPr id="22777" name="Rectangle 249"/>
              <p:cNvSpPr>
                <a:spLocks noChangeArrowheads="1"/>
              </p:cNvSpPr>
              <p:nvPr/>
            </p:nvSpPr>
            <p:spPr bwMode="auto">
              <a:xfrm rot="16200000">
                <a:off x="4186" y="2383"/>
                <a:ext cx="19" cy="51"/>
              </a:xfrm>
              <a:prstGeom prst="rect">
                <a:avLst/>
              </a:prstGeom>
              <a:solidFill>
                <a:srgbClr val="FFFF99"/>
              </a:solidFill>
              <a:ln w="9525">
                <a:noFill/>
                <a:miter lim="800000"/>
                <a:headEnd/>
                <a:tailEnd/>
              </a:ln>
            </p:spPr>
            <p:txBody>
              <a:bodyPr wrap="none" lIns="0" tIns="0" rIns="0" bIns="0">
                <a:spAutoFit/>
              </a:bodyPr>
              <a:lstStyle/>
              <a:p>
                <a:pPr eaLnBrk="0" hangingPunct="0"/>
                <a:r>
                  <a:rPr lang="en-US" sz="700" baseline="0">
                    <a:solidFill>
                      <a:srgbClr val="000000"/>
                    </a:solidFill>
                  </a:rPr>
                  <a:t>(</a:t>
                </a:r>
                <a:endParaRPr lang="en-US" sz="2800" baseline="0">
                  <a:latin typeface="Times New Roman" pitchFamily="18" charset="0"/>
                </a:endParaRPr>
              </a:p>
            </p:txBody>
          </p:sp>
          <p:sp>
            <p:nvSpPr>
              <p:cNvPr id="22778" name="Rectangle 250"/>
              <p:cNvSpPr>
                <a:spLocks noChangeArrowheads="1"/>
              </p:cNvSpPr>
              <p:nvPr/>
            </p:nvSpPr>
            <p:spPr bwMode="auto">
              <a:xfrm rot="16200000">
                <a:off x="4178" y="2362"/>
                <a:ext cx="35" cy="51"/>
              </a:xfrm>
              <a:prstGeom prst="rect">
                <a:avLst/>
              </a:prstGeom>
              <a:solidFill>
                <a:srgbClr val="FFFF99"/>
              </a:solidFill>
              <a:ln w="9525">
                <a:noFill/>
                <a:miter lim="800000"/>
                <a:headEnd/>
                <a:tailEnd/>
              </a:ln>
            </p:spPr>
            <p:txBody>
              <a:bodyPr wrap="none" lIns="0" tIns="0" rIns="0" bIns="0">
                <a:spAutoFit/>
              </a:bodyPr>
              <a:lstStyle/>
              <a:p>
                <a:pPr eaLnBrk="0" hangingPunct="0"/>
                <a:r>
                  <a:rPr lang="en-US" sz="700" baseline="0">
                    <a:solidFill>
                      <a:srgbClr val="000000"/>
                    </a:solidFill>
                  </a:rPr>
                  <a:t>X</a:t>
                </a:r>
                <a:endParaRPr lang="en-US" sz="2800" baseline="0">
                  <a:latin typeface="Times New Roman" pitchFamily="18" charset="0"/>
                </a:endParaRPr>
              </a:p>
            </p:txBody>
          </p:sp>
          <p:sp>
            <p:nvSpPr>
              <p:cNvPr id="22779" name="Rectangle 251"/>
              <p:cNvSpPr>
                <a:spLocks noChangeArrowheads="1"/>
              </p:cNvSpPr>
              <p:nvPr/>
            </p:nvSpPr>
            <p:spPr bwMode="auto">
              <a:xfrm rot="16200000">
                <a:off x="4187" y="2341"/>
                <a:ext cx="18" cy="51"/>
              </a:xfrm>
              <a:prstGeom prst="rect">
                <a:avLst/>
              </a:prstGeom>
              <a:solidFill>
                <a:srgbClr val="FFFF99"/>
              </a:solidFill>
              <a:ln w="9525">
                <a:noFill/>
                <a:miter lim="800000"/>
                <a:headEnd/>
                <a:tailEnd/>
              </a:ln>
            </p:spPr>
            <p:txBody>
              <a:bodyPr wrap="none" lIns="0" tIns="0" rIns="0" bIns="0">
                <a:spAutoFit/>
              </a:bodyPr>
              <a:lstStyle/>
              <a:p>
                <a:pPr eaLnBrk="0" hangingPunct="0"/>
                <a:r>
                  <a:rPr lang="en-US" sz="700" baseline="0">
                    <a:solidFill>
                      <a:srgbClr val="000000"/>
                    </a:solidFill>
                  </a:rPr>
                  <a:t>)</a:t>
                </a:r>
                <a:endParaRPr lang="en-US" sz="2800" baseline="0">
                  <a:latin typeface="Times New Roman" pitchFamily="18" charset="0"/>
                </a:endParaRPr>
              </a:p>
            </p:txBody>
          </p:sp>
          <p:sp>
            <p:nvSpPr>
              <p:cNvPr id="22780" name="Line 252"/>
              <p:cNvSpPr>
                <a:spLocks noChangeShapeType="1"/>
              </p:cNvSpPr>
              <p:nvPr/>
            </p:nvSpPr>
            <p:spPr bwMode="auto">
              <a:xfrm flipV="1">
                <a:off x="4331" y="2134"/>
                <a:ext cx="1" cy="562"/>
              </a:xfrm>
              <a:prstGeom prst="line">
                <a:avLst/>
              </a:prstGeom>
              <a:noFill/>
              <a:ln w="4763">
                <a:solidFill>
                  <a:srgbClr val="000000"/>
                </a:solidFill>
                <a:round/>
                <a:headEnd/>
                <a:tailEnd/>
              </a:ln>
            </p:spPr>
            <p:txBody>
              <a:bodyPr/>
              <a:lstStyle/>
              <a:p>
                <a:endParaRPr lang="en-US"/>
              </a:p>
            </p:txBody>
          </p:sp>
          <p:sp>
            <p:nvSpPr>
              <p:cNvPr id="22782" name="Freeform 254"/>
              <p:cNvSpPr>
                <a:spLocks/>
              </p:cNvSpPr>
              <p:nvPr/>
            </p:nvSpPr>
            <p:spPr bwMode="auto">
              <a:xfrm>
                <a:off x="5119" y="2683"/>
                <a:ext cx="29" cy="1"/>
              </a:xfrm>
              <a:custGeom>
                <a:avLst/>
                <a:gdLst/>
                <a:ahLst/>
                <a:cxnLst>
                  <a:cxn ang="0">
                    <a:pos x="29" y="0"/>
                  </a:cxn>
                  <a:cxn ang="0">
                    <a:pos x="0" y="0"/>
                  </a:cxn>
                  <a:cxn ang="0">
                    <a:pos x="0" y="0"/>
                  </a:cxn>
                  <a:cxn ang="0">
                    <a:pos x="0" y="0"/>
                  </a:cxn>
                </a:cxnLst>
                <a:rect l="0" t="0" r="r" b="b"/>
                <a:pathLst>
                  <a:path w="29">
                    <a:moveTo>
                      <a:pt x="29" y="0"/>
                    </a:moveTo>
                    <a:lnTo>
                      <a:pt x="0" y="0"/>
                    </a:lnTo>
                    <a:lnTo>
                      <a:pt x="0" y="0"/>
                    </a:lnTo>
                    <a:lnTo>
                      <a:pt x="0" y="0"/>
                    </a:lnTo>
                  </a:path>
                </a:pathLst>
              </a:custGeom>
              <a:solidFill>
                <a:srgbClr val="FFFF99"/>
              </a:solidFill>
              <a:ln w="4763">
                <a:solidFill>
                  <a:srgbClr val="000000"/>
                </a:solidFill>
                <a:prstDash val="solid"/>
                <a:round/>
                <a:headEnd/>
                <a:tailEnd/>
              </a:ln>
            </p:spPr>
            <p:txBody>
              <a:bodyPr/>
              <a:lstStyle/>
              <a:p>
                <a:endParaRPr lang="en-US"/>
              </a:p>
            </p:txBody>
          </p:sp>
          <p:sp>
            <p:nvSpPr>
              <p:cNvPr id="22783" name="Line 255"/>
              <p:cNvSpPr>
                <a:spLocks noChangeShapeType="1"/>
              </p:cNvSpPr>
              <p:nvPr/>
            </p:nvSpPr>
            <p:spPr bwMode="auto">
              <a:xfrm>
                <a:off x="5119" y="2683"/>
                <a:ext cx="29" cy="1"/>
              </a:xfrm>
              <a:prstGeom prst="line">
                <a:avLst/>
              </a:prstGeom>
              <a:noFill/>
              <a:ln w="4763">
                <a:solidFill>
                  <a:srgbClr val="000000"/>
                </a:solidFill>
                <a:round/>
                <a:headEnd/>
                <a:tailEnd/>
              </a:ln>
            </p:spPr>
            <p:txBody>
              <a:bodyPr/>
              <a:lstStyle/>
              <a:p>
                <a:endParaRPr lang="en-US"/>
              </a:p>
            </p:txBody>
          </p:sp>
          <p:sp>
            <p:nvSpPr>
              <p:cNvPr id="22785" name="Freeform 257"/>
              <p:cNvSpPr>
                <a:spLocks/>
              </p:cNvSpPr>
              <p:nvPr/>
            </p:nvSpPr>
            <p:spPr bwMode="auto">
              <a:xfrm>
                <a:off x="5046" y="2683"/>
                <a:ext cx="55" cy="1"/>
              </a:xfrm>
              <a:custGeom>
                <a:avLst/>
                <a:gdLst/>
                <a:ahLst/>
                <a:cxnLst>
                  <a:cxn ang="0">
                    <a:pos x="0" y="0"/>
                  </a:cxn>
                  <a:cxn ang="0">
                    <a:pos x="55" y="0"/>
                  </a:cxn>
                  <a:cxn ang="0">
                    <a:pos x="55" y="0"/>
                  </a:cxn>
                  <a:cxn ang="0">
                    <a:pos x="0" y="0"/>
                  </a:cxn>
                  <a:cxn ang="0">
                    <a:pos x="0" y="0"/>
                  </a:cxn>
                  <a:cxn ang="0">
                    <a:pos x="0" y="0"/>
                  </a:cxn>
                </a:cxnLst>
                <a:rect l="0" t="0" r="r" b="b"/>
                <a:pathLst>
                  <a:path w="55">
                    <a:moveTo>
                      <a:pt x="0" y="0"/>
                    </a:moveTo>
                    <a:lnTo>
                      <a:pt x="55" y="0"/>
                    </a:lnTo>
                    <a:lnTo>
                      <a:pt x="55" y="0"/>
                    </a:lnTo>
                    <a:lnTo>
                      <a:pt x="0" y="0"/>
                    </a:lnTo>
                    <a:lnTo>
                      <a:pt x="0" y="0"/>
                    </a:lnTo>
                    <a:lnTo>
                      <a:pt x="0" y="0"/>
                    </a:lnTo>
                  </a:path>
                </a:pathLst>
              </a:custGeom>
              <a:solidFill>
                <a:srgbClr val="FFFF99"/>
              </a:solidFill>
              <a:ln w="4763">
                <a:solidFill>
                  <a:srgbClr val="000000"/>
                </a:solidFill>
                <a:prstDash val="solid"/>
                <a:round/>
                <a:headEnd/>
                <a:tailEnd/>
              </a:ln>
            </p:spPr>
            <p:txBody>
              <a:bodyPr/>
              <a:lstStyle/>
              <a:p>
                <a:endParaRPr lang="en-US"/>
              </a:p>
            </p:txBody>
          </p:sp>
          <p:sp>
            <p:nvSpPr>
              <p:cNvPr id="22786" name="Rectangle 258"/>
              <p:cNvSpPr>
                <a:spLocks noChangeArrowheads="1"/>
              </p:cNvSpPr>
              <p:nvPr/>
            </p:nvSpPr>
            <p:spPr bwMode="auto">
              <a:xfrm>
                <a:off x="4973" y="2681"/>
                <a:ext cx="55" cy="2"/>
              </a:xfrm>
              <a:prstGeom prst="rect">
                <a:avLst/>
              </a:prstGeom>
              <a:solidFill>
                <a:srgbClr val="FFFF99"/>
              </a:solidFill>
              <a:ln w="9525">
                <a:noFill/>
                <a:miter lim="800000"/>
                <a:headEnd/>
                <a:tailEnd/>
              </a:ln>
            </p:spPr>
            <p:txBody>
              <a:bodyPr/>
              <a:lstStyle/>
              <a:p>
                <a:endParaRPr lang="en-US"/>
              </a:p>
            </p:txBody>
          </p:sp>
          <p:sp>
            <p:nvSpPr>
              <p:cNvPr id="22787" name="Freeform 259"/>
              <p:cNvSpPr>
                <a:spLocks/>
              </p:cNvSpPr>
              <p:nvPr/>
            </p:nvSpPr>
            <p:spPr bwMode="auto">
              <a:xfrm>
                <a:off x="4973" y="2681"/>
                <a:ext cx="55" cy="2"/>
              </a:xfrm>
              <a:custGeom>
                <a:avLst/>
                <a:gdLst/>
                <a:ahLst/>
                <a:cxnLst>
                  <a:cxn ang="0">
                    <a:pos x="0" y="2"/>
                  </a:cxn>
                  <a:cxn ang="0">
                    <a:pos x="55" y="2"/>
                  </a:cxn>
                  <a:cxn ang="0">
                    <a:pos x="55" y="0"/>
                  </a:cxn>
                  <a:cxn ang="0">
                    <a:pos x="0" y="0"/>
                  </a:cxn>
                  <a:cxn ang="0">
                    <a:pos x="0" y="2"/>
                  </a:cxn>
                  <a:cxn ang="0">
                    <a:pos x="0" y="2"/>
                  </a:cxn>
                </a:cxnLst>
                <a:rect l="0" t="0" r="r" b="b"/>
                <a:pathLst>
                  <a:path w="55" h="2">
                    <a:moveTo>
                      <a:pt x="0" y="2"/>
                    </a:moveTo>
                    <a:lnTo>
                      <a:pt x="55" y="2"/>
                    </a:lnTo>
                    <a:lnTo>
                      <a:pt x="55" y="0"/>
                    </a:lnTo>
                    <a:lnTo>
                      <a:pt x="0" y="0"/>
                    </a:lnTo>
                    <a:lnTo>
                      <a:pt x="0" y="2"/>
                    </a:lnTo>
                    <a:lnTo>
                      <a:pt x="0" y="2"/>
                    </a:lnTo>
                  </a:path>
                </a:pathLst>
              </a:custGeom>
              <a:solidFill>
                <a:srgbClr val="FFFF99"/>
              </a:solidFill>
              <a:ln w="4763">
                <a:solidFill>
                  <a:srgbClr val="000000"/>
                </a:solidFill>
                <a:prstDash val="solid"/>
                <a:round/>
                <a:headEnd/>
                <a:tailEnd/>
              </a:ln>
            </p:spPr>
            <p:txBody>
              <a:bodyPr/>
              <a:lstStyle/>
              <a:p>
                <a:endParaRPr lang="en-US"/>
              </a:p>
            </p:txBody>
          </p:sp>
          <p:sp>
            <p:nvSpPr>
              <p:cNvPr id="22788" name="Rectangle 260"/>
              <p:cNvSpPr>
                <a:spLocks noChangeArrowheads="1"/>
              </p:cNvSpPr>
              <p:nvPr/>
            </p:nvSpPr>
            <p:spPr bwMode="auto">
              <a:xfrm>
                <a:off x="4900" y="2668"/>
                <a:ext cx="55" cy="15"/>
              </a:xfrm>
              <a:prstGeom prst="rect">
                <a:avLst/>
              </a:prstGeom>
              <a:solidFill>
                <a:srgbClr val="FFFF99"/>
              </a:solidFill>
              <a:ln w="9525">
                <a:noFill/>
                <a:miter lim="800000"/>
                <a:headEnd/>
                <a:tailEnd/>
              </a:ln>
            </p:spPr>
            <p:txBody>
              <a:bodyPr/>
              <a:lstStyle/>
              <a:p>
                <a:endParaRPr lang="en-US"/>
              </a:p>
            </p:txBody>
          </p:sp>
          <p:sp>
            <p:nvSpPr>
              <p:cNvPr id="22789" name="Freeform 261"/>
              <p:cNvSpPr>
                <a:spLocks/>
              </p:cNvSpPr>
              <p:nvPr/>
            </p:nvSpPr>
            <p:spPr bwMode="auto">
              <a:xfrm>
                <a:off x="4900" y="2668"/>
                <a:ext cx="55" cy="15"/>
              </a:xfrm>
              <a:custGeom>
                <a:avLst/>
                <a:gdLst/>
                <a:ahLst/>
                <a:cxnLst>
                  <a:cxn ang="0">
                    <a:pos x="0" y="15"/>
                  </a:cxn>
                  <a:cxn ang="0">
                    <a:pos x="55" y="15"/>
                  </a:cxn>
                  <a:cxn ang="0">
                    <a:pos x="55" y="0"/>
                  </a:cxn>
                  <a:cxn ang="0">
                    <a:pos x="0" y="0"/>
                  </a:cxn>
                  <a:cxn ang="0">
                    <a:pos x="0" y="15"/>
                  </a:cxn>
                  <a:cxn ang="0">
                    <a:pos x="0" y="15"/>
                  </a:cxn>
                </a:cxnLst>
                <a:rect l="0" t="0" r="r" b="b"/>
                <a:pathLst>
                  <a:path w="55" h="15">
                    <a:moveTo>
                      <a:pt x="0" y="15"/>
                    </a:moveTo>
                    <a:lnTo>
                      <a:pt x="55" y="15"/>
                    </a:lnTo>
                    <a:lnTo>
                      <a:pt x="55" y="0"/>
                    </a:lnTo>
                    <a:lnTo>
                      <a:pt x="0" y="0"/>
                    </a:lnTo>
                    <a:lnTo>
                      <a:pt x="0" y="15"/>
                    </a:lnTo>
                    <a:lnTo>
                      <a:pt x="0" y="15"/>
                    </a:lnTo>
                  </a:path>
                </a:pathLst>
              </a:custGeom>
              <a:solidFill>
                <a:srgbClr val="FFFF99"/>
              </a:solidFill>
              <a:ln w="4763">
                <a:solidFill>
                  <a:srgbClr val="000000"/>
                </a:solidFill>
                <a:prstDash val="solid"/>
                <a:round/>
                <a:headEnd/>
                <a:tailEnd/>
              </a:ln>
            </p:spPr>
            <p:txBody>
              <a:bodyPr/>
              <a:lstStyle/>
              <a:p>
                <a:endParaRPr lang="en-US"/>
              </a:p>
            </p:txBody>
          </p:sp>
          <p:sp>
            <p:nvSpPr>
              <p:cNvPr id="22790" name="Rectangle 262"/>
              <p:cNvSpPr>
                <a:spLocks noChangeArrowheads="1"/>
              </p:cNvSpPr>
              <p:nvPr/>
            </p:nvSpPr>
            <p:spPr bwMode="auto">
              <a:xfrm>
                <a:off x="4827" y="2615"/>
                <a:ext cx="55" cy="68"/>
              </a:xfrm>
              <a:prstGeom prst="rect">
                <a:avLst/>
              </a:prstGeom>
              <a:solidFill>
                <a:srgbClr val="FFFF99"/>
              </a:solidFill>
              <a:ln w="9525">
                <a:noFill/>
                <a:miter lim="800000"/>
                <a:headEnd/>
                <a:tailEnd/>
              </a:ln>
            </p:spPr>
            <p:txBody>
              <a:bodyPr/>
              <a:lstStyle/>
              <a:p>
                <a:endParaRPr lang="en-US"/>
              </a:p>
            </p:txBody>
          </p:sp>
          <p:sp>
            <p:nvSpPr>
              <p:cNvPr id="22791" name="Freeform 263"/>
              <p:cNvSpPr>
                <a:spLocks/>
              </p:cNvSpPr>
              <p:nvPr/>
            </p:nvSpPr>
            <p:spPr bwMode="auto">
              <a:xfrm>
                <a:off x="4827" y="2615"/>
                <a:ext cx="55" cy="68"/>
              </a:xfrm>
              <a:custGeom>
                <a:avLst/>
                <a:gdLst/>
                <a:ahLst/>
                <a:cxnLst>
                  <a:cxn ang="0">
                    <a:pos x="0" y="68"/>
                  </a:cxn>
                  <a:cxn ang="0">
                    <a:pos x="55" y="68"/>
                  </a:cxn>
                  <a:cxn ang="0">
                    <a:pos x="55" y="0"/>
                  </a:cxn>
                  <a:cxn ang="0">
                    <a:pos x="0" y="0"/>
                  </a:cxn>
                  <a:cxn ang="0">
                    <a:pos x="0" y="68"/>
                  </a:cxn>
                  <a:cxn ang="0">
                    <a:pos x="0" y="68"/>
                  </a:cxn>
                </a:cxnLst>
                <a:rect l="0" t="0" r="r" b="b"/>
                <a:pathLst>
                  <a:path w="55" h="68">
                    <a:moveTo>
                      <a:pt x="0" y="68"/>
                    </a:moveTo>
                    <a:lnTo>
                      <a:pt x="55" y="68"/>
                    </a:lnTo>
                    <a:lnTo>
                      <a:pt x="55" y="0"/>
                    </a:lnTo>
                    <a:lnTo>
                      <a:pt x="0" y="0"/>
                    </a:lnTo>
                    <a:lnTo>
                      <a:pt x="0" y="68"/>
                    </a:lnTo>
                    <a:lnTo>
                      <a:pt x="0" y="68"/>
                    </a:lnTo>
                  </a:path>
                </a:pathLst>
              </a:custGeom>
              <a:solidFill>
                <a:srgbClr val="FFFF99"/>
              </a:solidFill>
              <a:ln w="4763">
                <a:solidFill>
                  <a:srgbClr val="000000"/>
                </a:solidFill>
                <a:prstDash val="solid"/>
                <a:round/>
                <a:headEnd/>
                <a:tailEnd/>
              </a:ln>
            </p:spPr>
            <p:txBody>
              <a:bodyPr/>
              <a:lstStyle/>
              <a:p>
                <a:endParaRPr lang="en-US"/>
              </a:p>
            </p:txBody>
          </p:sp>
          <p:sp>
            <p:nvSpPr>
              <p:cNvPr id="22792" name="Rectangle 264"/>
              <p:cNvSpPr>
                <a:spLocks noChangeArrowheads="1"/>
              </p:cNvSpPr>
              <p:nvPr/>
            </p:nvSpPr>
            <p:spPr bwMode="auto">
              <a:xfrm>
                <a:off x="4754" y="2495"/>
                <a:ext cx="55" cy="188"/>
              </a:xfrm>
              <a:prstGeom prst="rect">
                <a:avLst/>
              </a:prstGeom>
              <a:solidFill>
                <a:srgbClr val="FFFF99"/>
              </a:solidFill>
              <a:ln w="9525">
                <a:noFill/>
                <a:miter lim="800000"/>
                <a:headEnd/>
                <a:tailEnd/>
              </a:ln>
            </p:spPr>
            <p:txBody>
              <a:bodyPr/>
              <a:lstStyle/>
              <a:p>
                <a:endParaRPr lang="en-US"/>
              </a:p>
            </p:txBody>
          </p:sp>
          <p:sp>
            <p:nvSpPr>
              <p:cNvPr id="22793" name="Freeform 265"/>
              <p:cNvSpPr>
                <a:spLocks/>
              </p:cNvSpPr>
              <p:nvPr/>
            </p:nvSpPr>
            <p:spPr bwMode="auto">
              <a:xfrm>
                <a:off x="4754" y="2495"/>
                <a:ext cx="55" cy="188"/>
              </a:xfrm>
              <a:custGeom>
                <a:avLst/>
                <a:gdLst/>
                <a:ahLst/>
                <a:cxnLst>
                  <a:cxn ang="0">
                    <a:pos x="0" y="188"/>
                  </a:cxn>
                  <a:cxn ang="0">
                    <a:pos x="55" y="188"/>
                  </a:cxn>
                  <a:cxn ang="0">
                    <a:pos x="55" y="0"/>
                  </a:cxn>
                  <a:cxn ang="0">
                    <a:pos x="0" y="0"/>
                  </a:cxn>
                  <a:cxn ang="0">
                    <a:pos x="0" y="188"/>
                  </a:cxn>
                  <a:cxn ang="0">
                    <a:pos x="0" y="188"/>
                  </a:cxn>
                </a:cxnLst>
                <a:rect l="0" t="0" r="r" b="b"/>
                <a:pathLst>
                  <a:path w="55" h="188">
                    <a:moveTo>
                      <a:pt x="0" y="188"/>
                    </a:moveTo>
                    <a:lnTo>
                      <a:pt x="55" y="188"/>
                    </a:lnTo>
                    <a:lnTo>
                      <a:pt x="55" y="0"/>
                    </a:lnTo>
                    <a:lnTo>
                      <a:pt x="0" y="0"/>
                    </a:lnTo>
                    <a:lnTo>
                      <a:pt x="0" y="188"/>
                    </a:lnTo>
                    <a:lnTo>
                      <a:pt x="0" y="188"/>
                    </a:lnTo>
                  </a:path>
                </a:pathLst>
              </a:custGeom>
              <a:solidFill>
                <a:srgbClr val="FFFF99"/>
              </a:solidFill>
              <a:ln w="4763">
                <a:solidFill>
                  <a:srgbClr val="000000"/>
                </a:solidFill>
                <a:prstDash val="solid"/>
                <a:round/>
                <a:headEnd/>
                <a:tailEnd/>
              </a:ln>
            </p:spPr>
            <p:txBody>
              <a:bodyPr/>
              <a:lstStyle/>
              <a:p>
                <a:endParaRPr lang="en-US"/>
              </a:p>
            </p:txBody>
          </p:sp>
          <p:sp>
            <p:nvSpPr>
              <p:cNvPr id="22794" name="Rectangle 266"/>
              <p:cNvSpPr>
                <a:spLocks noChangeArrowheads="1"/>
              </p:cNvSpPr>
              <p:nvPr/>
            </p:nvSpPr>
            <p:spPr bwMode="auto">
              <a:xfrm>
                <a:off x="4683" y="2317"/>
                <a:ext cx="55" cy="366"/>
              </a:xfrm>
              <a:prstGeom prst="rect">
                <a:avLst/>
              </a:prstGeom>
              <a:solidFill>
                <a:srgbClr val="FFFF99"/>
              </a:solidFill>
              <a:ln w="9525">
                <a:noFill/>
                <a:miter lim="800000"/>
                <a:headEnd/>
                <a:tailEnd/>
              </a:ln>
            </p:spPr>
            <p:txBody>
              <a:bodyPr/>
              <a:lstStyle/>
              <a:p>
                <a:endParaRPr lang="en-US"/>
              </a:p>
            </p:txBody>
          </p:sp>
          <p:sp>
            <p:nvSpPr>
              <p:cNvPr id="22795" name="Freeform 267"/>
              <p:cNvSpPr>
                <a:spLocks/>
              </p:cNvSpPr>
              <p:nvPr/>
            </p:nvSpPr>
            <p:spPr bwMode="auto">
              <a:xfrm>
                <a:off x="4683" y="2317"/>
                <a:ext cx="55" cy="366"/>
              </a:xfrm>
              <a:custGeom>
                <a:avLst/>
                <a:gdLst/>
                <a:ahLst/>
                <a:cxnLst>
                  <a:cxn ang="0">
                    <a:pos x="0" y="366"/>
                  </a:cxn>
                  <a:cxn ang="0">
                    <a:pos x="55" y="366"/>
                  </a:cxn>
                  <a:cxn ang="0">
                    <a:pos x="55" y="0"/>
                  </a:cxn>
                  <a:cxn ang="0">
                    <a:pos x="0" y="0"/>
                  </a:cxn>
                  <a:cxn ang="0">
                    <a:pos x="0" y="366"/>
                  </a:cxn>
                  <a:cxn ang="0">
                    <a:pos x="0" y="366"/>
                  </a:cxn>
                </a:cxnLst>
                <a:rect l="0" t="0" r="r" b="b"/>
                <a:pathLst>
                  <a:path w="55" h="366">
                    <a:moveTo>
                      <a:pt x="0" y="366"/>
                    </a:moveTo>
                    <a:lnTo>
                      <a:pt x="55" y="366"/>
                    </a:lnTo>
                    <a:lnTo>
                      <a:pt x="55" y="0"/>
                    </a:lnTo>
                    <a:lnTo>
                      <a:pt x="0" y="0"/>
                    </a:lnTo>
                    <a:lnTo>
                      <a:pt x="0" y="366"/>
                    </a:lnTo>
                    <a:lnTo>
                      <a:pt x="0" y="366"/>
                    </a:lnTo>
                  </a:path>
                </a:pathLst>
              </a:custGeom>
              <a:solidFill>
                <a:srgbClr val="FFFF99"/>
              </a:solidFill>
              <a:ln w="4763">
                <a:solidFill>
                  <a:srgbClr val="000000"/>
                </a:solidFill>
                <a:prstDash val="solid"/>
                <a:round/>
                <a:headEnd/>
                <a:tailEnd/>
              </a:ln>
            </p:spPr>
            <p:txBody>
              <a:bodyPr/>
              <a:lstStyle/>
              <a:p>
                <a:endParaRPr lang="en-US"/>
              </a:p>
            </p:txBody>
          </p:sp>
          <p:sp>
            <p:nvSpPr>
              <p:cNvPr id="22796" name="Rectangle 268"/>
              <p:cNvSpPr>
                <a:spLocks noChangeArrowheads="1"/>
              </p:cNvSpPr>
              <p:nvPr/>
            </p:nvSpPr>
            <p:spPr bwMode="auto">
              <a:xfrm>
                <a:off x="4610" y="2194"/>
                <a:ext cx="55" cy="489"/>
              </a:xfrm>
              <a:prstGeom prst="rect">
                <a:avLst/>
              </a:prstGeom>
              <a:solidFill>
                <a:srgbClr val="FFFF99"/>
              </a:solidFill>
              <a:ln w="9525">
                <a:noFill/>
                <a:miter lim="800000"/>
                <a:headEnd/>
                <a:tailEnd/>
              </a:ln>
            </p:spPr>
            <p:txBody>
              <a:bodyPr/>
              <a:lstStyle/>
              <a:p>
                <a:endParaRPr lang="en-US"/>
              </a:p>
            </p:txBody>
          </p:sp>
          <p:sp>
            <p:nvSpPr>
              <p:cNvPr id="22797" name="Freeform 269"/>
              <p:cNvSpPr>
                <a:spLocks/>
              </p:cNvSpPr>
              <p:nvPr/>
            </p:nvSpPr>
            <p:spPr bwMode="auto">
              <a:xfrm>
                <a:off x="4610" y="2194"/>
                <a:ext cx="55" cy="489"/>
              </a:xfrm>
              <a:custGeom>
                <a:avLst/>
                <a:gdLst/>
                <a:ahLst/>
                <a:cxnLst>
                  <a:cxn ang="0">
                    <a:pos x="0" y="489"/>
                  </a:cxn>
                  <a:cxn ang="0">
                    <a:pos x="55" y="489"/>
                  </a:cxn>
                  <a:cxn ang="0">
                    <a:pos x="55" y="0"/>
                  </a:cxn>
                  <a:cxn ang="0">
                    <a:pos x="0" y="0"/>
                  </a:cxn>
                  <a:cxn ang="0">
                    <a:pos x="0" y="489"/>
                  </a:cxn>
                  <a:cxn ang="0">
                    <a:pos x="0" y="489"/>
                  </a:cxn>
                </a:cxnLst>
                <a:rect l="0" t="0" r="r" b="b"/>
                <a:pathLst>
                  <a:path w="55" h="489">
                    <a:moveTo>
                      <a:pt x="0" y="489"/>
                    </a:moveTo>
                    <a:lnTo>
                      <a:pt x="55" y="489"/>
                    </a:lnTo>
                    <a:lnTo>
                      <a:pt x="55" y="0"/>
                    </a:lnTo>
                    <a:lnTo>
                      <a:pt x="0" y="0"/>
                    </a:lnTo>
                    <a:lnTo>
                      <a:pt x="0" y="489"/>
                    </a:lnTo>
                    <a:lnTo>
                      <a:pt x="0" y="489"/>
                    </a:lnTo>
                  </a:path>
                </a:pathLst>
              </a:custGeom>
              <a:solidFill>
                <a:srgbClr val="FFFF99"/>
              </a:solidFill>
              <a:ln w="4763">
                <a:solidFill>
                  <a:srgbClr val="000000"/>
                </a:solidFill>
                <a:prstDash val="solid"/>
                <a:round/>
                <a:headEnd/>
                <a:tailEnd/>
              </a:ln>
            </p:spPr>
            <p:txBody>
              <a:bodyPr/>
              <a:lstStyle/>
              <a:p>
                <a:endParaRPr lang="en-US"/>
              </a:p>
            </p:txBody>
          </p:sp>
          <p:sp>
            <p:nvSpPr>
              <p:cNvPr id="22798" name="Rectangle 270"/>
              <p:cNvSpPr>
                <a:spLocks noChangeArrowheads="1"/>
              </p:cNvSpPr>
              <p:nvPr/>
            </p:nvSpPr>
            <p:spPr bwMode="auto">
              <a:xfrm>
                <a:off x="4537" y="2254"/>
                <a:ext cx="55" cy="429"/>
              </a:xfrm>
              <a:prstGeom prst="rect">
                <a:avLst/>
              </a:prstGeom>
              <a:solidFill>
                <a:srgbClr val="FFFF99"/>
              </a:solidFill>
              <a:ln w="9525">
                <a:noFill/>
                <a:miter lim="800000"/>
                <a:headEnd/>
                <a:tailEnd/>
              </a:ln>
            </p:spPr>
            <p:txBody>
              <a:bodyPr/>
              <a:lstStyle/>
              <a:p>
                <a:endParaRPr lang="en-US"/>
              </a:p>
            </p:txBody>
          </p:sp>
          <p:sp>
            <p:nvSpPr>
              <p:cNvPr id="22799" name="Freeform 271"/>
              <p:cNvSpPr>
                <a:spLocks/>
              </p:cNvSpPr>
              <p:nvPr/>
            </p:nvSpPr>
            <p:spPr bwMode="auto">
              <a:xfrm>
                <a:off x="4537" y="2254"/>
                <a:ext cx="55" cy="429"/>
              </a:xfrm>
              <a:custGeom>
                <a:avLst/>
                <a:gdLst/>
                <a:ahLst/>
                <a:cxnLst>
                  <a:cxn ang="0">
                    <a:pos x="0" y="429"/>
                  </a:cxn>
                  <a:cxn ang="0">
                    <a:pos x="55" y="429"/>
                  </a:cxn>
                  <a:cxn ang="0">
                    <a:pos x="55" y="0"/>
                  </a:cxn>
                  <a:cxn ang="0">
                    <a:pos x="0" y="0"/>
                  </a:cxn>
                  <a:cxn ang="0">
                    <a:pos x="0" y="429"/>
                  </a:cxn>
                  <a:cxn ang="0">
                    <a:pos x="0" y="429"/>
                  </a:cxn>
                </a:cxnLst>
                <a:rect l="0" t="0" r="r" b="b"/>
                <a:pathLst>
                  <a:path w="55" h="429">
                    <a:moveTo>
                      <a:pt x="0" y="429"/>
                    </a:moveTo>
                    <a:lnTo>
                      <a:pt x="55" y="429"/>
                    </a:lnTo>
                    <a:lnTo>
                      <a:pt x="55" y="0"/>
                    </a:lnTo>
                    <a:lnTo>
                      <a:pt x="0" y="0"/>
                    </a:lnTo>
                    <a:lnTo>
                      <a:pt x="0" y="429"/>
                    </a:lnTo>
                    <a:lnTo>
                      <a:pt x="0" y="429"/>
                    </a:lnTo>
                  </a:path>
                </a:pathLst>
              </a:custGeom>
              <a:solidFill>
                <a:srgbClr val="FFFF99"/>
              </a:solidFill>
              <a:ln w="4763">
                <a:solidFill>
                  <a:srgbClr val="000000"/>
                </a:solidFill>
                <a:prstDash val="solid"/>
                <a:round/>
                <a:headEnd/>
                <a:tailEnd/>
              </a:ln>
            </p:spPr>
            <p:txBody>
              <a:bodyPr/>
              <a:lstStyle/>
              <a:p>
                <a:endParaRPr lang="en-US"/>
              </a:p>
            </p:txBody>
          </p:sp>
          <p:sp>
            <p:nvSpPr>
              <p:cNvPr id="22800" name="Rectangle 272"/>
              <p:cNvSpPr>
                <a:spLocks noChangeArrowheads="1"/>
              </p:cNvSpPr>
              <p:nvPr/>
            </p:nvSpPr>
            <p:spPr bwMode="auto">
              <a:xfrm>
                <a:off x="4464" y="2461"/>
                <a:ext cx="55" cy="222"/>
              </a:xfrm>
              <a:prstGeom prst="rect">
                <a:avLst/>
              </a:prstGeom>
              <a:solidFill>
                <a:srgbClr val="FFFF99"/>
              </a:solidFill>
              <a:ln w="9525">
                <a:noFill/>
                <a:miter lim="800000"/>
                <a:headEnd/>
                <a:tailEnd/>
              </a:ln>
            </p:spPr>
            <p:txBody>
              <a:bodyPr/>
              <a:lstStyle/>
              <a:p>
                <a:endParaRPr lang="en-US"/>
              </a:p>
            </p:txBody>
          </p:sp>
          <p:sp>
            <p:nvSpPr>
              <p:cNvPr id="22801" name="Freeform 273"/>
              <p:cNvSpPr>
                <a:spLocks/>
              </p:cNvSpPr>
              <p:nvPr/>
            </p:nvSpPr>
            <p:spPr bwMode="auto">
              <a:xfrm>
                <a:off x="4464" y="2461"/>
                <a:ext cx="55" cy="222"/>
              </a:xfrm>
              <a:custGeom>
                <a:avLst/>
                <a:gdLst/>
                <a:ahLst/>
                <a:cxnLst>
                  <a:cxn ang="0">
                    <a:pos x="0" y="222"/>
                  </a:cxn>
                  <a:cxn ang="0">
                    <a:pos x="55" y="222"/>
                  </a:cxn>
                  <a:cxn ang="0">
                    <a:pos x="55" y="0"/>
                  </a:cxn>
                  <a:cxn ang="0">
                    <a:pos x="0" y="0"/>
                  </a:cxn>
                  <a:cxn ang="0">
                    <a:pos x="0" y="222"/>
                  </a:cxn>
                  <a:cxn ang="0">
                    <a:pos x="0" y="222"/>
                  </a:cxn>
                </a:cxnLst>
                <a:rect l="0" t="0" r="r" b="b"/>
                <a:pathLst>
                  <a:path w="55" h="222">
                    <a:moveTo>
                      <a:pt x="0" y="222"/>
                    </a:moveTo>
                    <a:lnTo>
                      <a:pt x="55" y="222"/>
                    </a:lnTo>
                    <a:lnTo>
                      <a:pt x="55" y="0"/>
                    </a:lnTo>
                    <a:lnTo>
                      <a:pt x="0" y="0"/>
                    </a:lnTo>
                    <a:lnTo>
                      <a:pt x="0" y="222"/>
                    </a:lnTo>
                    <a:lnTo>
                      <a:pt x="0" y="222"/>
                    </a:lnTo>
                  </a:path>
                </a:pathLst>
              </a:custGeom>
              <a:solidFill>
                <a:srgbClr val="FFFF99"/>
              </a:solidFill>
              <a:ln w="4763">
                <a:solidFill>
                  <a:srgbClr val="000000"/>
                </a:solidFill>
                <a:prstDash val="solid"/>
                <a:round/>
                <a:headEnd/>
                <a:tailEnd/>
              </a:ln>
            </p:spPr>
            <p:txBody>
              <a:bodyPr/>
              <a:lstStyle/>
              <a:p>
                <a:endParaRPr lang="en-US"/>
              </a:p>
            </p:txBody>
          </p:sp>
          <p:sp>
            <p:nvSpPr>
              <p:cNvPr id="22802" name="Rectangle 274"/>
              <p:cNvSpPr>
                <a:spLocks noChangeArrowheads="1"/>
              </p:cNvSpPr>
              <p:nvPr/>
            </p:nvSpPr>
            <p:spPr bwMode="auto">
              <a:xfrm>
                <a:off x="4391" y="2631"/>
                <a:ext cx="55" cy="52"/>
              </a:xfrm>
              <a:prstGeom prst="rect">
                <a:avLst/>
              </a:prstGeom>
              <a:solidFill>
                <a:srgbClr val="FFFF99"/>
              </a:solidFill>
              <a:ln w="9525">
                <a:noFill/>
                <a:miter lim="800000"/>
                <a:headEnd/>
                <a:tailEnd/>
              </a:ln>
            </p:spPr>
            <p:txBody>
              <a:bodyPr/>
              <a:lstStyle/>
              <a:p>
                <a:endParaRPr lang="en-US"/>
              </a:p>
            </p:txBody>
          </p:sp>
          <p:sp>
            <p:nvSpPr>
              <p:cNvPr id="22803" name="Freeform 275"/>
              <p:cNvSpPr>
                <a:spLocks/>
              </p:cNvSpPr>
              <p:nvPr/>
            </p:nvSpPr>
            <p:spPr bwMode="auto">
              <a:xfrm>
                <a:off x="4391" y="2631"/>
                <a:ext cx="55" cy="52"/>
              </a:xfrm>
              <a:custGeom>
                <a:avLst/>
                <a:gdLst/>
                <a:ahLst/>
                <a:cxnLst>
                  <a:cxn ang="0">
                    <a:pos x="0" y="52"/>
                  </a:cxn>
                  <a:cxn ang="0">
                    <a:pos x="55" y="52"/>
                  </a:cxn>
                  <a:cxn ang="0">
                    <a:pos x="55" y="0"/>
                  </a:cxn>
                  <a:cxn ang="0">
                    <a:pos x="0" y="0"/>
                  </a:cxn>
                  <a:cxn ang="0">
                    <a:pos x="0" y="52"/>
                  </a:cxn>
                  <a:cxn ang="0">
                    <a:pos x="0" y="52"/>
                  </a:cxn>
                </a:cxnLst>
                <a:rect l="0" t="0" r="r" b="b"/>
                <a:pathLst>
                  <a:path w="55" h="52">
                    <a:moveTo>
                      <a:pt x="0" y="52"/>
                    </a:moveTo>
                    <a:lnTo>
                      <a:pt x="55" y="52"/>
                    </a:lnTo>
                    <a:lnTo>
                      <a:pt x="55" y="0"/>
                    </a:lnTo>
                    <a:lnTo>
                      <a:pt x="0" y="0"/>
                    </a:lnTo>
                    <a:lnTo>
                      <a:pt x="0" y="52"/>
                    </a:lnTo>
                    <a:lnTo>
                      <a:pt x="0" y="52"/>
                    </a:lnTo>
                  </a:path>
                </a:pathLst>
              </a:custGeom>
              <a:solidFill>
                <a:srgbClr val="FFFF99"/>
              </a:solidFill>
              <a:ln w="4763">
                <a:solidFill>
                  <a:srgbClr val="000000"/>
                </a:solidFill>
                <a:prstDash val="solid"/>
                <a:round/>
                <a:headEnd/>
                <a:tailEnd/>
              </a:ln>
            </p:spPr>
            <p:txBody>
              <a:bodyPr/>
              <a:lstStyle/>
              <a:p>
                <a:endParaRPr lang="en-US"/>
              </a:p>
            </p:txBody>
          </p:sp>
          <p:sp>
            <p:nvSpPr>
              <p:cNvPr id="22727" name="Rectangle 199"/>
              <p:cNvSpPr>
                <a:spLocks noChangeArrowheads="1"/>
              </p:cNvSpPr>
              <p:nvPr/>
            </p:nvSpPr>
            <p:spPr bwMode="auto">
              <a:xfrm>
                <a:off x="4514" y="1983"/>
                <a:ext cx="301" cy="118"/>
              </a:xfrm>
              <a:prstGeom prst="rect">
                <a:avLst/>
              </a:prstGeom>
              <a:solidFill>
                <a:srgbClr val="FFFF99"/>
              </a:solidFill>
              <a:ln w="12700">
                <a:noFill/>
                <a:miter lim="800000"/>
                <a:headEnd/>
                <a:tailEnd/>
              </a:ln>
              <a:effectLst/>
            </p:spPr>
            <p:txBody>
              <a:bodyPr wrap="none" lIns="90488" tIns="44450" rIns="90488" bIns="44450">
                <a:spAutoFit/>
              </a:bodyPr>
              <a:lstStyle/>
              <a:p>
                <a:pPr eaLnBrk="0" hangingPunct="0"/>
                <a:r>
                  <a:rPr lang="en-US" sz="700" baseline="0">
                    <a:solidFill>
                      <a:srgbClr val="000000"/>
                    </a:solidFill>
                  </a:rPr>
                  <a:t>n=10,p=0.3</a:t>
                </a:r>
              </a:p>
            </p:txBody>
          </p:sp>
          <p:sp>
            <p:nvSpPr>
              <p:cNvPr id="22728" name="Rectangle 200"/>
              <p:cNvSpPr>
                <a:spLocks noChangeArrowheads="1"/>
              </p:cNvSpPr>
              <p:nvPr/>
            </p:nvSpPr>
            <p:spPr bwMode="auto">
              <a:xfrm>
                <a:off x="4610" y="2776"/>
                <a:ext cx="110" cy="110"/>
              </a:xfrm>
              <a:prstGeom prst="rect">
                <a:avLst/>
              </a:prstGeom>
              <a:solidFill>
                <a:srgbClr val="FFFF99"/>
              </a:solidFill>
              <a:ln w="12700">
                <a:noFill/>
                <a:miter lim="800000"/>
                <a:headEnd/>
                <a:tailEnd/>
              </a:ln>
              <a:effectLst/>
            </p:spPr>
            <p:txBody>
              <a:bodyPr wrap="none" lIns="90488" tIns="44450" rIns="90488" bIns="44450">
                <a:spAutoFit/>
              </a:bodyPr>
              <a:lstStyle/>
              <a:p>
                <a:pPr eaLnBrk="0" hangingPunct="0"/>
                <a:r>
                  <a:rPr lang="en-US" sz="600" baseline="0">
                    <a:solidFill>
                      <a:srgbClr val="000000"/>
                    </a:solidFill>
                  </a:rPr>
                  <a:t>X</a:t>
                </a:r>
              </a:p>
            </p:txBody>
          </p:sp>
        </p:grpSp>
      </p:grpSp>
      <p:sp>
        <p:nvSpPr>
          <p:cNvPr id="22730" name="Rectangle 202"/>
          <p:cNvSpPr>
            <a:spLocks noGrp="1" noChangeArrowheads="1"/>
          </p:cNvSpPr>
          <p:nvPr>
            <p:ph type="title"/>
          </p:nvPr>
        </p:nvSpPr>
        <p:spPr>
          <a:ln/>
        </p:spPr>
        <p:txBody>
          <a:bodyPr>
            <a:normAutofit fontScale="90000"/>
          </a:bodyPr>
          <a:lstStyle/>
          <a:p>
            <a:r>
              <a:rPr lang="en-US"/>
              <a:t>The Sampling Distribution of the </a:t>
            </a:r>
            <a:r>
              <a:rPr lang="en-US">
                <a:solidFill>
                  <a:srgbClr val="FF3300"/>
                </a:solidFill>
              </a:rPr>
              <a:t>Sample Proportion</a:t>
            </a:r>
            <a:r>
              <a:rPr lang="en-US"/>
              <a:t>,</a:t>
            </a:r>
          </a:p>
        </p:txBody>
      </p:sp>
      <p:graphicFrame>
        <p:nvGraphicFramePr>
          <p:cNvPr id="22531" name="Object 3"/>
          <p:cNvGraphicFramePr>
            <a:graphicFrameLocks/>
          </p:cNvGraphicFramePr>
          <p:nvPr/>
        </p:nvGraphicFramePr>
        <p:xfrm>
          <a:off x="4953000" y="762000"/>
          <a:ext cx="762000" cy="533400"/>
        </p:xfrm>
        <a:graphic>
          <a:graphicData uri="http://schemas.openxmlformats.org/presentationml/2006/ole">
            <p:oleObj spid="_x0000_s67589" name="Equation" r:id="rId7" imgW="876240" imgH="320400" progId="Equation.3">
              <p:embed/>
            </p:oleObj>
          </a:graphicData>
        </a:graphic>
      </p:graphicFrame>
    </p:spTree>
  </p:cSld>
  <p:clrMapOvr>
    <a:masterClrMapping/>
  </p:clrMapOvr>
  <p:transition>
    <p:strip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0"/>
          <p:cNvGrpSpPr>
            <a:grpSpLocks/>
          </p:cNvGrpSpPr>
          <p:nvPr/>
        </p:nvGrpSpPr>
        <p:grpSpPr bwMode="auto">
          <a:xfrm>
            <a:off x="561975" y="1684338"/>
            <a:ext cx="8277225" cy="4945062"/>
            <a:chOff x="276" y="948"/>
            <a:chExt cx="5214" cy="3115"/>
          </a:xfrm>
        </p:grpSpPr>
        <p:sp>
          <p:nvSpPr>
            <p:cNvPr id="23555" name="Rectangle 3"/>
            <p:cNvSpPr>
              <a:spLocks noChangeArrowheads="1"/>
            </p:cNvSpPr>
            <p:nvPr/>
          </p:nvSpPr>
          <p:spPr bwMode="auto">
            <a:xfrm>
              <a:off x="276" y="948"/>
              <a:ext cx="5212" cy="1102"/>
            </a:xfrm>
            <a:prstGeom prst="rect">
              <a:avLst/>
            </a:prstGeom>
            <a:solidFill>
              <a:srgbClr val="FFCC99"/>
            </a:solidFill>
            <a:ln w="12700">
              <a:solidFill>
                <a:schemeClr val="tx2"/>
              </a:solidFill>
              <a:miter lim="800000"/>
              <a:headEnd/>
              <a:tailEnd/>
            </a:ln>
            <a:effectLst>
              <a:outerShdw dist="107763" dir="18900000" algn="ctr" rotWithShape="0">
                <a:schemeClr val="bg2"/>
              </a:outerShdw>
            </a:effectLst>
          </p:spPr>
          <p:txBody>
            <a:bodyPr lIns="90488" tIns="44450" rIns="90488" bIns="44450">
              <a:spAutoFit/>
            </a:bodyPr>
            <a:lstStyle/>
            <a:p>
              <a:pPr eaLnBrk="0" hangingPunct="0"/>
              <a:r>
                <a:rPr lang="en-US" sz="1800" baseline="0">
                  <a:latin typeface="Times New Roman" pitchFamily="18" charset="0"/>
                </a:rPr>
                <a:t>In recent years, convertible sports coupes have become very popular in Japan.  Toyota is currently shipping Celicas to Los Angeles, where a customizer does a roof lift and ships them back to Japan.  Suppose that 25% of all Japanese in a given income and lifestyle category are interested in buying Celica convertibles.  A random sample of 100 Japanese consumers in the category of interest is to be selected.  What is the probability that at least 20% of those in the sample will express an interest in a Celica convertible?</a:t>
              </a:r>
            </a:p>
          </p:txBody>
        </p:sp>
        <p:grpSp>
          <p:nvGrpSpPr>
            <p:cNvPr id="3" name="Group 208"/>
            <p:cNvGrpSpPr>
              <a:grpSpLocks/>
            </p:cNvGrpSpPr>
            <p:nvPr/>
          </p:nvGrpSpPr>
          <p:grpSpPr bwMode="auto">
            <a:xfrm>
              <a:off x="283" y="2122"/>
              <a:ext cx="2757" cy="1941"/>
              <a:chOff x="132" y="2050"/>
              <a:chExt cx="2757" cy="1941"/>
            </a:xfrm>
          </p:grpSpPr>
          <p:sp>
            <p:nvSpPr>
              <p:cNvPr id="23640" name="Rectangle 88"/>
              <p:cNvSpPr>
                <a:spLocks noChangeArrowheads="1"/>
              </p:cNvSpPr>
              <p:nvPr/>
            </p:nvSpPr>
            <p:spPr bwMode="auto">
              <a:xfrm>
                <a:off x="132" y="2050"/>
                <a:ext cx="2757" cy="1941"/>
              </a:xfrm>
              <a:prstGeom prst="rect">
                <a:avLst/>
              </a:prstGeom>
              <a:gradFill rotWithShape="0">
                <a:gsLst>
                  <a:gs pos="0">
                    <a:schemeClr val="hlink">
                      <a:gamma/>
                      <a:tint val="0"/>
                      <a:invGamma/>
                    </a:schemeClr>
                  </a:gs>
                  <a:gs pos="100000">
                    <a:schemeClr val="hlink"/>
                  </a:gs>
                </a:gsLst>
                <a:path path="shape">
                  <a:fillToRect l="50000" t="50000" r="50000" b="50000"/>
                </a:path>
              </a:gradFill>
              <a:ln w="12700">
                <a:solidFill>
                  <a:schemeClr val="tx2"/>
                </a:solidFill>
                <a:miter lim="800000"/>
                <a:headEnd/>
                <a:tailEnd/>
              </a:ln>
              <a:effectLst>
                <a:outerShdw dist="107763" dir="18900000" algn="ctr" rotWithShape="0">
                  <a:schemeClr val="bg2"/>
                </a:outerShdw>
              </a:effectLst>
            </p:spPr>
            <p:txBody>
              <a:bodyPr/>
              <a:lstStyle/>
              <a:p>
                <a:endParaRPr lang="en-US"/>
              </a:p>
            </p:txBody>
          </p:sp>
          <p:sp>
            <p:nvSpPr>
              <p:cNvPr id="23559" name="Line 7"/>
              <p:cNvSpPr>
                <a:spLocks noChangeShapeType="1"/>
              </p:cNvSpPr>
              <p:nvPr/>
            </p:nvSpPr>
            <p:spPr bwMode="auto">
              <a:xfrm>
                <a:off x="232" y="3191"/>
                <a:ext cx="425" cy="1"/>
              </a:xfrm>
              <a:prstGeom prst="line">
                <a:avLst/>
              </a:prstGeom>
              <a:noFill/>
              <a:ln w="6350">
                <a:solidFill>
                  <a:srgbClr val="000000"/>
                </a:solidFill>
                <a:round/>
                <a:headEnd/>
                <a:tailEnd/>
              </a:ln>
            </p:spPr>
            <p:txBody>
              <a:bodyPr/>
              <a:lstStyle/>
              <a:p>
                <a:endParaRPr lang="en-US"/>
              </a:p>
            </p:txBody>
          </p:sp>
          <p:sp>
            <p:nvSpPr>
              <p:cNvPr id="23560" name="Line 8"/>
              <p:cNvSpPr>
                <a:spLocks noChangeShapeType="1"/>
              </p:cNvSpPr>
              <p:nvPr/>
            </p:nvSpPr>
            <p:spPr bwMode="auto">
              <a:xfrm>
                <a:off x="823" y="3191"/>
                <a:ext cx="443" cy="1"/>
              </a:xfrm>
              <a:prstGeom prst="line">
                <a:avLst/>
              </a:prstGeom>
              <a:noFill/>
              <a:ln w="6350">
                <a:solidFill>
                  <a:srgbClr val="000000"/>
                </a:solidFill>
                <a:round/>
                <a:headEnd/>
                <a:tailEnd/>
              </a:ln>
            </p:spPr>
            <p:txBody>
              <a:bodyPr/>
              <a:lstStyle/>
              <a:p>
                <a:endParaRPr lang="en-US"/>
              </a:p>
            </p:txBody>
          </p:sp>
          <p:sp>
            <p:nvSpPr>
              <p:cNvPr id="23561" name="Line 9"/>
              <p:cNvSpPr>
                <a:spLocks noChangeShapeType="1"/>
              </p:cNvSpPr>
              <p:nvPr/>
            </p:nvSpPr>
            <p:spPr bwMode="auto">
              <a:xfrm>
                <a:off x="314" y="3773"/>
                <a:ext cx="425" cy="1"/>
              </a:xfrm>
              <a:prstGeom prst="line">
                <a:avLst/>
              </a:prstGeom>
              <a:noFill/>
              <a:ln w="6350">
                <a:solidFill>
                  <a:srgbClr val="000000"/>
                </a:solidFill>
                <a:round/>
                <a:headEnd/>
                <a:tailEnd/>
              </a:ln>
            </p:spPr>
            <p:txBody>
              <a:bodyPr/>
              <a:lstStyle/>
              <a:p>
                <a:endParaRPr lang="en-US"/>
              </a:p>
            </p:txBody>
          </p:sp>
          <p:sp>
            <p:nvSpPr>
              <p:cNvPr id="23562" name="Line 10"/>
              <p:cNvSpPr>
                <a:spLocks noChangeShapeType="1"/>
              </p:cNvSpPr>
              <p:nvPr/>
            </p:nvSpPr>
            <p:spPr bwMode="auto">
              <a:xfrm flipV="1">
                <a:off x="233" y="3788"/>
                <a:ext cx="16" cy="8"/>
              </a:xfrm>
              <a:prstGeom prst="line">
                <a:avLst/>
              </a:prstGeom>
              <a:noFill/>
              <a:ln w="3175">
                <a:solidFill>
                  <a:srgbClr val="000000"/>
                </a:solidFill>
                <a:round/>
                <a:headEnd/>
                <a:tailEnd/>
              </a:ln>
            </p:spPr>
            <p:txBody>
              <a:bodyPr/>
              <a:lstStyle/>
              <a:p>
                <a:endParaRPr lang="en-US"/>
              </a:p>
            </p:txBody>
          </p:sp>
          <p:sp>
            <p:nvSpPr>
              <p:cNvPr id="23563" name="Line 11"/>
              <p:cNvSpPr>
                <a:spLocks noChangeShapeType="1"/>
              </p:cNvSpPr>
              <p:nvPr/>
            </p:nvSpPr>
            <p:spPr bwMode="auto">
              <a:xfrm>
                <a:off x="249" y="3789"/>
                <a:ext cx="23" cy="151"/>
              </a:xfrm>
              <a:prstGeom prst="line">
                <a:avLst/>
              </a:prstGeom>
              <a:noFill/>
              <a:ln w="6350">
                <a:solidFill>
                  <a:srgbClr val="000000"/>
                </a:solidFill>
                <a:round/>
                <a:headEnd/>
                <a:tailEnd/>
              </a:ln>
            </p:spPr>
            <p:txBody>
              <a:bodyPr/>
              <a:lstStyle/>
              <a:p>
                <a:endParaRPr lang="en-US"/>
              </a:p>
            </p:txBody>
          </p:sp>
          <p:sp>
            <p:nvSpPr>
              <p:cNvPr id="23564" name="Line 12"/>
              <p:cNvSpPr>
                <a:spLocks noChangeShapeType="1"/>
              </p:cNvSpPr>
              <p:nvPr/>
            </p:nvSpPr>
            <p:spPr bwMode="auto">
              <a:xfrm flipV="1">
                <a:off x="273" y="3549"/>
                <a:ext cx="26" cy="391"/>
              </a:xfrm>
              <a:prstGeom prst="line">
                <a:avLst/>
              </a:prstGeom>
              <a:noFill/>
              <a:ln w="3175">
                <a:solidFill>
                  <a:srgbClr val="000000"/>
                </a:solidFill>
                <a:round/>
                <a:headEnd/>
                <a:tailEnd/>
              </a:ln>
            </p:spPr>
            <p:txBody>
              <a:bodyPr/>
              <a:lstStyle/>
              <a:p>
                <a:endParaRPr lang="en-US"/>
              </a:p>
            </p:txBody>
          </p:sp>
          <p:sp>
            <p:nvSpPr>
              <p:cNvPr id="23565" name="Line 13"/>
              <p:cNvSpPr>
                <a:spLocks noChangeShapeType="1"/>
              </p:cNvSpPr>
              <p:nvPr/>
            </p:nvSpPr>
            <p:spPr bwMode="auto">
              <a:xfrm>
                <a:off x="299" y="3549"/>
                <a:ext cx="444" cy="1"/>
              </a:xfrm>
              <a:prstGeom prst="line">
                <a:avLst/>
              </a:prstGeom>
              <a:noFill/>
              <a:ln w="3175">
                <a:solidFill>
                  <a:srgbClr val="000000"/>
                </a:solidFill>
                <a:round/>
                <a:headEnd/>
                <a:tailEnd/>
              </a:ln>
            </p:spPr>
            <p:txBody>
              <a:bodyPr/>
              <a:lstStyle/>
              <a:p>
                <a:endParaRPr lang="en-US"/>
              </a:p>
            </p:txBody>
          </p:sp>
          <p:sp>
            <p:nvSpPr>
              <p:cNvPr id="23566" name="Line 14"/>
              <p:cNvSpPr>
                <a:spLocks noChangeShapeType="1"/>
              </p:cNvSpPr>
              <p:nvPr/>
            </p:nvSpPr>
            <p:spPr bwMode="auto">
              <a:xfrm flipV="1">
                <a:off x="911" y="3765"/>
                <a:ext cx="16" cy="9"/>
              </a:xfrm>
              <a:prstGeom prst="line">
                <a:avLst/>
              </a:prstGeom>
              <a:noFill/>
              <a:ln w="3175">
                <a:solidFill>
                  <a:srgbClr val="000000"/>
                </a:solidFill>
                <a:round/>
                <a:headEnd/>
                <a:tailEnd/>
              </a:ln>
            </p:spPr>
            <p:txBody>
              <a:bodyPr/>
              <a:lstStyle/>
              <a:p>
                <a:endParaRPr lang="en-US"/>
              </a:p>
            </p:txBody>
          </p:sp>
          <p:sp>
            <p:nvSpPr>
              <p:cNvPr id="23567" name="Line 15"/>
              <p:cNvSpPr>
                <a:spLocks noChangeShapeType="1"/>
              </p:cNvSpPr>
              <p:nvPr/>
            </p:nvSpPr>
            <p:spPr bwMode="auto">
              <a:xfrm>
                <a:off x="927" y="3767"/>
                <a:ext cx="23" cy="58"/>
              </a:xfrm>
              <a:prstGeom prst="line">
                <a:avLst/>
              </a:prstGeom>
              <a:noFill/>
              <a:ln w="6350">
                <a:solidFill>
                  <a:srgbClr val="000000"/>
                </a:solidFill>
                <a:round/>
                <a:headEnd/>
                <a:tailEnd/>
              </a:ln>
            </p:spPr>
            <p:txBody>
              <a:bodyPr/>
              <a:lstStyle/>
              <a:p>
                <a:endParaRPr lang="en-US"/>
              </a:p>
            </p:txBody>
          </p:sp>
          <p:sp>
            <p:nvSpPr>
              <p:cNvPr id="23568" name="Line 16"/>
              <p:cNvSpPr>
                <a:spLocks noChangeShapeType="1"/>
              </p:cNvSpPr>
              <p:nvPr/>
            </p:nvSpPr>
            <p:spPr bwMode="auto">
              <a:xfrm flipV="1">
                <a:off x="951" y="3668"/>
                <a:ext cx="26" cy="157"/>
              </a:xfrm>
              <a:prstGeom prst="line">
                <a:avLst/>
              </a:prstGeom>
              <a:noFill/>
              <a:ln w="3175">
                <a:solidFill>
                  <a:srgbClr val="000000"/>
                </a:solidFill>
                <a:round/>
                <a:headEnd/>
                <a:tailEnd/>
              </a:ln>
            </p:spPr>
            <p:txBody>
              <a:bodyPr/>
              <a:lstStyle/>
              <a:p>
                <a:endParaRPr lang="en-US"/>
              </a:p>
            </p:txBody>
          </p:sp>
          <p:sp>
            <p:nvSpPr>
              <p:cNvPr id="23569" name="Line 17"/>
              <p:cNvSpPr>
                <a:spLocks noChangeShapeType="1"/>
              </p:cNvSpPr>
              <p:nvPr/>
            </p:nvSpPr>
            <p:spPr bwMode="auto">
              <a:xfrm>
                <a:off x="977" y="3668"/>
                <a:ext cx="428" cy="1"/>
              </a:xfrm>
              <a:prstGeom prst="line">
                <a:avLst/>
              </a:prstGeom>
              <a:noFill/>
              <a:ln w="3175">
                <a:solidFill>
                  <a:srgbClr val="000000"/>
                </a:solidFill>
                <a:round/>
                <a:headEnd/>
                <a:tailEnd/>
              </a:ln>
            </p:spPr>
            <p:txBody>
              <a:bodyPr/>
              <a:lstStyle/>
              <a:p>
                <a:endParaRPr lang="en-US"/>
              </a:p>
            </p:txBody>
          </p:sp>
          <p:sp>
            <p:nvSpPr>
              <p:cNvPr id="23570" name="Rectangle 18"/>
              <p:cNvSpPr>
                <a:spLocks noChangeArrowheads="1"/>
              </p:cNvSpPr>
              <p:nvPr/>
            </p:nvSpPr>
            <p:spPr bwMode="auto">
              <a:xfrm>
                <a:off x="228" y="2070"/>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n</a:t>
                </a:r>
                <a:endParaRPr lang="en-US" sz="2400" baseline="0">
                  <a:latin typeface="Times New Roman" pitchFamily="18" charset="0"/>
                </a:endParaRPr>
              </a:p>
            </p:txBody>
          </p:sp>
          <p:sp>
            <p:nvSpPr>
              <p:cNvPr id="23571" name="Rectangle 19"/>
              <p:cNvSpPr>
                <a:spLocks noChangeArrowheads="1"/>
              </p:cNvSpPr>
              <p:nvPr/>
            </p:nvSpPr>
            <p:spPr bwMode="auto">
              <a:xfrm>
                <a:off x="242" y="2262"/>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572" name="Rectangle 20"/>
              <p:cNvSpPr>
                <a:spLocks noChangeArrowheads="1"/>
              </p:cNvSpPr>
              <p:nvPr/>
            </p:nvSpPr>
            <p:spPr bwMode="auto">
              <a:xfrm>
                <a:off x="228" y="2645"/>
                <a:ext cx="112"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np</a:t>
                </a:r>
                <a:endParaRPr lang="en-US" sz="2400" baseline="0">
                  <a:latin typeface="Times New Roman" pitchFamily="18" charset="0"/>
                </a:endParaRPr>
              </a:p>
            </p:txBody>
          </p:sp>
          <p:sp>
            <p:nvSpPr>
              <p:cNvPr id="23573" name="Rectangle 21"/>
              <p:cNvSpPr>
                <a:spLocks noChangeArrowheads="1"/>
              </p:cNvSpPr>
              <p:nvPr/>
            </p:nvSpPr>
            <p:spPr bwMode="auto">
              <a:xfrm>
                <a:off x="1466" y="2645"/>
                <a:ext cx="68"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E</a:t>
                </a:r>
                <a:endParaRPr lang="en-US" sz="2400" baseline="0">
                  <a:latin typeface="Times New Roman" pitchFamily="18" charset="0"/>
                </a:endParaRPr>
              </a:p>
            </p:txBody>
          </p:sp>
          <p:sp>
            <p:nvSpPr>
              <p:cNvPr id="23574" name="Rectangle 22"/>
              <p:cNvSpPr>
                <a:spLocks noChangeArrowheads="1"/>
              </p:cNvSpPr>
              <p:nvPr/>
            </p:nvSpPr>
            <p:spPr bwMode="auto">
              <a:xfrm>
                <a:off x="1611" y="2645"/>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575" name="Rectangle 23"/>
              <p:cNvSpPr>
                <a:spLocks noChangeArrowheads="1"/>
              </p:cNvSpPr>
              <p:nvPr/>
            </p:nvSpPr>
            <p:spPr bwMode="auto">
              <a:xfrm>
                <a:off x="250" y="3029"/>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576" name="Rectangle 24"/>
              <p:cNvSpPr>
                <a:spLocks noChangeArrowheads="1"/>
              </p:cNvSpPr>
              <p:nvPr/>
            </p:nvSpPr>
            <p:spPr bwMode="auto">
              <a:xfrm>
                <a:off x="549" y="3029"/>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577" name="Rectangle 25"/>
              <p:cNvSpPr>
                <a:spLocks noChangeArrowheads="1"/>
              </p:cNvSpPr>
              <p:nvPr/>
            </p:nvSpPr>
            <p:spPr bwMode="auto">
              <a:xfrm>
                <a:off x="416" y="3256"/>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n</a:t>
                </a:r>
                <a:endParaRPr lang="en-US" sz="2400" baseline="0">
                  <a:latin typeface="Times New Roman" pitchFamily="18" charset="0"/>
                </a:endParaRPr>
              </a:p>
            </p:txBody>
          </p:sp>
          <p:sp>
            <p:nvSpPr>
              <p:cNvPr id="23578" name="Rectangle 26"/>
              <p:cNvSpPr>
                <a:spLocks noChangeArrowheads="1"/>
              </p:cNvSpPr>
              <p:nvPr/>
            </p:nvSpPr>
            <p:spPr bwMode="auto">
              <a:xfrm>
                <a:off x="1994" y="3141"/>
                <a:ext cx="68"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V</a:t>
                </a:r>
                <a:endParaRPr lang="en-US" sz="2400" baseline="0">
                  <a:latin typeface="Times New Roman" pitchFamily="18" charset="0"/>
                </a:endParaRPr>
              </a:p>
            </p:txBody>
          </p:sp>
          <p:sp>
            <p:nvSpPr>
              <p:cNvPr id="23579" name="Rectangle 27"/>
              <p:cNvSpPr>
                <a:spLocks noChangeArrowheads="1"/>
              </p:cNvSpPr>
              <p:nvPr/>
            </p:nvSpPr>
            <p:spPr bwMode="auto">
              <a:xfrm>
                <a:off x="2146" y="3141"/>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580" name="Rectangle 28"/>
              <p:cNvSpPr>
                <a:spLocks noChangeArrowheads="1"/>
              </p:cNvSpPr>
              <p:nvPr/>
            </p:nvSpPr>
            <p:spPr bwMode="auto">
              <a:xfrm>
                <a:off x="333" y="3603"/>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581" name="Rectangle 29"/>
              <p:cNvSpPr>
                <a:spLocks noChangeArrowheads="1"/>
              </p:cNvSpPr>
              <p:nvPr/>
            </p:nvSpPr>
            <p:spPr bwMode="auto">
              <a:xfrm>
                <a:off x="632" y="3603"/>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582" name="Rectangle 30"/>
              <p:cNvSpPr>
                <a:spLocks noChangeArrowheads="1"/>
              </p:cNvSpPr>
              <p:nvPr/>
            </p:nvSpPr>
            <p:spPr bwMode="auto">
              <a:xfrm>
                <a:off x="498" y="3838"/>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n</a:t>
                </a:r>
                <a:endParaRPr lang="en-US" sz="2400" baseline="0">
                  <a:latin typeface="Times New Roman" pitchFamily="18" charset="0"/>
                </a:endParaRPr>
              </a:p>
            </p:txBody>
          </p:sp>
          <p:sp>
            <p:nvSpPr>
              <p:cNvPr id="23583" name="Rectangle 31"/>
              <p:cNvSpPr>
                <a:spLocks noChangeArrowheads="1"/>
              </p:cNvSpPr>
              <p:nvPr/>
            </p:nvSpPr>
            <p:spPr bwMode="auto">
              <a:xfrm>
                <a:off x="2266" y="3723"/>
                <a:ext cx="137"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SD</a:t>
                </a:r>
                <a:endParaRPr lang="en-US" sz="2400" baseline="0">
                  <a:latin typeface="Times New Roman" pitchFamily="18" charset="0"/>
                </a:endParaRPr>
              </a:p>
            </p:txBody>
          </p:sp>
          <p:sp>
            <p:nvSpPr>
              <p:cNvPr id="23584" name="Rectangle 32"/>
              <p:cNvSpPr>
                <a:spLocks noChangeArrowheads="1"/>
              </p:cNvSpPr>
              <p:nvPr/>
            </p:nvSpPr>
            <p:spPr bwMode="auto">
              <a:xfrm>
                <a:off x="2471" y="3723"/>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585" name="Rectangle 33"/>
              <p:cNvSpPr>
                <a:spLocks noChangeArrowheads="1"/>
              </p:cNvSpPr>
              <p:nvPr/>
            </p:nvSpPr>
            <p:spPr bwMode="auto">
              <a:xfrm>
                <a:off x="334" y="2058"/>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86" name="Rectangle 34"/>
              <p:cNvSpPr>
                <a:spLocks noChangeArrowheads="1"/>
              </p:cNvSpPr>
              <p:nvPr/>
            </p:nvSpPr>
            <p:spPr bwMode="auto">
              <a:xfrm>
                <a:off x="348" y="2250"/>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87" name="Rectangle 35"/>
              <p:cNvSpPr>
                <a:spLocks noChangeArrowheads="1"/>
              </p:cNvSpPr>
              <p:nvPr/>
            </p:nvSpPr>
            <p:spPr bwMode="auto">
              <a:xfrm>
                <a:off x="390" y="2633"/>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88" name="Rectangle 36"/>
              <p:cNvSpPr>
                <a:spLocks noChangeArrowheads="1"/>
              </p:cNvSpPr>
              <p:nvPr/>
            </p:nvSpPr>
            <p:spPr bwMode="auto">
              <a:xfrm>
                <a:off x="1083" y="2633"/>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89" name="Rectangle 37"/>
              <p:cNvSpPr>
                <a:spLocks noChangeArrowheads="1"/>
              </p:cNvSpPr>
              <p:nvPr/>
            </p:nvSpPr>
            <p:spPr bwMode="auto">
              <a:xfrm>
                <a:off x="1348" y="2633"/>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90" name="Rectangle 38"/>
              <p:cNvSpPr>
                <a:spLocks noChangeArrowheads="1"/>
              </p:cNvSpPr>
              <p:nvPr/>
            </p:nvSpPr>
            <p:spPr bwMode="auto">
              <a:xfrm>
                <a:off x="437" y="3017"/>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91" name="Rectangle 39"/>
              <p:cNvSpPr>
                <a:spLocks noChangeArrowheads="1"/>
              </p:cNvSpPr>
              <p:nvPr/>
            </p:nvSpPr>
            <p:spPr bwMode="auto">
              <a:xfrm>
                <a:off x="710" y="3129"/>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92" name="Rectangle 40"/>
              <p:cNvSpPr>
                <a:spLocks noChangeArrowheads="1"/>
              </p:cNvSpPr>
              <p:nvPr/>
            </p:nvSpPr>
            <p:spPr bwMode="auto">
              <a:xfrm>
                <a:off x="1319" y="3129"/>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93" name="Rectangle 41"/>
              <p:cNvSpPr>
                <a:spLocks noChangeArrowheads="1"/>
              </p:cNvSpPr>
              <p:nvPr/>
            </p:nvSpPr>
            <p:spPr bwMode="auto">
              <a:xfrm>
                <a:off x="1894" y="3129"/>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94" name="Rectangle 42"/>
              <p:cNvSpPr>
                <a:spLocks noChangeArrowheads="1"/>
              </p:cNvSpPr>
              <p:nvPr/>
            </p:nvSpPr>
            <p:spPr bwMode="auto">
              <a:xfrm>
                <a:off x="519" y="3591"/>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95" name="Rectangle 43"/>
              <p:cNvSpPr>
                <a:spLocks noChangeArrowheads="1"/>
              </p:cNvSpPr>
              <p:nvPr/>
            </p:nvSpPr>
            <p:spPr bwMode="auto">
              <a:xfrm>
                <a:off x="796" y="3711"/>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96" name="Rectangle 44"/>
              <p:cNvSpPr>
                <a:spLocks noChangeArrowheads="1"/>
              </p:cNvSpPr>
              <p:nvPr/>
            </p:nvSpPr>
            <p:spPr bwMode="auto">
              <a:xfrm>
                <a:off x="1458" y="3711"/>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97" name="Rectangle 45"/>
              <p:cNvSpPr>
                <a:spLocks noChangeArrowheads="1"/>
              </p:cNvSpPr>
              <p:nvPr/>
            </p:nvSpPr>
            <p:spPr bwMode="auto">
              <a:xfrm>
                <a:off x="2152" y="3711"/>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598" name="Rectangle 46"/>
              <p:cNvSpPr>
                <a:spLocks noChangeArrowheads="1"/>
              </p:cNvSpPr>
              <p:nvPr/>
            </p:nvSpPr>
            <p:spPr bwMode="auto">
              <a:xfrm>
                <a:off x="437" y="2070"/>
                <a:ext cx="16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100</a:t>
                </a:r>
                <a:endParaRPr lang="en-US" sz="2400" baseline="0">
                  <a:latin typeface="Times New Roman" pitchFamily="18" charset="0"/>
                </a:endParaRPr>
              </a:p>
            </p:txBody>
          </p:sp>
          <p:sp>
            <p:nvSpPr>
              <p:cNvPr id="23599" name="Rectangle 47"/>
              <p:cNvSpPr>
                <a:spLocks noChangeArrowheads="1"/>
              </p:cNvSpPr>
              <p:nvPr/>
            </p:nvSpPr>
            <p:spPr bwMode="auto">
              <a:xfrm>
                <a:off x="458" y="2262"/>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a:t>
                </a:r>
                <a:endParaRPr lang="en-US" sz="2400" baseline="0">
                  <a:latin typeface="Times New Roman" pitchFamily="18" charset="0"/>
                </a:endParaRPr>
              </a:p>
            </p:txBody>
          </p:sp>
          <p:sp>
            <p:nvSpPr>
              <p:cNvPr id="23600" name="Rectangle 48"/>
              <p:cNvSpPr>
                <a:spLocks noChangeArrowheads="1"/>
              </p:cNvSpPr>
              <p:nvPr/>
            </p:nvSpPr>
            <p:spPr bwMode="auto">
              <a:xfrm>
                <a:off x="545" y="2262"/>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25</a:t>
                </a:r>
                <a:endParaRPr lang="en-US" sz="2400" baseline="0">
                  <a:latin typeface="Times New Roman" pitchFamily="18" charset="0"/>
                </a:endParaRPr>
              </a:p>
            </p:txBody>
          </p:sp>
          <p:sp>
            <p:nvSpPr>
              <p:cNvPr id="23601" name="Rectangle 49"/>
              <p:cNvSpPr>
                <a:spLocks noChangeArrowheads="1"/>
              </p:cNvSpPr>
              <p:nvPr/>
            </p:nvSpPr>
            <p:spPr bwMode="auto">
              <a:xfrm>
                <a:off x="540" y="2645"/>
                <a:ext cx="16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100</a:t>
                </a:r>
                <a:endParaRPr lang="en-US" sz="2400" baseline="0">
                  <a:latin typeface="Times New Roman" pitchFamily="18" charset="0"/>
                </a:endParaRPr>
              </a:p>
            </p:txBody>
          </p:sp>
          <p:sp>
            <p:nvSpPr>
              <p:cNvPr id="23602" name="Rectangle 50"/>
              <p:cNvSpPr>
                <a:spLocks noChangeArrowheads="1"/>
              </p:cNvSpPr>
              <p:nvPr/>
            </p:nvSpPr>
            <p:spPr bwMode="auto">
              <a:xfrm>
                <a:off x="796" y="2645"/>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a:t>
                </a:r>
                <a:endParaRPr lang="en-US" sz="2400" baseline="0">
                  <a:latin typeface="Times New Roman" pitchFamily="18" charset="0"/>
                </a:endParaRPr>
              </a:p>
            </p:txBody>
          </p:sp>
          <p:sp>
            <p:nvSpPr>
              <p:cNvPr id="23603" name="Rectangle 51"/>
              <p:cNvSpPr>
                <a:spLocks noChangeArrowheads="1"/>
              </p:cNvSpPr>
              <p:nvPr/>
            </p:nvSpPr>
            <p:spPr bwMode="auto">
              <a:xfrm>
                <a:off x="882" y="2645"/>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25</a:t>
                </a:r>
                <a:endParaRPr lang="en-US" sz="2400" baseline="0">
                  <a:latin typeface="Times New Roman" pitchFamily="18" charset="0"/>
                </a:endParaRPr>
              </a:p>
            </p:txBody>
          </p:sp>
          <p:sp>
            <p:nvSpPr>
              <p:cNvPr id="23604" name="Rectangle 52"/>
              <p:cNvSpPr>
                <a:spLocks noChangeArrowheads="1"/>
              </p:cNvSpPr>
              <p:nvPr/>
            </p:nvSpPr>
            <p:spPr bwMode="auto">
              <a:xfrm>
                <a:off x="1194" y="2645"/>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25</a:t>
                </a:r>
                <a:endParaRPr lang="en-US" sz="2400" baseline="0">
                  <a:latin typeface="Times New Roman" pitchFamily="18" charset="0"/>
                </a:endParaRPr>
              </a:p>
            </p:txBody>
          </p:sp>
          <p:sp>
            <p:nvSpPr>
              <p:cNvPr id="23605" name="Rectangle 53"/>
              <p:cNvSpPr>
                <a:spLocks noChangeArrowheads="1"/>
              </p:cNvSpPr>
              <p:nvPr/>
            </p:nvSpPr>
            <p:spPr bwMode="auto">
              <a:xfrm>
                <a:off x="354" y="3029"/>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1</a:t>
                </a:r>
                <a:endParaRPr lang="en-US" sz="2400" baseline="0">
                  <a:latin typeface="Times New Roman" pitchFamily="18" charset="0"/>
                </a:endParaRPr>
              </a:p>
            </p:txBody>
          </p:sp>
          <p:sp>
            <p:nvSpPr>
              <p:cNvPr id="23606" name="Rectangle 54"/>
              <p:cNvSpPr>
                <a:spLocks noChangeArrowheads="1"/>
              </p:cNvSpPr>
              <p:nvPr/>
            </p:nvSpPr>
            <p:spPr bwMode="auto">
              <a:xfrm>
                <a:off x="894" y="3022"/>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25</a:t>
                </a:r>
                <a:endParaRPr lang="en-US" sz="2400" baseline="0">
                  <a:latin typeface="Times New Roman" pitchFamily="18" charset="0"/>
                </a:endParaRPr>
              </a:p>
            </p:txBody>
          </p:sp>
          <p:sp>
            <p:nvSpPr>
              <p:cNvPr id="23607" name="Rectangle 55"/>
              <p:cNvSpPr>
                <a:spLocks noChangeArrowheads="1"/>
              </p:cNvSpPr>
              <p:nvPr/>
            </p:nvSpPr>
            <p:spPr bwMode="auto">
              <a:xfrm>
                <a:off x="1110" y="3022"/>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75</a:t>
                </a:r>
                <a:endParaRPr lang="en-US" sz="2400" baseline="0">
                  <a:latin typeface="Times New Roman" pitchFamily="18" charset="0"/>
                </a:endParaRPr>
              </a:p>
            </p:txBody>
          </p:sp>
          <p:sp>
            <p:nvSpPr>
              <p:cNvPr id="23608" name="Rectangle 56"/>
              <p:cNvSpPr>
                <a:spLocks noChangeArrowheads="1"/>
              </p:cNvSpPr>
              <p:nvPr/>
            </p:nvSpPr>
            <p:spPr bwMode="auto">
              <a:xfrm>
                <a:off x="959" y="3256"/>
                <a:ext cx="16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100</a:t>
                </a:r>
                <a:endParaRPr lang="en-US" sz="2400" baseline="0">
                  <a:latin typeface="Times New Roman" pitchFamily="18" charset="0"/>
                </a:endParaRPr>
              </a:p>
            </p:txBody>
          </p:sp>
          <p:sp>
            <p:nvSpPr>
              <p:cNvPr id="23609" name="Rectangle 57"/>
              <p:cNvSpPr>
                <a:spLocks noChangeArrowheads="1"/>
              </p:cNvSpPr>
              <p:nvPr/>
            </p:nvSpPr>
            <p:spPr bwMode="auto">
              <a:xfrm>
                <a:off x="1429" y="3141"/>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a:t>
                </a:r>
                <a:endParaRPr lang="en-US" sz="2400" baseline="0">
                  <a:latin typeface="Times New Roman" pitchFamily="18" charset="0"/>
                </a:endParaRPr>
              </a:p>
            </p:txBody>
          </p:sp>
          <p:sp>
            <p:nvSpPr>
              <p:cNvPr id="23610" name="Rectangle 58"/>
              <p:cNvSpPr>
                <a:spLocks noChangeArrowheads="1"/>
              </p:cNvSpPr>
              <p:nvPr/>
            </p:nvSpPr>
            <p:spPr bwMode="auto">
              <a:xfrm>
                <a:off x="1516" y="3141"/>
                <a:ext cx="33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001875</a:t>
                </a:r>
                <a:endParaRPr lang="en-US" sz="2400" baseline="0">
                  <a:latin typeface="Times New Roman" pitchFamily="18" charset="0"/>
                </a:endParaRPr>
              </a:p>
            </p:txBody>
          </p:sp>
          <p:sp>
            <p:nvSpPr>
              <p:cNvPr id="23611" name="Rectangle 59"/>
              <p:cNvSpPr>
                <a:spLocks noChangeArrowheads="1"/>
              </p:cNvSpPr>
              <p:nvPr/>
            </p:nvSpPr>
            <p:spPr bwMode="auto">
              <a:xfrm>
                <a:off x="437" y="3603"/>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1</a:t>
                </a:r>
                <a:endParaRPr lang="en-US" sz="2400" baseline="0">
                  <a:latin typeface="Times New Roman" pitchFamily="18" charset="0"/>
                </a:endParaRPr>
              </a:p>
            </p:txBody>
          </p:sp>
          <p:sp>
            <p:nvSpPr>
              <p:cNvPr id="23612" name="Rectangle 60"/>
              <p:cNvSpPr>
                <a:spLocks noChangeArrowheads="1"/>
              </p:cNvSpPr>
              <p:nvPr/>
            </p:nvSpPr>
            <p:spPr bwMode="auto">
              <a:xfrm>
                <a:off x="989" y="3723"/>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a:t>
                </a:r>
                <a:endParaRPr lang="en-US" sz="2400" baseline="0">
                  <a:latin typeface="Times New Roman" pitchFamily="18" charset="0"/>
                </a:endParaRPr>
              </a:p>
            </p:txBody>
          </p:sp>
          <p:sp>
            <p:nvSpPr>
              <p:cNvPr id="23613" name="Rectangle 61"/>
              <p:cNvSpPr>
                <a:spLocks noChangeArrowheads="1"/>
              </p:cNvSpPr>
              <p:nvPr/>
            </p:nvSpPr>
            <p:spPr bwMode="auto">
              <a:xfrm>
                <a:off x="1075" y="3723"/>
                <a:ext cx="33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001875</a:t>
                </a:r>
                <a:endParaRPr lang="en-US" sz="2400" baseline="0">
                  <a:latin typeface="Times New Roman" pitchFamily="18" charset="0"/>
                </a:endParaRPr>
              </a:p>
            </p:txBody>
          </p:sp>
          <p:sp>
            <p:nvSpPr>
              <p:cNvPr id="23614" name="Rectangle 62"/>
              <p:cNvSpPr>
                <a:spLocks noChangeArrowheads="1"/>
              </p:cNvSpPr>
              <p:nvPr/>
            </p:nvSpPr>
            <p:spPr bwMode="auto">
              <a:xfrm>
                <a:off x="1568" y="3723"/>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a:t>
                </a:r>
                <a:endParaRPr lang="en-US" sz="2400" baseline="0">
                  <a:latin typeface="Times New Roman" pitchFamily="18" charset="0"/>
                </a:endParaRPr>
              </a:p>
            </p:txBody>
          </p:sp>
          <p:sp>
            <p:nvSpPr>
              <p:cNvPr id="23615" name="Rectangle 63"/>
              <p:cNvSpPr>
                <a:spLocks noChangeArrowheads="1"/>
              </p:cNvSpPr>
              <p:nvPr/>
            </p:nvSpPr>
            <p:spPr bwMode="auto">
              <a:xfrm>
                <a:off x="1655" y="3723"/>
                <a:ext cx="44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04330127</a:t>
                </a:r>
                <a:endParaRPr lang="en-US" sz="2400" baseline="0">
                  <a:latin typeface="Times New Roman" pitchFamily="18" charset="0"/>
                </a:endParaRPr>
              </a:p>
            </p:txBody>
          </p:sp>
          <p:sp>
            <p:nvSpPr>
              <p:cNvPr id="23616" name="Rectangle 64"/>
              <p:cNvSpPr>
                <a:spLocks noChangeArrowheads="1"/>
              </p:cNvSpPr>
              <p:nvPr/>
            </p:nvSpPr>
            <p:spPr bwMode="auto">
              <a:xfrm>
                <a:off x="515" y="2262"/>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17" name="Rectangle 65"/>
              <p:cNvSpPr>
                <a:spLocks noChangeArrowheads="1"/>
              </p:cNvSpPr>
              <p:nvPr/>
            </p:nvSpPr>
            <p:spPr bwMode="auto">
              <a:xfrm>
                <a:off x="500" y="2645"/>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18" name="Rectangle 66"/>
              <p:cNvSpPr>
                <a:spLocks noChangeArrowheads="1"/>
              </p:cNvSpPr>
              <p:nvPr/>
            </p:nvSpPr>
            <p:spPr bwMode="auto">
              <a:xfrm>
                <a:off x="713" y="2645"/>
                <a:ext cx="74"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19" name="Rectangle 67"/>
              <p:cNvSpPr>
                <a:spLocks noChangeArrowheads="1"/>
              </p:cNvSpPr>
              <p:nvPr/>
            </p:nvSpPr>
            <p:spPr bwMode="auto">
              <a:xfrm>
                <a:off x="853" y="2645"/>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20" name="Rectangle 68"/>
              <p:cNvSpPr>
                <a:spLocks noChangeArrowheads="1"/>
              </p:cNvSpPr>
              <p:nvPr/>
            </p:nvSpPr>
            <p:spPr bwMode="auto">
              <a:xfrm>
                <a:off x="996" y="2645"/>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21" name="Rectangle 69"/>
              <p:cNvSpPr>
                <a:spLocks noChangeArrowheads="1"/>
              </p:cNvSpPr>
              <p:nvPr/>
            </p:nvSpPr>
            <p:spPr bwMode="auto">
              <a:xfrm>
                <a:off x="1551" y="2645"/>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22" name="Rectangle 70"/>
              <p:cNvSpPr>
                <a:spLocks noChangeArrowheads="1"/>
              </p:cNvSpPr>
              <p:nvPr/>
            </p:nvSpPr>
            <p:spPr bwMode="auto">
              <a:xfrm>
                <a:off x="1622" y="2656"/>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MT Extra" pitchFamily="18" charset="2"/>
                  </a:rPr>
                  <a:t>$</a:t>
                </a:r>
                <a:endParaRPr lang="en-US" sz="2400" baseline="0">
                  <a:latin typeface="Times New Roman" pitchFamily="18" charset="0"/>
                </a:endParaRPr>
              </a:p>
            </p:txBody>
          </p:sp>
          <p:sp>
            <p:nvSpPr>
              <p:cNvPr id="23623" name="Rectangle 71"/>
              <p:cNvSpPr>
                <a:spLocks noChangeArrowheads="1"/>
              </p:cNvSpPr>
              <p:nvPr/>
            </p:nvSpPr>
            <p:spPr bwMode="auto">
              <a:xfrm>
                <a:off x="1676" y="2645"/>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24" name="Rectangle 72"/>
              <p:cNvSpPr>
                <a:spLocks noChangeArrowheads="1"/>
              </p:cNvSpPr>
              <p:nvPr/>
            </p:nvSpPr>
            <p:spPr bwMode="auto">
              <a:xfrm>
                <a:off x="315" y="3029"/>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25" name="Rectangle 73"/>
              <p:cNvSpPr>
                <a:spLocks noChangeArrowheads="1"/>
              </p:cNvSpPr>
              <p:nvPr/>
            </p:nvSpPr>
            <p:spPr bwMode="auto">
              <a:xfrm>
                <a:off x="614" y="3029"/>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26" name="Rectangle 74"/>
              <p:cNvSpPr>
                <a:spLocks noChangeArrowheads="1"/>
              </p:cNvSpPr>
              <p:nvPr/>
            </p:nvSpPr>
            <p:spPr bwMode="auto">
              <a:xfrm>
                <a:off x="828" y="3022"/>
                <a:ext cx="65"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27" name="Rectangle 75"/>
              <p:cNvSpPr>
                <a:spLocks noChangeArrowheads="1"/>
              </p:cNvSpPr>
              <p:nvPr/>
            </p:nvSpPr>
            <p:spPr bwMode="auto">
              <a:xfrm>
                <a:off x="1007" y="3022"/>
                <a:ext cx="10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28" name="Rectangle 76"/>
              <p:cNvSpPr>
                <a:spLocks noChangeArrowheads="1"/>
              </p:cNvSpPr>
              <p:nvPr/>
            </p:nvSpPr>
            <p:spPr bwMode="auto">
              <a:xfrm>
                <a:off x="1223" y="3022"/>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29" name="Rectangle 77"/>
              <p:cNvSpPr>
                <a:spLocks noChangeArrowheads="1"/>
              </p:cNvSpPr>
              <p:nvPr/>
            </p:nvSpPr>
            <p:spPr bwMode="auto">
              <a:xfrm>
                <a:off x="1486" y="3141"/>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30" name="Rectangle 78"/>
              <p:cNvSpPr>
                <a:spLocks noChangeArrowheads="1"/>
              </p:cNvSpPr>
              <p:nvPr/>
            </p:nvSpPr>
            <p:spPr bwMode="auto">
              <a:xfrm>
                <a:off x="2086" y="3141"/>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31" name="Rectangle 79"/>
              <p:cNvSpPr>
                <a:spLocks noChangeArrowheads="1"/>
              </p:cNvSpPr>
              <p:nvPr/>
            </p:nvSpPr>
            <p:spPr bwMode="auto">
              <a:xfrm>
                <a:off x="2157" y="3152"/>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MT Extra" pitchFamily="18" charset="2"/>
                  </a:rPr>
                  <a:t>$</a:t>
                </a:r>
                <a:endParaRPr lang="en-US" sz="2400" baseline="0">
                  <a:latin typeface="Times New Roman" pitchFamily="18" charset="0"/>
                </a:endParaRPr>
              </a:p>
            </p:txBody>
          </p:sp>
          <p:sp>
            <p:nvSpPr>
              <p:cNvPr id="23632" name="Rectangle 80"/>
              <p:cNvSpPr>
                <a:spLocks noChangeArrowheads="1"/>
              </p:cNvSpPr>
              <p:nvPr/>
            </p:nvSpPr>
            <p:spPr bwMode="auto">
              <a:xfrm>
                <a:off x="2211" y="3141"/>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33" name="Rectangle 81"/>
              <p:cNvSpPr>
                <a:spLocks noChangeArrowheads="1"/>
              </p:cNvSpPr>
              <p:nvPr/>
            </p:nvSpPr>
            <p:spPr bwMode="auto">
              <a:xfrm>
                <a:off x="397" y="3603"/>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34" name="Rectangle 82"/>
              <p:cNvSpPr>
                <a:spLocks noChangeArrowheads="1"/>
              </p:cNvSpPr>
              <p:nvPr/>
            </p:nvSpPr>
            <p:spPr bwMode="auto">
              <a:xfrm>
                <a:off x="696" y="3603"/>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35" name="Rectangle 83"/>
              <p:cNvSpPr>
                <a:spLocks noChangeArrowheads="1"/>
              </p:cNvSpPr>
              <p:nvPr/>
            </p:nvSpPr>
            <p:spPr bwMode="auto">
              <a:xfrm>
                <a:off x="1046" y="3723"/>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36" name="Rectangle 84"/>
              <p:cNvSpPr>
                <a:spLocks noChangeArrowheads="1"/>
              </p:cNvSpPr>
              <p:nvPr/>
            </p:nvSpPr>
            <p:spPr bwMode="auto">
              <a:xfrm>
                <a:off x="1625" y="3723"/>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37" name="Rectangle 85"/>
              <p:cNvSpPr>
                <a:spLocks noChangeArrowheads="1"/>
              </p:cNvSpPr>
              <p:nvPr/>
            </p:nvSpPr>
            <p:spPr bwMode="auto">
              <a:xfrm>
                <a:off x="2410" y="3723"/>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38" name="Rectangle 86"/>
              <p:cNvSpPr>
                <a:spLocks noChangeArrowheads="1"/>
              </p:cNvSpPr>
              <p:nvPr/>
            </p:nvSpPr>
            <p:spPr bwMode="auto">
              <a:xfrm>
                <a:off x="2481" y="3734"/>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MT Extra" pitchFamily="18" charset="2"/>
                  </a:rPr>
                  <a:t>$</a:t>
                </a:r>
                <a:endParaRPr lang="en-US" sz="2400" baseline="0">
                  <a:latin typeface="Times New Roman" pitchFamily="18" charset="0"/>
                </a:endParaRPr>
              </a:p>
            </p:txBody>
          </p:sp>
          <p:sp>
            <p:nvSpPr>
              <p:cNvPr id="23639" name="Rectangle 87"/>
              <p:cNvSpPr>
                <a:spLocks noChangeArrowheads="1"/>
              </p:cNvSpPr>
              <p:nvPr/>
            </p:nvSpPr>
            <p:spPr bwMode="auto">
              <a:xfrm>
                <a:off x="2535" y="3723"/>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grpSp>
        <p:grpSp>
          <p:nvGrpSpPr>
            <p:cNvPr id="4" name="Group 207"/>
            <p:cNvGrpSpPr>
              <a:grpSpLocks/>
            </p:cNvGrpSpPr>
            <p:nvPr/>
          </p:nvGrpSpPr>
          <p:grpSpPr bwMode="auto">
            <a:xfrm>
              <a:off x="3176" y="2122"/>
              <a:ext cx="2314" cy="1918"/>
              <a:chOff x="3304" y="2038"/>
              <a:chExt cx="2314" cy="1918"/>
            </a:xfrm>
          </p:grpSpPr>
          <p:sp>
            <p:nvSpPr>
              <p:cNvPr id="23758" name="Rectangle 206"/>
              <p:cNvSpPr>
                <a:spLocks noChangeArrowheads="1"/>
              </p:cNvSpPr>
              <p:nvPr/>
            </p:nvSpPr>
            <p:spPr bwMode="auto">
              <a:xfrm>
                <a:off x="3304" y="2038"/>
                <a:ext cx="2314" cy="1918"/>
              </a:xfrm>
              <a:prstGeom prst="rect">
                <a:avLst/>
              </a:prstGeom>
              <a:gradFill rotWithShape="0">
                <a:gsLst>
                  <a:gs pos="0">
                    <a:schemeClr val="hlink">
                      <a:gamma/>
                      <a:tint val="0"/>
                      <a:invGamma/>
                    </a:schemeClr>
                  </a:gs>
                  <a:gs pos="100000">
                    <a:schemeClr val="hlink"/>
                  </a:gs>
                </a:gsLst>
                <a:path path="shape">
                  <a:fillToRect l="50000" t="50000" r="50000" b="50000"/>
                </a:path>
              </a:gradFill>
              <a:ln w="12700">
                <a:solidFill>
                  <a:schemeClr val="tx2"/>
                </a:solidFill>
                <a:miter lim="800000"/>
                <a:headEnd/>
                <a:tailEnd/>
              </a:ln>
              <a:effectLst>
                <a:outerShdw dist="107763" dir="18900000" algn="ctr" rotWithShape="0">
                  <a:schemeClr val="bg2"/>
                </a:outerShdw>
              </a:effectLst>
            </p:spPr>
            <p:txBody>
              <a:bodyPr/>
              <a:lstStyle/>
              <a:p>
                <a:endParaRPr lang="en-US"/>
              </a:p>
            </p:txBody>
          </p:sp>
          <p:sp>
            <p:nvSpPr>
              <p:cNvPr id="23641" name="Line 89"/>
              <p:cNvSpPr>
                <a:spLocks noChangeShapeType="1"/>
              </p:cNvSpPr>
              <p:nvPr/>
            </p:nvSpPr>
            <p:spPr bwMode="auto">
              <a:xfrm>
                <a:off x="4351" y="2699"/>
                <a:ext cx="419" cy="1"/>
              </a:xfrm>
              <a:prstGeom prst="line">
                <a:avLst/>
              </a:prstGeom>
              <a:noFill/>
              <a:ln w="3175">
                <a:solidFill>
                  <a:srgbClr val="000000"/>
                </a:solidFill>
                <a:round/>
                <a:headEnd/>
                <a:tailEnd/>
              </a:ln>
            </p:spPr>
            <p:txBody>
              <a:bodyPr/>
              <a:lstStyle/>
              <a:p>
                <a:endParaRPr lang="en-US"/>
              </a:p>
            </p:txBody>
          </p:sp>
          <p:sp>
            <p:nvSpPr>
              <p:cNvPr id="23642" name="Line 90"/>
              <p:cNvSpPr>
                <a:spLocks noChangeShapeType="1"/>
              </p:cNvSpPr>
              <p:nvPr/>
            </p:nvSpPr>
            <p:spPr bwMode="auto">
              <a:xfrm flipV="1">
                <a:off x="4269" y="2719"/>
                <a:ext cx="16" cy="8"/>
              </a:xfrm>
              <a:prstGeom prst="line">
                <a:avLst/>
              </a:prstGeom>
              <a:noFill/>
              <a:ln w="3175">
                <a:solidFill>
                  <a:srgbClr val="000000"/>
                </a:solidFill>
                <a:round/>
                <a:headEnd/>
                <a:tailEnd/>
              </a:ln>
            </p:spPr>
            <p:txBody>
              <a:bodyPr/>
              <a:lstStyle/>
              <a:p>
                <a:endParaRPr lang="en-US"/>
              </a:p>
            </p:txBody>
          </p:sp>
          <p:sp>
            <p:nvSpPr>
              <p:cNvPr id="23643" name="Line 91"/>
              <p:cNvSpPr>
                <a:spLocks noChangeShapeType="1"/>
              </p:cNvSpPr>
              <p:nvPr/>
            </p:nvSpPr>
            <p:spPr bwMode="auto">
              <a:xfrm>
                <a:off x="4285" y="2720"/>
                <a:ext cx="23" cy="140"/>
              </a:xfrm>
              <a:prstGeom prst="line">
                <a:avLst/>
              </a:prstGeom>
              <a:noFill/>
              <a:ln w="6350">
                <a:solidFill>
                  <a:srgbClr val="000000"/>
                </a:solidFill>
                <a:round/>
                <a:headEnd/>
                <a:tailEnd/>
              </a:ln>
            </p:spPr>
            <p:txBody>
              <a:bodyPr/>
              <a:lstStyle/>
              <a:p>
                <a:endParaRPr lang="en-US"/>
              </a:p>
            </p:txBody>
          </p:sp>
          <p:sp>
            <p:nvSpPr>
              <p:cNvPr id="23644" name="Line 92"/>
              <p:cNvSpPr>
                <a:spLocks noChangeShapeType="1"/>
              </p:cNvSpPr>
              <p:nvPr/>
            </p:nvSpPr>
            <p:spPr bwMode="auto">
              <a:xfrm flipV="1">
                <a:off x="4309" y="2497"/>
                <a:ext cx="26" cy="363"/>
              </a:xfrm>
              <a:prstGeom prst="line">
                <a:avLst/>
              </a:prstGeom>
              <a:noFill/>
              <a:ln w="3175">
                <a:solidFill>
                  <a:srgbClr val="000000"/>
                </a:solidFill>
                <a:round/>
                <a:headEnd/>
                <a:tailEnd/>
              </a:ln>
            </p:spPr>
            <p:txBody>
              <a:bodyPr/>
              <a:lstStyle/>
              <a:p>
                <a:endParaRPr lang="en-US"/>
              </a:p>
            </p:txBody>
          </p:sp>
          <p:sp>
            <p:nvSpPr>
              <p:cNvPr id="23645" name="Line 93"/>
              <p:cNvSpPr>
                <a:spLocks noChangeShapeType="1"/>
              </p:cNvSpPr>
              <p:nvPr/>
            </p:nvSpPr>
            <p:spPr bwMode="auto">
              <a:xfrm>
                <a:off x="4335" y="2497"/>
                <a:ext cx="439" cy="1"/>
              </a:xfrm>
              <a:prstGeom prst="line">
                <a:avLst/>
              </a:prstGeom>
              <a:noFill/>
              <a:ln w="3175">
                <a:solidFill>
                  <a:srgbClr val="000000"/>
                </a:solidFill>
                <a:round/>
                <a:headEnd/>
                <a:tailEnd/>
              </a:ln>
            </p:spPr>
            <p:txBody>
              <a:bodyPr/>
              <a:lstStyle/>
              <a:p>
                <a:endParaRPr lang="en-US"/>
              </a:p>
            </p:txBody>
          </p:sp>
          <p:sp>
            <p:nvSpPr>
              <p:cNvPr id="23646" name="Line 94"/>
              <p:cNvSpPr>
                <a:spLocks noChangeShapeType="1"/>
              </p:cNvSpPr>
              <p:nvPr/>
            </p:nvSpPr>
            <p:spPr bwMode="auto">
              <a:xfrm>
                <a:off x="4263" y="2481"/>
                <a:ext cx="516" cy="1"/>
              </a:xfrm>
              <a:prstGeom prst="line">
                <a:avLst/>
              </a:prstGeom>
              <a:noFill/>
              <a:ln w="6350">
                <a:solidFill>
                  <a:srgbClr val="000000"/>
                </a:solidFill>
                <a:round/>
                <a:headEnd/>
                <a:tailEnd/>
              </a:ln>
            </p:spPr>
            <p:txBody>
              <a:bodyPr/>
              <a:lstStyle/>
              <a:p>
                <a:endParaRPr lang="en-US"/>
              </a:p>
            </p:txBody>
          </p:sp>
          <p:sp>
            <p:nvSpPr>
              <p:cNvPr id="23647" name="Line 95"/>
              <p:cNvSpPr>
                <a:spLocks noChangeShapeType="1"/>
              </p:cNvSpPr>
              <p:nvPr/>
            </p:nvSpPr>
            <p:spPr bwMode="auto">
              <a:xfrm>
                <a:off x="5031" y="2699"/>
                <a:ext cx="419" cy="1"/>
              </a:xfrm>
              <a:prstGeom prst="line">
                <a:avLst/>
              </a:prstGeom>
              <a:noFill/>
              <a:ln w="3175">
                <a:solidFill>
                  <a:srgbClr val="000000"/>
                </a:solidFill>
                <a:round/>
                <a:headEnd/>
                <a:tailEnd/>
              </a:ln>
            </p:spPr>
            <p:txBody>
              <a:bodyPr/>
              <a:lstStyle/>
              <a:p>
                <a:endParaRPr lang="en-US"/>
              </a:p>
            </p:txBody>
          </p:sp>
          <p:sp>
            <p:nvSpPr>
              <p:cNvPr id="23648" name="Line 96"/>
              <p:cNvSpPr>
                <a:spLocks noChangeShapeType="1"/>
              </p:cNvSpPr>
              <p:nvPr/>
            </p:nvSpPr>
            <p:spPr bwMode="auto">
              <a:xfrm flipV="1">
                <a:off x="4949" y="2719"/>
                <a:ext cx="16" cy="8"/>
              </a:xfrm>
              <a:prstGeom prst="line">
                <a:avLst/>
              </a:prstGeom>
              <a:noFill/>
              <a:ln w="3175">
                <a:solidFill>
                  <a:srgbClr val="000000"/>
                </a:solidFill>
                <a:round/>
                <a:headEnd/>
                <a:tailEnd/>
              </a:ln>
            </p:spPr>
            <p:txBody>
              <a:bodyPr/>
              <a:lstStyle/>
              <a:p>
                <a:endParaRPr lang="en-US"/>
              </a:p>
            </p:txBody>
          </p:sp>
          <p:sp>
            <p:nvSpPr>
              <p:cNvPr id="23649" name="Line 97"/>
              <p:cNvSpPr>
                <a:spLocks noChangeShapeType="1"/>
              </p:cNvSpPr>
              <p:nvPr/>
            </p:nvSpPr>
            <p:spPr bwMode="auto">
              <a:xfrm>
                <a:off x="4965" y="2720"/>
                <a:ext cx="23" cy="140"/>
              </a:xfrm>
              <a:prstGeom prst="line">
                <a:avLst/>
              </a:prstGeom>
              <a:noFill/>
              <a:ln w="6350">
                <a:solidFill>
                  <a:srgbClr val="000000"/>
                </a:solidFill>
                <a:round/>
                <a:headEnd/>
                <a:tailEnd/>
              </a:ln>
            </p:spPr>
            <p:txBody>
              <a:bodyPr/>
              <a:lstStyle/>
              <a:p>
                <a:endParaRPr lang="en-US"/>
              </a:p>
            </p:txBody>
          </p:sp>
          <p:sp>
            <p:nvSpPr>
              <p:cNvPr id="23650" name="Line 98"/>
              <p:cNvSpPr>
                <a:spLocks noChangeShapeType="1"/>
              </p:cNvSpPr>
              <p:nvPr/>
            </p:nvSpPr>
            <p:spPr bwMode="auto">
              <a:xfrm flipV="1">
                <a:off x="4989" y="2497"/>
                <a:ext cx="26" cy="363"/>
              </a:xfrm>
              <a:prstGeom prst="line">
                <a:avLst/>
              </a:prstGeom>
              <a:noFill/>
              <a:ln w="3175">
                <a:solidFill>
                  <a:srgbClr val="000000"/>
                </a:solidFill>
                <a:round/>
                <a:headEnd/>
                <a:tailEnd/>
              </a:ln>
            </p:spPr>
            <p:txBody>
              <a:bodyPr/>
              <a:lstStyle/>
              <a:p>
                <a:endParaRPr lang="en-US"/>
              </a:p>
            </p:txBody>
          </p:sp>
          <p:sp>
            <p:nvSpPr>
              <p:cNvPr id="23651" name="Line 99"/>
              <p:cNvSpPr>
                <a:spLocks noChangeShapeType="1"/>
              </p:cNvSpPr>
              <p:nvPr/>
            </p:nvSpPr>
            <p:spPr bwMode="auto">
              <a:xfrm>
                <a:off x="5015" y="2497"/>
                <a:ext cx="439" cy="1"/>
              </a:xfrm>
              <a:prstGeom prst="line">
                <a:avLst/>
              </a:prstGeom>
              <a:noFill/>
              <a:ln w="3175">
                <a:solidFill>
                  <a:srgbClr val="000000"/>
                </a:solidFill>
                <a:round/>
                <a:headEnd/>
                <a:tailEnd/>
              </a:ln>
            </p:spPr>
            <p:txBody>
              <a:bodyPr/>
              <a:lstStyle/>
              <a:p>
                <a:endParaRPr lang="en-US"/>
              </a:p>
            </p:txBody>
          </p:sp>
          <p:sp>
            <p:nvSpPr>
              <p:cNvPr id="23652" name="Line 100"/>
              <p:cNvSpPr>
                <a:spLocks noChangeShapeType="1"/>
              </p:cNvSpPr>
              <p:nvPr/>
            </p:nvSpPr>
            <p:spPr bwMode="auto">
              <a:xfrm>
                <a:off x="4943" y="2481"/>
                <a:ext cx="516" cy="1"/>
              </a:xfrm>
              <a:prstGeom prst="line">
                <a:avLst/>
              </a:prstGeom>
              <a:noFill/>
              <a:ln w="6350">
                <a:solidFill>
                  <a:srgbClr val="000000"/>
                </a:solidFill>
                <a:round/>
                <a:headEnd/>
                <a:tailEnd/>
              </a:ln>
            </p:spPr>
            <p:txBody>
              <a:bodyPr/>
              <a:lstStyle/>
              <a:p>
                <a:endParaRPr lang="en-US"/>
              </a:p>
            </p:txBody>
          </p:sp>
          <p:sp>
            <p:nvSpPr>
              <p:cNvPr id="23653" name="Line 101"/>
              <p:cNvSpPr>
                <a:spLocks noChangeShapeType="1"/>
              </p:cNvSpPr>
              <p:nvPr/>
            </p:nvSpPr>
            <p:spPr bwMode="auto">
              <a:xfrm>
                <a:off x="4159" y="3533"/>
                <a:ext cx="442" cy="1"/>
              </a:xfrm>
              <a:prstGeom prst="line">
                <a:avLst/>
              </a:prstGeom>
              <a:noFill/>
              <a:ln w="3175">
                <a:solidFill>
                  <a:srgbClr val="000000"/>
                </a:solidFill>
                <a:round/>
                <a:headEnd/>
                <a:tailEnd/>
              </a:ln>
            </p:spPr>
            <p:txBody>
              <a:bodyPr/>
              <a:lstStyle/>
              <a:p>
                <a:endParaRPr lang="en-US"/>
              </a:p>
            </p:txBody>
          </p:sp>
          <p:sp>
            <p:nvSpPr>
              <p:cNvPr id="23654" name="Line 102"/>
              <p:cNvSpPr>
                <a:spLocks noChangeShapeType="1"/>
              </p:cNvSpPr>
              <p:nvPr/>
            </p:nvSpPr>
            <p:spPr bwMode="auto">
              <a:xfrm flipV="1">
                <a:off x="4078" y="3548"/>
                <a:ext cx="16" cy="8"/>
              </a:xfrm>
              <a:prstGeom prst="line">
                <a:avLst/>
              </a:prstGeom>
              <a:noFill/>
              <a:ln w="3175">
                <a:solidFill>
                  <a:srgbClr val="000000"/>
                </a:solidFill>
                <a:round/>
                <a:headEnd/>
                <a:tailEnd/>
              </a:ln>
            </p:spPr>
            <p:txBody>
              <a:bodyPr/>
              <a:lstStyle/>
              <a:p>
                <a:endParaRPr lang="en-US"/>
              </a:p>
            </p:txBody>
          </p:sp>
          <p:sp>
            <p:nvSpPr>
              <p:cNvPr id="23655" name="Line 103"/>
              <p:cNvSpPr>
                <a:spLocks noChangeShapeType="1"/>
              </p:cNvSpPr>
              <p:nvPr/>
            </p:nvSpPr>
            <p:spPr bwMode="auto">
              <a:xfrm>
                <a:off x="4094" y="3549"/>
                <a:ext cx="23" cy="151"/>
              </a:xfrm>
              <a:prstGeom prst="line">
                <a:avLst/>
              </a:prstGeom>
              <a:noFill/>
              <a:ln w="6350">
                <a:solidFill>
                  <a:srgbClr val="000000"/>
                </a:solidFill>
                <a:round/>
                <a:headEnd/>
                <a:tailEnd/>
              </a:ln>
            </p:spPr>
            <p:txBody>
              <a:bodyPr/>
              <a:lstStyle/>
              <a:p>
                <a:endParaRPr lang="en-US"/>
              </a:p>
            </p:txBody>
          </p:sp>
          <p:sp>
            <p:nvSpPr>
              <p:cNvPr id="23656" name="Line 104"/>
              <p:cNvSpPr>
                <a:spLocks noChangeShapeType="1"/>
              </p:cNvSpPr>
              <p:nvPr/>
            </p:nvSpPr>
            <p:spPr bwMode="auto">
              <a:xfrm flipV="1">
                <a:off x="4118" y="3309"/>
                <a:ext cx="26" cy="391"/>
              </a:xfrm>
              <a:prstGeom prst="line">
                <a:avLst/>
              </a:prstGeom>
              <a:noFill/>
              <a:ln w="3175">
                <a:solidFill>
                  <a:srgbClr val="000000"/>
                </a:solidFill>
                <a:round/>
                <a:headEnd/>
                <a:tailEnd/>
              </a:ln>
            </p:spPr>
            <p:txBody>
              <a:bodyPr/>
              <a:lstStyle/>
              <a:p>
                <a:endParaRPr lang="en-US"/>
              </a:p>
            </p:txBody>
          </p:sp>
          <p:sp>
            <p:nvSpPr>
              <p:cNvPr id="23657" name="Line 105"/>
              <p:cNvSpPr>
                <a:spLocks noChangeShapeType="1"/>
              </p:cNvSpPr>
              <p:nvPr/>
            </p:nvSpPr>
            <p:spPr bwMode="auto">
              <a:xfrm>
                <a:off x="4144" y="3309"/>
                <a:ext cx="462" cy="1"/>
              </a:xfrm>
              <a:prstGeom prst="line">
                <a:avLst/>
              </a:prstGeom>
              <a:noFill/>
              <a:ln w="3175">
                <a:solidFill>
                  <a:srgbClr val="000000"/>
                </a:solidFill>
                <a:round/>
                <a:headEnd/>
                <a:tailEnd/>
              </a:ln>
            </p:spPr>
            <p:txBody>
              <a:bodyPr/>
              <a:lstStyle/>
              <a:p>
                <a:endParaRPr lang="en-US"/>
              </a:p>
            </p:txBody>
          </p:sp>
          <p:sp>
            <p:nvSpPr>
              <p:cNvPr id="23658" name="Line 106"/>
              <p:cNvSpPr>
                <a:spLocks noChangeShapeType="1"/>
              </p:cNvSpPr>
              <p:nvPr/>
            </p:nvSpPr>
            <p:spPr bwMode="auto">
              <a:xfrm>
                <a:off x="4069" y="3287"/>
                <a:ext cx="545" cy="1"/>
              </a:xfrm>
              <a:prstGeom prst="line">
                <a:avLst/>
              </a:prstGeom>
              <a:noFill/>
              <a:ln w="6350">
                <a:solidFill>
                  <a:srgbClr val="000000"/>
                </a:solidFill>
                <a:round/>
                <a:headEnd/>
                <a:tailEnd/>
              </a:ln>
            </p:spPr>
            <p:txBody>
              <a:bodyPr/>
              <a:lstStyle/>
              <a:p>
                <a:endParaRPr lang="en-US"/>
              </a:p>
            </p:txBody>
          </p:sp>
          <p:sp>
            <p:nvSpPr>
              <p:cNvPr id="23659" name="Line 107"/>
              <p:cNvSpPr>
                <a:spLocks noChangeShapeType="1"/>
              </p:cNvSpPr>
              <p:nvPr/>
            </p:nvSpPr>
            <p:spPr bwMode="auto">
              <a:xfrm>
                <a:off x="5257" y="3287"/>
                <a:ext cx="252" cy="1"/>
              </a:xfrm>
              <a:prstGeom prst="line">
                <a:avLst/>
              </a:prstGeom>
              <a:noFill/>
              <a:ln w="6350">
                <a:solidFill>
                  <a:srgbClr val="000000"/>
                </a:solidFill>
                <a:round/>
                <a:headEnd/>
                <a:tailEnd/>
              </a:ln>
            </p:spPr>
            <p:txBody>
              <a:bodyPr/>
              <a:lstStyle/>
              <a:p>
                <a:endParaRPr lang="en-US"/>
              </a:p>
            </p:txBody>
          </p:sp>
          <p:sp>
            <p:nvSpPr>
              <p:cNvPr id="23660" name="Rectangle 108"/>
              <p:cNvSpPr>
                <a:spLocks noChangeArrowheads="1"/>
              </p:cNvSpPr>
              <p:nvPr/>
            </p:nvSpPr>
            <p:spPr bwMode="auto">
              <a:xfrm>
                <a:off x="3327" y="2431"/>
                <a:ext cx="68"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61" name="Rectangle 109"/>
              <p:cNvSpPr>
                <a:spLocks noChangeArrowheads="1"/>
              </p:cNvSpPr>
              <p:nvPr/>
            </p:nvSpPr>
            <p:spPr bwMode="auto">
              <a:xfrm>
                <a:off x="3466" y="2431"/>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62" name="Rectangle 110"/>
              <p:cNvSpPr>
                <a:spLocks noChangeArrowheads="1"/>
              </p:cNvSpPr>
              <p:nvPr/>
            </p:nvSpPr>
            <p:spPr bwMode="auto">
              <a:xfrm>
                <a:off x="4090" y="2431"/>
                <a:ext cx="68"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63" name="Rectangle 111"/>
              <p:cNvSpPr>
                <a:spLocks noChangeArrowheads="1"/>
              </p:cNvSpPr>
              <p:nvPr/>
            </p:nvSpPr>
            <p:spPr bwMode="auto">
              <a:xfrm>
                <a:off x="4398" y="2334"/>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64" name="Rectangle 112"/>
              <p:cNvSpPr>
                <a:spLocks noChangeArrowheads="1"/>
              </p:cNvSpPr>
              <p:nvPr/>
            </p:nvSpPr>
            <p:spPr bwMode="auto">
              <a:xfrm>
                <a:off x="4603" y="2334"/>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65" name="Rectangle 113"/>
              <p:cNvSpPr>
                <a:spLocks noChangeArrowheads="1"/>
              </p:cNvSpPr>
              <p:nvPr/>
            </p:nvSpPr>
            <p:spPr bwMode="auto">
              <a:xfrm>
                <a:off x="4366" y="2552"/>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66" name="Rectangle 114"/>
              <p:cNvSpPr>
                <a:spLocks noChangeArrowheads="1"/>
              </p:cNvSpPr>
              <p:nvPr/>
            </p:nvSpPr>
            <p:spPr bwMode="auto">
              <a:xfrm>
                <a:off x="4665" y="2552"/>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67" name="Rectangle 115"/>
              <p:cNvSpPr>
                <a:spLocks noChangeArrowheads="1"/>
              </p:cNvSpPr>
              <p:nvPr/>
            </p:nvSpPr>
            <p:spPr bwMode="auto">
              <a:xfrm>
                <a:off x="4532" y="2758"/>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n</a:t>
                </a:r>
                <a:endParaRPr lang="en-US" sz="2400" baseline="0">
                  <a:latin typeface="Times New Roman" pitchFamily="18" charset="0"/>
                </a:endParaRPr>
              </a:p>
            </p:txBody>
          </p:sp>
          <p:sp>
            <p:nvSpPr>
              <p:cNvPr id="23668" name="Rectangle 116"/>
              <p:cNvSpPr>
                <a:spLocks noChangeArrowheads="1"/>
              </p:cNvSpPr>
              <p:nvPr/>
            </p:nvSpPr>
            <p:spPr bwMode="auto">
              <a:xfrm>
                <a:off x="5315" y="2334"/>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69" name="Rectangle 117"/>
              <p:cNvSpPr>
                <a:spLocks noChangeArrowheads="1"/>
              </p:cNvSpPr>
              <p:nvPr/>
            </p:nvSpPr>
            <p:spPr bwMode="auto">
              <a:xfrm>
                <a:off x="5046" y="2552"/>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70" name="Rectangle 118"/>
              <p:cNvSpPr>
                <a:spLocks noChangeArrowheads="1"/>
              </p:cNvSpPr>
              <p:nvPr/>
            </p:nvSpPr>
            <p:spPr bwMode="auto">
              <a:xfrm>
                <a:off x="5345" y="2552"/>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71" name="Rectangle 119"/>
              <p:cNvSpPr>
                <a:spLocks noChangeArrowheads="1"/>
              </p:cNvSpPr>
              <p:nvPr/>
            </p:nvSpPr>
            <p:spPr bwMode="auto">
              <a:xfrm>
                <a:off x="5212" y="2758"/>
                <a:ext cx="56"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n</a:t>
                </a:r>
                <a:endParaRPr lang="en-US" sz="2400" baseline="0">
                  <a:latin typeface="Times New Roman" pitchFamily="18" charset="0"/>
                </a:endParaRPr>
              </a:p>
            </p:txBody>
          </p:sp>
          <p:sp>
            <p:nvSpPr>
              <p:cNvPr id="23672" name="Rectangle 120"/>
              <p:cNvSpPr>
                <a:spLocks noChangeArrowheads="1"/>
              </p:cNvSpPr>
              <p:nvPr/>
            </p:nvSpPr>
            <p:spPr bwMode="auto">
              <a:xfrm>
                <a:off x="3690" y="3237"/>
                <a:ext cx="68"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73" name="Rectangle 121"/>
              <p:cNvSpPr>
                <a:spLocks noChangeArrowheads="1"/>
              </p:cNvSpPr>
              <p:nvPr/>
            </p:nvSpPr>
            <p:spPr bwMode="auto">
              <a:xfrm>
                <a:off x="3863" y="3237"/>
                <a:ext cx="44"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z</a:t>
                </a:r>
                <a:endParaRPr lang="en-US" sz="2400" baseline="0">
                  <a:latin typeface="Times New Roman" pitchFamily="18" charset="0"/>
                </a:endParaRPr>
              </a:p>
            </p:txBody>
          </p:sp>
          <p:sp>
            <p:nvSpPr>
              <p:cNvPr id="23674" name="Rectangle 122"/>
              <p:cNvSpPr>
                <a:spLocks noChangeArrowheads="1"/>
              </p:cNvSpPr>
              <p:nvPr/>
            </p:nvSpPr>
            <p:spPr bwMode="auto">
              <a:xfrm>
                <a:off x="4879" y="3237"/>
                <a:ext cx="68"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75" name="Rectangle 123"/>
              <p:cNvSpPr>
                <a:spLocks noChangeArrowheads="1"/>
              </p:cNvSpPr>
              <p:nvPr/>
            </p:nvSpPr>
            <p:spPr bwMode="auto">
              <a:xfrm>
                <a:off x="5052" y="3237"/>
                <a:ext cx="44"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z</a:t>
                </a:r>
                <a:endParaRPr lang="en-US" sz="2400" baseline="0">
                  <a:latin typeface="Times New Roman" pitchFamily="18" charset="0"/>
                </a:endParaRPr>
              </a:p>
            </p:txBody>
          </p:sp>
          <p:sp>
            <p:nvSpPr>
              <p:cNvPr id="23676" name="Rectangle 124"/>
              <p:cNvSpPr>
                <a:spLocks noChangeArrowheads="1"/>
              </p:cNvSpPr>
              <p:nvPr/>
            </p:nvSpPr>
            <p:spPr bwMode="auto">
              <a:xfrm>
                <a:off x="3690" y="3751"/>
                <a:ext cx="68"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P</a:t>
                </a:r>
                <a:endParaRPr lang="en-US" sz="2400" baseline="0">
                  <a:latin typeface="Times New Roman" pitchFamily="18" charset="0"/>
                </a:endParaRPr>
              </a:p>
            </p:txBody>
          </p:sp>
          <p:sp>
            <p:nvSpPr>
              <p:cNvPr id="23677" name="Rectangle 125"/>
              <p:cNvSpPr>
                <a:spLocks noChangeArrowheads="1"/>
              </p:cNvSpPr>
              <p:nvPr/>
            </p:nvSpPr>
            <p:spPr bwMode="auto">
              <a:xfrm>
                <a:off x="3819" y="3751"/>
                <a:ext cx="44" cy="134"/>
              </a:xfrm>
              <a:prstGeom prst="rect">
                <a:avLst/>
              </a:prstGeom>
              <a:noFill/>
              <a:ln w="9525">
                <a:noFill/>
                <a:miter lim="800000"/>
                <a:headEnd/>
                <a:tailEnd/>
              </a:ln>
            </p:spPr>
            <p:txBody>
              <a:bodyPr wrap="none" lIns="0" tIns="0" rIns="0" bIns="0">
                <a:spAutoFit/>
              </a:bodyPr>
              <a:lstStyle/>
              <a:p>
                <a:pPr eaLnBrk="0" hangingPunct="0"/>
                <a:r>
                  <a:rPr lang="en-US" sz="1400" i="1" baseline="0">
                    <a:solidFill>
                      <a:srgbClr val="000000"/>
                    </a:solidFill>
                    <a:latin typeface="Times New Roman" pitchFamily="18" charset="0"/>
                  </a:rPr>
                  <a:t>z</a:t>
                </a:r>
                <a:endParaRPr lang="en-US" sz="2400" baseline="0">
                  <a:latin typeface="Times New Roman" pitchFamily="18" charset="0"/>
                </a:endParaRPr>
              </a:p>
            </p:txBody>
          </p:sp>
          <p:sp>
            <p:nvSpPr>
              <p:cNvPr id="23678" name="Rectangle 126"/>
              <p:cNvSpPr>
                <a:spLocks noChangeArrowheads="1"/>
              </p:cNvSpPr>
              <p:nvPr/>
            </p:nvSpPr>
            <p:spPr bwMode="auto">
              <a:xfrm>
                <a:off x="3405" y="2431"/>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79" name="Rectangle 127"/>
              <p:cNvSpPr>
                <a:spLocks noChangeArrowheads="1"/>
              </p:cNvSpPr>
              <p:nvPr/>
            </p:nvSpPr>
            <p:spPr bwMode="auto">
              <a:xfrm>
                <a:off x="3476" y="2442"/>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MT Extra" pitchFamily="18" charset="2"/>
                  </a:rPr>
                  <a:t>$</a:t>
                </a:r>
                <a:endParaRPr lang="en-US" sz="2400" baseline="0">
                  <a:latin typeface="Times New Roman" pitchFamily="18" charset="0"/>
                </a:endParaRPr>
              </a:p>
            </p:txBody>
          </p:sp>
          <p:sp>
            <p:nvSpPr>
              <p:cNvPr id="23680" name="Rectangle 128"/>
              <p:cNvSpPr>
                <a:spLocks noChangeArrowheads="1"/>
              </p:cNvSpPr>
              <p:nvPr/>
            </p:nvSpPr>
            <p:spPr bwMode="auto">
              <a:xfrm>
                <a:off x="3736" y="2431"/>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81" name="Rectangle 129"/>
              <p:cNvSpPr>
                <a:spLocks noChangeArrowheads="1"/>
              </p:cNvSpPr>
              <p:nvPr/>
            </p:nvSpPr>
            <p:spPr bwMode="auto">
              <a:xfrm>
                <a:off x="3882" y="2431"/>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82" name="Rectangle 130"/>
              <p:cNvSpPr>
                <a:spLocks noChangeArrowheads="1"/>
              </p:cNvSpPr>
              <p:nvPr/>
            </p:nvSpPr>
            <p:spPr bwMode="auto">
              <a:xfrm>
                <a:off x="4408" y="2345"/>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MT Extra" pitchFamily="18" charset="2"/>
                  </a:rPr>
                  <a:t>$</a:t>
                </a:r>
                <a:endParaRPr lang="en-US" sz="2400" baseline="0">
                  <a:latin typeface="Times New Roman" pitchFamily="18" charset="0"/>
                </a:endParaRPr>
              </a:p>
            </p:txBody>
          </p:sp>
          <p:sp>
            <p:nvSpPr>
              <p:cNvPr id="23683" name="Rectangle 131"/>
              <p:cNvSpPr>
                <a:spLocks noChangeArrowheads="1"/>
              </p:cNvSpPr>
              <p:nvPr/>
            </p:nvSpPr>
            <p:spPr bwMode="auto">
              <a:xfrm>
                <a:off x="4431" y="2552"/>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84" name="Rectangle 132"/>
              <p:cNvSpPr>
                <a:spLocks noChangeArrowheads="1"/>
              </p:cNvSpPr>
              <p:nvPr/>
            </p:nvSpPr>
            <p:spPr bwMode="auto">
              <a:xfrm>
                <a:off x="4730" y="2552"/>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85" name="Rectangle 133"/>
              <p:cNvSpPr>
                <a:spLocks noChangeArrowheads="1"/>
              </p:cNvSpPr>
              <p:nvPr/>
            </p:nvSpPr>
            <p:spPr bwMode="auto">
              <a:xfrm>
                <a:off x="5028" y="2334"/>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86" name="Rectangle 134"/>
              <p:cNvSpPr>
                <a:spLocks noChangeArrowheads="1"/>
              </p:cNvSpPr>
              <p:nvPr/>
            </p:nvSpPr>
            <p:spPr bwMode="auto">
              <a:xfrm>
                <a:off x="5110" y="2552"/>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87" name="Rectangle 135"/>
              <p:cNvSpPr>
                <a:spLocks noChangeArrowheads="1"/>
              </p:cNvSpPr>
              <p:nvPr/>
            </p:nvSpPr>
            <p:spPr bwMode="auto">
              <a:xfrm>
                <a:off x="5409" y="2552"/>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88" name="Rectangle 136"/>
              <p:cNvSpPr>
                <a:spLocks noChangeArrowheads="1"/>
              </p:cNvSpPr>
              <p:nvPr/>
            </p:nvSpPr>
            <p:spPr bwMode="auto">
              <a:xfrm>
                <a:off x="4165" y="3117"/>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89" name="Rectangle 137"/>
              <p:cNvSpPr>
                <a:spLocks noChangeArrowheads="1"/>
              </p:cNvSpPr>
              <p:nvPr/>
            </p:nvSpPr>
            <p:spPr bwMode="auto">
              <a:xfrm>
                <a:off x="4381" y="3117"/>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90" name="Rectangle 138"/>
              <p:cNvSpPr>
                <a:spLocks noChangeArrowheads="1"/>
              </p:cNvSpPr>
              <p:nvPr/>
            </p:nvSpPr>
            <p:spPr bwMode="auto">
              <a:xfrm>
                <a:off x="4164" y="3363"/>
                <a:ext cx="65"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91" name="Rectangle 139"/>
              <p:cNvSpPr>
                <a:spLocks noChangeArrowheads="1"/>
              </p:cNvSpPr>
              <p:nvPr/>
            </p:nvSpPr>
            <p:spPr bwMode="auto">
              <a:xfrm>
                <a:off x="4343" y="3363"/>
                <a:ext cx="10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92" name="Rectangle 140"/>
              <p:cNvSpPr>
                <a:spLocks noChangeArrowheads="1"/>
              </p:cNvSpPr>
              <p:nvPr/>
            </p:nvSpPr>
            <p:spPr bwMode="auto">
              <a:xfrm>
                <a:off x="4558" y="3363"/>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93" name="Rectangle 141"/>
              <p:cNvSpPr>
                <a:spLocks noChangeArrowheads="1"/>
              </p:cNvSpPr>
              <p:nvPr/>
            </p:nvSpPr>
            <p:spPr bwMode="auto">
              <a:xfrm>
                <a:off x="5351" y="3117"/>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94" name="Rectangle 142"/>
              <p:cNvSpPr>
                <a:spLocks noChangeArrowheads="1"/>
              </p:cNvSpPr>
              <p:nvPr/>
            </p:nvSpPr>
            <p:spPr bwMode="auto">
              <a:xfrm>
                <a:off x="5258" y="3352"/>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95" name="Rectangle 143"/>
              <p:cNvSpPr>
                <a:spLocks noChangeArrowheads="1"/>
              </p:cNvSpPr>
              <p:nvPr/>
            </p:nvSpPr>
            <p:spPr bwMode="auto">
              <a:xfrm>
                <a:off x="3769" y="3751"/>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96" name="Rectangle 144"/>
              <p:cNvSpPr>
                <a:spLocks noChangeArrowheads="1"/>
              </p:cNvSpPr>
              <p:nvPr/>
            </p:nvSpPr>
            <p:spPr bwMode="auto">
              <a:xfrm>
                <a:off x="4135" y="3751"/>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97" name="Rectangle 145"/>
              <p:cNvSpPr>
                <a:spLocks noChangeArrowheads="1"/>
              </p:cNvSpPr>
              <p:nvPr/>
            </p:nvSpPr>
            <p:spPr bwMode="auto">
              <a:xfrm>
                <a:off x="4270" y="3751"/>
                <a:ext cx="37"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98" name="Rectangle 146"/>
              <p:cNvSpPr>
                <a:spLocks noChangeArrowheads="1"/>
              </p:cNvSpPr>
              <p:nvPr/>
            </p:nvSpPr>
            <p:spPr bwMode="auto">
              <a:xfrm>
                <a:off x="4526" y="3751"/>
                <a:ext cx="2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a:t>
                </a:r>
                <a:endParaRPr lang="en-US" sz="2400" baseline="0">
                  <a:latin typeface="Times New Roman" pitchFamily="18" charset="0"/>
                </a:endParaRPr>
              </a:p>
            </p:txBody>
          </p:sp>
          <p:sp>
            <p:nvSpPr>
              <p:cNvPr id="23699" name="Rectangle 147"/>
              <p:cNvSpPr>
                <a:spLocks noChangeArrowheads="1"/>
              </p:cNvSpPr>
              <p:nvPr/>
            </p:nvSpPr>
            <p:spPr bwMode="auto">
              <a:xfrm>
                <a:off x="3570" y="2419"/>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&gt;</a:t>
                </a:r>
                <a:endParaRPr lang="en-US" sz="2400" baseline="0">
                  <a:latin typeface="Times New Roman" pitchFamily="18" charset="0"/>
                </a:endParaRPr>
              </a:p>
            </p:txBody>
          </p:sp>
          <p:sp>
            <p:nvSpPr>
              <p:cNvPr id="23700" name="Rectangle 148"/>
              <p:cNvSpPr>
                <a:spLocks noChangeArrowheads="1"/>
              </p:cNvSpPr>
              <p:nvPr/>
            </p:nvSpPr>
            <p:spPr bwMode="auto">
              <a:xfrm>
                <a:off x="3969" y="2419"/>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01" name="Rectangle 149"/>
              <p:cNvSpPr>
                <a:spLocks noChangeArrowheads="1"/>
              </p:cNvSpPr>
              <p:nvPr/>
            </p:nvSpPr>
            <p:spPr bwMode="auto">
              <a:xfrm>
                <a:off x="4491" y="2322"/>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02" name="Rectangle 150"/>
              <p:cNvSpPr>
                <a:spLocks noChangeArrowheads="1"/>
              </p:cNvSpPr>
              <p:nvPr/>
            </p:nvSpPr>
            <p:spPr bwMode="auto">
              <a:xfrm>
                <a:off x="4553" y="2540"/>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03" name="Rectangle 151"/>
              <p:cNvSpPr>
                <a:spLocks noChangeArrowheads="1"/>
              </p:cNvSpPr>
              <p:nvPr/>
            </p:nvSpPr>
            <p:spPr bwMode="auto">
              <a:xfrm>
                <a:off x="4831" y="2419"/>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&gt;</a:t>
                </a:r>
                <a:endParaRPr lang="en-US" sz="2400" baseline="0">
                  <a:latin typeface="Times New Roman" pitchFamily="18" charset="0"/>
                </a:endParaRPr>
              </a:p>
            </p:txBody>
          </p:sp>
          <p:sp>
            <p:nvSpPr>
              <p:cNvPr id="23704" name="Rectangle 152"/>
              <p:cNvSpPr>
                <a:spLocks noChangeArrowheads="1"/>
              </p:cNvSpPr>
              <p:nvPr/>
            </p:nvSpPr>
            <p:spPr bwMode="auto">
              <a:xfrm>
                <a:off x="5203" y="2322"/>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05" name="Rectangle 153"/>
              <p:cNvSpPr>
                <a:spLocks noChangeArrowheads="1"/>
              </p:cNvSpPr>
              <p:nvPr/>
            </p:nvSpPr>
            <p:spPr bwMode="auto">
              <a:xfrm>
                <a:off x="5233" y="2540"/>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06" name="Rectangle 154"/>
              <p:cNvSpPr>
                <a:spLocks noChangeArrowheads="1"/>
              </p:cNvSpPr>
              <p:nvPr/>
            </p:nvSpPr>
            <p:spPr bwMode="auto">
              <a:xfrm>
                <a:off x="3570" y="3225"/>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07" name="Rectangle 155"/>
              <p:cNvSpPr>
                <a:spLocks noChangeArrowheads="1"/>
              </p:cNvSpPr>
              <p:nvPr/>
            </p:nvSpPr>
            <p:spPr bwMode="auto">
              <a:xfrm>
                <a:off x="3956" y="3225"/>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&gt;</a:t>
                </a:r>
                <a:endParaRPr lang="en-US" sz="2400" baseline="0">
                  <a:latin typeface="Times New Roman" pitchFamily="18" charset="0"/>
                </a:endParaRPr>
              </a:p>
            </p:txBody>
          </p:sp>
          <p:sp>
            <p:nvSpPr>
              <p:cNvPr id="23708" name="Rectangle 156"/>
              <p:cNvSpPr>
                <a:spLocks noChangeArrowheads="1"/>
              </p:cNvSpPr>
              <p:nvPr/>
            </p:nvSpPr>
            <p:spPr bwMode="auto">
              <a:xfrm>
                <a:off x="4313" y="3105"/>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09" name="Rectangle 157"/>
              <p:cNvSpPr>
                <a:spLocks noChangeArrowheads="1"/>
              </p:cNvSpPr>
              <p:nvPr/>
            </p:nvSpPr>
            <p:spPr bwMode="auto">
              <a:xfrm>
                <a:off x="4758" y="3225"/>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10" name="Rectangle 158"/>
              <p:cNvSpPr>
                <a:spLocks noChangeArrowheads="1"/>
              </p:cNvSpPr>
              <p:nvPr/>
            </p:nvSpPr>
            <p:spPr bwMode="auto">
              <a:xfrm>
                <a:off x="5145" y="3225"/>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&gt;</a:t>
                </a:r>
                <a:endParaRPr lang="en-US" sz="2400" baseline="0">
                  <a:latin typeface="Times New Roman" pitchFamily="18" charset="0"/>
                </a:endParaRPr>
              </a:p>
            </p:txBody>
          </p:sp>
          <p:sp>
            <p:nvSpPr>
              <p:cNvPr id="23711" name="Rectangle 159"/>
              <p:cNvSpPr>
                <a:spLocks noChangeArrowheads="1"/>
              </p:cNvSpPr>
              <p:nvPr/>
            </p:nvSpPr>
            <p:spPr bwMode="auto">
              <a:xfrm>
                <a:off x="5283" y="3105"/>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12" name="Rectangle 160"/>
              <p:cNvSpPr>
                <a:spLocks noChangeArrowheads="1"/>
              </p:cNvSpPr>
              <p:nvPr/>
            </p:nvSpPr>
            <p:spPr bwMode="auto">
              <a:xfrm>
                <a:off x="3570" y="3739"/>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13" name="Rectangle 161"/>
              <p:cNvSpPr>
                <a:spLocks noChangeArrowheads="1"/>
              </p:cNvSpPr>
              <p:nvPr/>
            </p:nvSpPr>
            <p:spPr bwMode="auto">
              <a:xfrm>
                <a:off x="3912" y="3739"/>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&gt;</a:t>
                </a:r>
                <a:endParaRPr lang="en-US" sz="2400" baseline="0">
                  <a:latin typeface="Times New Roman" pitchFamily="18" charset="0"/>
                </a:endParaRPr>
              </a:p>
            </p:txBody>
          </p:sp>
          <p:sp>
            <p:nvSpPr>
              <p:cNvPr id="23714" name="Rectangle 162"/>
              <p:cNvSpPr>
                <a:spLocks noChangeArrowheads="1"/>
              </p:cNvSpPr>
              <p:nvPr/>
            </p:nvSpPr>
            <p:spPr bwMode="auto">
              <a:xfrm>
                <a:off x="4023" y="3739"/>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15" name="Rectangle 163"/>
              <p:cNvSpPr>
                <a:spLocks noChangeArrowheads="1"/>
              </p:cNvSpPr>
              <p:nvPr/>
            </p:nvSpPr>
            <p:spPr bwMode="auto">
              <a:xfrm>
                <a:off x="4358" y="3739"/>
                <a:ext cx="61"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Symbol" pitchFamily="18" charset="2"/>
                  </a:rPr>
                  <a:t>=</a:t>
                </a:r>
                <a:endParaRPr lang="en-US" sz="2400" baseline="0">
                  <a:latin typeface="Times New Roman" pitchFamily="18" charset="0"/>
                </a:endParaRPr>
              </a:p>
            </p:txBody>
          </p:sp>
          <p:sp>
            <p:nvSpPr>
              <p:cNvPr id="23716" name="Rectangle 164"/>
              <p:cNvSpPr>
                <a:spLocks noChangeArrowheads="1"/>
              </p:cNvSpPr>
              <p:nvPr/>
            </p:nvSpPr>
            <p:spPr bwMode="auto">
              <a:xfrm>
                <a:off x="4165" y="2080"/>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æ</a:t>
                </a:r>
                <a:endParaRPr lang="en-US" sz="2400" baseline="0">
                  <a:latin typeface="Times New Roman" pitchFamily="18" charset="0"/>
                </a:endParaRPr>
              </a:p>
            </p:txBody>
          </p:sp>
          <p:sp>
            <p:nvSpPr>
              <p:cNvPr id="23717" name="Rectangle 165"/>
              <p:cNvSpPr>
                <a:spLocks noChangeArrowheads="1"/>
              </p:cNvSpPr>
              <p:nvPr/>
            </p:nvSpPr>
            <p:spPr bwMode="auto">
              <a:xfrm>
                <a:off x="4165" y="2618"/>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è</a:t>
                </a:r>
                <a:endParaRPr lang="en-US" sz="2400" baseline="0">
                  <a:latin typeface="Times New Roman" pitchFamily="18" charset="0"/>
                </a:endParaRPr>
              </a:p>
            </p:txBody>
          </p:sp>
          <p:sp>
            <p:nvSpPr>
              <p:cNvPr id="23718" name="Rectangle 166"/>
              <p:cNvSpPr>
                <a:spLocks noChangeArrowheads="1"/>
              </p:cNvSpPr>
              <p:nvPr/>
            </p:nvSpPr>
            <p:spPr bwMode="auto">
              <a:xfrm>
                <a:off x="4165" y="2230"/>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ç</a:t>
                </a:r>
                <a:endParaRPr lang="en-US" sz="2400" baseline="0">
                  <a:latin typeface="Times New Roman" pitchFamily="18" charset="0"/>
                </a:endParaRPr>
              </a:p>
            </p:txBody>
          </p:sp>
          <p:sp>
            <p:nvSpPr>
              <p:cNvPr id="23719" name="Rectangle 167"/>
              <p:cNvSpPr>
                <a:spLocks noChangeArrowheads="1"/>
              </p:cNvSpPr>
              <p:nvPr/>
            </p:nvSpPr>
            <p:spPr bwMode="auto">
              <a:xfrm>
                <a:off x="4165" y="2419"/>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ç</a:t>
                </a:r>
                <a:endParaRPr lang="en-US" sz="2400" baseline="0">
                  <a:latin typeface="Times New Roman" pitchFamily="18" charset="0"/>
                </a:endParaRPr>
              </a:p>
            </p:txBody>
          </p:sp>
          <p:sp>
            <p:nvSpPr>
              <p:cNvPr id="23720" name="Rectangle 168"/>
              <p:cNvSpPr>
                <a:spLocks noChangeArrowheads="1"/>
              </p:cNvSpPr>
              <p:nvPr/>
            </p:nvSpPr>
            <p:spPr bwMode="auto">
              <a:xfrm>
                <a:off x="4165" y="2508"/>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ç</a:t>
                </a:r>
                <a:endParaRPr lang="en-US" sz="2400" baseline="0">
                  <a:latin typeface="Times New Roman" pitchFamily="18" charset="0"/>
                </a:endParaRPr>
              </a:p>
            </p:txBody>
          </p:sp>
          <p:sp>
            <p:nvSpPr>
              <p:cNvPr id="23721" name="Rectangle 169"/>
              <p:cNvSpPr>
                <a:spLocks noChangeArrowheads="1"/>
              </p:cNvSpPr>
              <p:nvPr/>
            </p:nvSpPr>
            <p:spPr bwMode="auto">
              <a:xfrm>
                <a:off x="5464" y="2080"/>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ö</a:t>
                </a:r>
                <a:endParaRPr lang="en-US" sz="2400" baseline="0">
                  <a:latin typeface="Times New Roman" pitchFamily="18" charset="0"/>
                </a:endParaRPr>
              </a:p>
            </p:txBody>
          </p:sp>
          <p:sp>
            <p:nvSpPr>
              <p:cNvPr id="23722" name="Rectangle 170"/>
              <p:cNvSpPr>
                <a:spLocks noChangeArrowheads="1"/>
              </p:cNvSpPr>
              <p:nvPr/>
            </p:nvSpPr>
            <p:spPr bwMode="auto">
              <a:xfrm>
                <a:off x="5464" y="2618"/>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ø</a:t>
                </a:r>
                <a:endParaRPr lang="en-US" sz="2400" baseline="0">
                  <a:latin typeface="Times New Roman" pitchFamily="18" charset="0"/>
                </a:endParaRPr>
              </a:p>
            </p:txBody>
          </p:sp>
          <p:sp>
            <p:nvSpPr>
              <p:cNvPr id="23723" name="Rectangle 171"/>
              <p:cNvSpPr>
                <a:spLocks noChangeArrowheads="1"/>
              </p:cNvSpPr>
              <p:nvPr/>
            </p:nvSpPr>
            <p:spPr bwMode="auto">
              <a:xfrm>
                <a:off x="5464" y="2230"/>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a:t>
                </a:r>
                <a:endParaRPr lang="en-US" sz="2400" baseline="0">
                  <a:latin typeface="Times New Roman" pitchFamily="18" charset="0"/>
                </a:endParaRPr>
              </a:p>
            </p:txBody>
          </p:sp>
          <p:sp>
            <p:nvSpPr>
              <p:cNvPr id="23724" name="Rectangle 172"/>
              <p:cNvSpPr>
                <a:spLocks noChangeArrowheads="1"/>
              </p:cNvSpPr>
              <p:nvPr/>
            </p:nvSpPr>
            <p:spPr bwMode="auto">
              <a:xfrm>
                <a:off x="5464" y="2419"/>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a:t>
                </a:r>
                <a:endParaRPr lang="en-US" sz="2400" baseline="0">
                  <a:latin typeface="Times New Roman" pitchFamily="18" charset="0"/>
                </a:endParaRPr>
              </a:p>
            </p:txBody>
          </p:sp>
          <p:sp>
            <p:nvSpPr>
              <p:cNvPr id="23725" name="Rectangle 173"/>
              <p:cNvSpPr>
                <a:spLocks noChangeArrowheads="1"/>
              </p:cNvSpPr>
              <p:nvPr/>
            </p:nvSpPr>
            <p:spPr bwMode="auto">
              <a:xfrm>
                <a:off x="5464" y="2508"/>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a:t>
                </a:r>
                <a:endParaRPr lang="en-US" sz="2400" baseline="0">
                  <a:latin typeface="Times New Roman" pitchFamily="18" charset="0"/>
                </a:endParaRPr>
              </a:p>
            </p:txBody>
          </p:sp>
          <p:sp>
            <p:nvSpPr>
              <p:cNvPr id="23726" name="Rectangle 174"/>
              <p:cNvSpPr>
                <a:spLocks noChangeArrowheads="1"/>
              </p:cNvSpPr>
              <p:nvPr/>
            </p:nvSpPr>
            <p:spPr bwMode="auto">
              <a:xfrm>
                <a:off x="3765" y="2851"/>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æ</a:t>
                </a:r>
                <a:endParaRPr lang="en-US" sz="2400" baseline="0">
                  <a:latin typeface="Times New Roman" pitchFamily="18" charset="0"/>
                </a:endParaRPr>
              </a:p>
            </p:txBody>
          </p:sp>
          <p:sp>
            <p:nvSpPr>
              <p:cNvPr id="23727" name="Rectangle 175"/>
              <p:cNvSpPr>
                <a:spLocks noChangeArrowheads="1"/>
              </p:cNvSpPr>
              <p:nvPr/>
            </p:nvSpPr>
            <p:spPr bwMode="auto">
              <a:xfrm>
                <a:off x="3765" y="3458"/>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è</a:t>
                </a:r>
                <a:endParaRPr lang="en-US" sz="2400" baseline="0">
                  <a:latin typeface="Times New Roman" pitchFamily="18" charset="0"/>
                </a:endParaRPr>
              </a:p>
            </p:txBody>
          </p:sp>
          <p:sp>
            <p:nvSpPr>
              <p:cNvPr id="23728" name="Rectangle 176"/>
              <p:cNvSpPr>
                <a:spLocks noChangeArrowheads="1"/>
              </p:cNvSpPr>
              <p:nvPr/>
            </p:nvSpPr>
            <p:spPr bwMode="auto">
              <a:xfrm>
                <a:off x="3765" y="3001"/>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ç</a:t>
                </a:r>
                <a:endParaRPr lang="en-US" sz="2400" baseline="0">
                  <a:latin typeface="Times New Roman" pitchFamily="18" charset="0"/>
                </a:endParaRPr>
              </a:p>
            </p:txBody>
          </p:sp>
          <p:sp>
            <p:nvSpPr>
              <p:cNvPr id="23729" name="Rectangle 177"/>
              <p:cNvSpPr>
                <a:spLocks noChangeArrowheads="1"/>
              </p:cNvSpPr>
              <p:nvPr/>
            </p:nvSpPr>
            <p:spPr bwMode="auto">
              <a:xfrm>
                <a:off x="3765" y="3191"/>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ç</a:t>
                </a:r>
                <a:endParaRPr lang="en-US" sz="2400" baseline="0">
                  <a:latin typeface="Times New Roman" pitchFamily="18" charset="0"/>
                </a:endParaRPr>
              </a:p>
            </p:txBody>
          </p:sp>
          <p:sp>
            <p:nvSpPr>
              <p:cNvPr id="23730" name="Rectangle 178"/>
              <p:cNvSpPr>
                <a:spLocks noChangeArrowheads="1"/>
              </p:cNvSpPr>
              <p:nvPr/>
            </p:nvSpPr>
            <p:spPr bwMode="auto">
              <a:xfrm>
                <a:off x="3765" y="3348"/>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ç</a:t>
                </a:r>
                <a:endParaRPr lang="en-US" sz="2400" baseline="0">
                  <a:latin typeface="Times New Roman" pitchFamily="18" charset="0"/>
                </a:endParaRPr>
              </a:p>
            </p:txBody>
          </p:sp>
          <p:sp>
            <p:nvSpPr>
              <p:cNvPr id="23731" name="Rectangle 179"/>
              <p:cNvSpPr>
                <a:spLocks noChangeArrowheads="1"/>
              </p:cNvSpPr>
              <p:nvPr/>
            </p:nvSpPr>
            <p:spPr bwMode="auto">
              <a:xfrm>
                <a:off x="4619" y="2851"/>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ö</a:t>
                </a:r>
                <a:endParaRPr lang="en-US" sz="2400" baseline="0">
                  <a:latin typeface="Times New Roman" pitchFamily="18" charset="0"/>
                </a:endParaRPr>
              </a:p>
            </p:txBody>
          </p:sp>
          <p:sp>
            <p:nvSpPr>
              <p:cNvPr id="23732" name="Rectangle 180"/>
              <p:cNvSpPr>
                <a:spLocks noChangeArrowheads="1"/>
              </p:cNvSpPr>
              <p:nvPr/>
            </p:nvSpPr>
            <p:spPr bwMode="auto">
              <a:xfrm>
                <a:off x="4619" y="3458"/>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ø</a:t>
                </a:r>
                <a:endParaRPr lang="en-US" sz="2400" baseline="0">
                  <a:latin typeface="Times New Roman" pitchFamily="18" charset="0"/>
                </a:endParaRPr>
              </a:p>
            </p:txBody>
          </p:sp>
          <p:sp>
            <p:nvSpPr>
              <p:cNvPr id="23733" name="Rectangle 181"/>
              <p:cNvSpPr>
                <a:spLocks noChangeArrowheads="1"/>
              </p:cNvSpPr>
              <p:nvPr/>
            </p:nvSpPr>
            <p:spPr bwMode="auto">
              <a:xfrm>
                <a:off x="4619" y="3001"/>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a:t>
                </a:r>
                <a:endParaRPr lang="en-US" sz="2400" baseline="0">
                  <a:latin typeface="Times New Roman" pitchFamily="18" charset="0"/>
                </a:endParaRPr>
              </a:p>
            </p:txBody>
          </p:sp>
          <p:sp>
            <p:nvSpPr>
              <p:cNvPr id="23734" name="Rectangle 182"/>
              <p:cNvSpPr>
                <a:spLocks noChangeArrowheads="1"/>
              </p:cNvSpPr>
              <p:nvPr/>
            </p:nvSpPr>
            <p:spPr bwMode="auto">
              <a:xfrm>
                <a:off x="4619" y="3191"/>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a:t>
                </a:r>
                <a:endParaRPr lang="en-US" sz="2400" baseline="0">
                  <a:latin typeface="Times New Roman" pitchFamily="18" charset="0"/>
                </a:endParaRPr>
              </a:p>
            </p:txBody>
          </p:sp>
          <p:sp>
            <p:nvSpPr>
              <p:cNvPr id="23735" name="Rectangle 183"/>
              <p:cNvSpPr>
                <a:spLocks noChangeArrowheads="1"/>
              </p:cNvSpPr>
              <p:nvPr/>
            </p:nvSpPr>
            <p:spPr bwMode="auto">
              <a:xfrm>
                <a:off x="4619" y="3348"/>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a:t>
                </a:r>
                <a:endParaRPr lang="en-US" sz="2400" baseline="0">
                  <a:latin typeface="Times New Roman" pitchFamily="18" charset="0"/>
                </a:endParaRPr>
              </a:p>
            </p:txBody>
          </p:sp>
          <p:sp>
            <p:nvSpPr>
              <p:cNvPr id="23736" name="Rectangle 184"/>
              <p:cNvSpPr>
                <a:spLocks noChangeArrowheads="1"/>
              </p:cNvSpPr>
              <p:nvPr/>
            </p:nvSpPr>
            <p:spPr bwMode="auto">
              <a:xfrm>
                <a:off x="4953" y="3053"/>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æ</a:t>
                </a:r>
                <a:endParaRPr lang="en-US" sz="2400" baseline="0">
                  <a:latin typeface="Times New Roman" pitchFamily="18" charset="0"/>
                </a:endParaRPr>
              </a:p>
            </p:txBody>
          </p:sp>
          <p:sp>
            <p:nvSpPr>
              <p:cNvPr id="23737" name="Rectangle 185"/>
              <p:cNvSpPr>
                <a:spLocks noChangeArrowheads="1"/>
              </p:cNvSpPr>
              <p:nvPr/>
            </p:nvSpPr>
            <p:spPr bwMode="auto">
              <a:xfrm>
                <a:off x="4953" y="3256"/>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è</a:t>
                </a:r>
                <a:endParaRPr lang="en-US" sz="2400" baseline="0">
                  <a:latin typeface="Times New Roman" pitchFamily="18" charset="0"/>
                </a:endParaRPr>
              </a:p>
            </p:txBody>
          </p:sp>
          <p:sp>
            <p:nvSpPr>
              <p:cNvPr id="23738" name="Rectangle 186"/>
              <p:cNvSpPr>
                <a:spLocks noChangeArrowheads="1"/>
              </p:cNvSpPr>
              <p:nvPr/>
            </p:nvSpPr>
            <p:spPr bwMode="auto">
              <a:xfrm>
                <a:off x="4953" y="3146"/>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ç</a:t>
                </a:r>
                <a:endParaRPr lang="en-US" sz="2400" baseline="0">
                  <a:latin typeface="Times New Roman" pitchFamily="18" charset="0"/>
                </a:endParaRPr>
              </a:p>
            </p:txBody>
          </p:sp>
          <p:sp>
            <p:nvSpPr>
              <p:cNvPr id="23739" name="Rectangle 187"/>
              <p:cNvSpPr>
                <a:spLocks noChangeArrowheads="1"/>
              </p:cNvSpPr>
              <p:nvPr/>
            </p:nvSpPr>
            <p:spPr bwMode="auto">
              <a:xfrm>
                <a:off x="5514" y="3053"/>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ö</a:t>
                </a:r>
                <a:endParaRPr lang="en-US" sz="2400" baseline="0">
                  <a:latin typeface="Times New Roman" pitchFamily="18" charset="0"/>
                </a:endParaRPr>
              </a:p>
            </p:txBody>
          </p:sp>
          <p:sp>
            <p:nvSpPr>
              <p:cNvPr id="23740" name="Rectangle 188"/>
              <p:cNvSpPr>
                <a:spLocks noChangeArrowheads="1"/>
              </p:cNvSpPr>
              <p:nvPr/>
            </p:nvSpPr>
            <p:spPr bwMode="auto">
              <a:xfrm>
                <a:off x="5514" y="3256"/>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ø</a:t>
                </a:r>
                <a:endParaRPr lang="en-US" sz="2400" baseline="0">
                  <a:latin typeface="Times New Roman" pitchFamily="18" charset="0"/>
                </a:endParaRPr>
              </a:p>
            </p:txBody>
          </p:sp>
          <p:sp>
            <p:nvSpPr>
              <p:cNvPr id="23741" name="Rectangle 189"/>
              <p:cNvSpPr>
                <a:spLocks noChangeArrowheads="1"/>
              </p:cNvSpPr>
              <p:nvPr/>
            </p:nvSpPr>
            <p:spPr bwMode="auto">
              <a:xfrm>
                <a:off x="5514" y="3146"/>
                <a:ext cx="74" cy="230"/>
              </a:xfrm>
              <a:prstGeom prst="rect">
                <a:avLst/>
              </a:prstGeom>
              <a:noFill/>
              <a:ln w="9525">
                <a:noFill/>
                <a:miter lim="800000"/>
                <a:headEnd/>
                <a:tailEnd/>
              </a:ln>
            </p:spPr>
            <p:txBody>
              <a:bodyPr wrap="none" lIns="0" tIns="0" rIns="0" bIns="0">
                <a:spAutoFit/>
              </a:bodyPr>
              <a:lstStyle/>
              <a:p>
                <a:pPr eaLnBrk="0" hangingPunct="0"/>
                <a:r>
                  <a:rPr lang="en-US" sz="2400" baseline="0">
                    <a:solidFill>
                      <a:srgbClr val="000000"/>
                    </a:solidFill>
                    <a:latin typeface="Symbol" pitchFamily="18" charset="2"/>
                  </a:rPr>
                  <a:t>÷</a:t>
                </a:r>
                <a:endParaRPr lang="en-US" sz="2400" baseline="0">
                  <a:latin typeface="Times New Roman" pitchFamily="18" charset="0"/>
                </a:endParaRPr>
              </a:p>
            </p:txBody>
          </p:sp>
          <p:sp>
            <p:nvSpPr>
              <p:cNvPr id="23742" name="Rectangle 190"/>
              <p:cNvSpPr>
                <a:spLocks noChangeArrowheads="1"/>
              </p:cNvSpPr>
              <p:nvPr/>
            </p:nvSpPr>
            <p:spPr bwMode="auto">
              <a:xfrm>
                <a:off x="3678" y="2431"/>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a:t>
                </a:r>
                <a:endParaRPr lang="en-US" sz="2400" baseline="0">
                  <a:latin typeface="Times New Roman" pitchFamily="18" charset="0"/>
                </a:endParaRPr>
              </a:p>
            </p:txBody>
          </p:sp>
          <p:sp>
            <p:nvSpPr>
              <p:cNvPr id="23743" name="Rectangle 191"/>
              <p:cNvSpPr>
                <a:spLocks noChangeArrowheads="1"/>
              </p:cNvSpPr>
              <p:nvPr/>
            </p:nvSpPr>
            <p:spPr bwMode="auto">
              <a:xfrm>
                <a:off x="3765" y="2431"/>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20</a:t>
                </a:r>
                <a:endParaRPr lang="en-US" sz="2400" baseline="0">
                  <a:latin typeface="Times New Roman" pitchFamily="18" charset="0"/>
                </a:endParaRPr>
              </a:p>
            </p:txBody>
          </p:sp>
          <p:sp>
            <p:nvSpPr>
              <p:cNvPr id="23744" name="Rectangle 192"/>
              <p:cNvSpPr>
                <a:spLocks noChangeArrowheads="1"/>
              </p:cNvSpPr>
              <p:nvPr/>
            </p:nvSpPr>
            <p:spPr bwMode="auto">
              <a:xfrm>
                <a:off x="4470" y="2552"/>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1</a:t>
                </a:r>
                <a:endParaRPr lang="en-US" sz="2400" baseline="0">
                  <a:latin typeface="Times New Roman" pitchFamily="18" charset="0"/>
                </a:endParaRPr>
              </a:p>
            </p:txBody>
          </p:sp>
          <p:sp>
            <p:nvSpPr>
              <p:cNvPr id="23745" name="Rectangle 193"/>
              <p:cNvSpPr>
                <a:spLocks noChangeArrowheads="1"/>
              </p:cNvSpPr>
              <p:nvPr/>
            </p:nvSpPr>
            <p:spPr bwMode="auto">
              <a:xfrm>
                <a:off x="5057" y="2334"/>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20</a:t>
                </a:r>
                <a:endParaRPr lang="en-US" sz="2400" baseline="0">
                  <a:latin typeface="Times New Roman" pitchFamily="18" charset="0"/>
                </a:endParaRPr>
              </a:p>
            </p:txBody>
          </p:sp>
          <p:sp>
            <p:nvSpPr>
              <p:cNvPr id="23746" name="Rectangle 194"/>
              <p:cNvSpPr>
                <a:spLocks noChangeArrowheads="1"/>
              </p:cNvSpPr>
              <p:nvPr/>
            </p:nvSpPr>
            <p:spPr bwMode="auto">
              <a:xfrm>
                <a:off x="5150" y="2552"/>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1</a:t>
                </a:r>
                <a:endParaRPr lang="en-US" sz="2400" baseline="0">
                  <a:latin typeface="Times New Roman" pitchFamily="18" charset="0"/>
                </a:endParaRPr>
              </a:p>
            </p:txBody>
          </p:sp>
          <p:sp>
            <p:nvSpPr>
              <p:cNvPr id="23747" name="Rectangle 195"/>
              <p:cNvSpPr>
                <a:spLocks noChangeArrowheads="1"/>
              </p:cNvSpPr>
              <p:nvPr/>
            </p:nvSpPr>
            <p:spPr bwMode="auto">
              <a:xfrm>
                <a:off x="4194" y="3117"/>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20</a:t>
                </a:r>
                <a:endParaRPr lang="en-US" sz="2400" baseline="0">
                  <a:latin typeface="Times New Roman" pitchFamily="18" charset="0"/>
                </a:endParaRPr>
              </a:p>
            </p:txBody>
          </p:sp>
          <p:sp>
            <p:nvSpPr>
              <p:cNvPr id="23748" name="Rectangle 196"/>
              <p:cNvSpPr>
                <a:spLocks noChangeArrowheads="1"/>
              </p:cNvSpPr>
              <p:nvPr/>
            </p:nvSpPr>
            <p:spPr bwMode="auto">
              <a:xfrm>
                <a:off x="4410" y="3117"/>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25</a:t>
                </a:r>
                <a:endParaRPr lang="en-US" sz="2400" baseline="0">
                  <a:latin typeface="Times New Roman" pitchFamily="18" charset="0"/>
                </a:endParaRPr>
              </a:p>
            </p:txBody>
          </p:sp>
          <p:sp>
            <p:nvSpPr>
              <p:cNvPr id="23749" name="Rectangle 197"/>
              <p:cNvSpPr>
                <a:spLocks noChangeArrowheads="1"/>
              </p:cNvSpPr>
              <p:nvPr/>
            </p:nvSpPr>
            <p:spPr bwMode="auto">
              <a:xfrm>
                <a:off x="4229" y="3363"/>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25</a:t>
                </a:r>
                <a:endParaRPr lang="en-US" sz="2400" baseline="0">
                  <a:latin typeface="Times New Roman" pitchFamily="18" charset="0"/>
                </a:endParaRPr>
              </a:p>
            </p:txBody>
          </p:sp>
          <p:sp>
            <p:nvSpPr>
              <p:cNvPr id="23750" name="Rectangle 198"/>
              <p:cNvSpPr>
                <a:spLocks noChangeArrowheads="1"/>
              </p:cNvSpPr>
              <p:nvPr/>
            </p:nvSpPr>
            <p:spPr bwMode="auto">
              <a:xfrm>
                <a:off x="4445" y="3363"/>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75</a:t>
                </a:r>
                <a:endParaRPr lang="en-US" sz="2400" baseline="0">
                  <a:latin typeface="Times New Roman" pitchFamily="18" charset="0"/>
                </a:endParaRPr>
              </a:p>
            </p:txBody>
          </p:sp>
          <p:sp>
            <p:nvSpPr>
              <p:cNvPr id="23751" name="Rectangle 199"/>
              <p:cNvSpPr>
                <a:spLocks noChangeArrowheads="1"/>
              </p:cNvSpPr>
              <p:nvPr/>
            </p:nvSpPr>
            <p:spPr bwMode="auto">
              <a:xfrm>
                <a:off x="4294" y="3598"/>
                <a:ext cx="168"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100</a:t>
                </a:r>
                <a:endParaRPr lang="en-US" sz="2400" baseline="0">
                  <a:latin typeface="Times New Roman" pitchFamily="18" charset="0"/>
                </a:endParaRPr>
              </a:p>
            </p:txBody>
          </p:sp>
          <p:sp>
            <p:nvSpPr>
              <p:cNvPr id="23752" name="Rectangle 200"/>
              <p:cNvSpPr>
                <a:spLocks noChangeArrowheads="1"/>
              </p:cNvSpPr>
              <p:nvPr/>
            </p:nvSpPr>
            <p:spPr bwMode="auto">
              <a:xfrm>
                <a:off x="5380" y="3117"/>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05</a:t>
                </a:r>
                <a:endParaRPr lang="en-US" sz="2400" baseline="0">
                  <a:latin typeface="Times New Roman" pitchFamily="18" charset="0"/>
                </a:endParaRPr>
              </a:p>
            </p:txBody>
          </p:sp>
          <p:sp>
            <p:nvSpPr>
              <p:cNvPr id="23753" name="Rectangle 201"/>
              <p:cNvSpPr>
                <a:spLocks noChangeArrowheads="1"/>
              </p:cNvSpPr>
              <p:nvPr/>
            </p:nvSpPr>
            <p:spPr bwMode="auto">
              <a:xfrm>
                <a:off x="5288" y="3352"/>
                <a:ext cx="224"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0433</a:t>
                </a:r>
                <a:endParaRPr lang="en-US" sz="2400" baseline="0">
                  <a:latin typeface="Times New Roman" pitchFamily="18" charset="0"/>
                </a:endParaRPr>
              </a:p>
            </p:txBody>
          </p:sp>
          <p:sp>
            <p:nvSpPr>
              <p:cNvPr id="23754" name="Rectangle 202"/>
              <p:cNvSpPr>
                <a:spLocks noChangeArrowheads="1"/>
              </p:cNvSpPr>
              <p:nvPr/>
            </p:nvSpPr>
            <p:spPr bwMode="auto">
              <a:xfrm>
                <a:off x="4085" y="3751"/>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1</a:t>
                </a:r>
                <a:endParaRPr lang="en-US" sz="2400" baseline="0">
                  <a:latin typeface="Times New Roman" pitchFamily="18" charset="0"/>
                </a:endParaRPr>
              </a:p>
            </p:txBody>
          </p:sp>
          <p:sp>
            <p:nvSpPr>
              <p:cNvPr id="23755" name="Rectangle 203"/>
              <p:cNvSpPr>
                <a:spLocks noChangeArrowheads="1"/>
              </p:cNvSpPr>
              <p:nvPr/>
            </p:nvSpPr>
            <p:spPr bwMode="auto">
              <a:xfrm>
                <a:off x="4157" y="3751"/>
                <a:ext cx="112"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15</a:t>
                </a:r>
                <a:endParaRPr lang="en-US" sz="2400" baseline="0">
                  <a:latin typeface="Times New Roman" pitchFamily="18" charset="0"/>
                </a:endParaRPr>
              </a:p>
            </p:txBody>
          </p:sp>
          <p:sp>
            <p:nvSpPr>
              <p:cNvPr id="23756" name="Rectangle 204"/>
              <p:cNvSpPr>
                <a:spLocks noChangeArrowheads="1"/>
              </p:cNvSpPr>
              <p:nvPr/>
            </p:nvSpPr>
            <p:spPr bwMode="auto">
              <a:xfrm>
                <a:off x="4469" y="3751"/>
                <a:ext cx="56"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0</a:t>
                </a:r>
                <a:endParaRPr lang="en-US" sz="2400" baseline="0">
                  <a:latin typeface="Times New Roman" pitchFamily="18" charset="0"/>
                </a:endParaRPr>
              </a:p>
            </p:txBody>
          </p:sp>
          <p:sp>
            <p:nvSpPr>
              <p:cNvPr id="23757" name="Rectangle 205"/>
              <p:cNvSpPr>
                <a:spLocks noChangeArrowheads="1"/>
              </p:cNvSpPr>
              <p:nvPr/>
            </p:nvSpPr>
            <p:spPr bwMode="auto">
              <a:xfrm>
                <a:off x="4552" y="3751"/>
                <a:ext cx="224" cy="134"/>
              </a:xfrm>
              <a:prstGeom prst="rect">
                <a:avLst/>
              </a:prstGeom>
              <a:noFill/>
              <a:ln w="9525">
                <a:noFill/>
                <a:miter lim="800000"/>
                <a:headEnd/>
                <a:tailEnd/>
              </a:ln>
            </p:spPr>
            <p:txBody>
              <a:bodyPr wrap="none" lIns="0" tIns="0" rIns="0" bIns="0">
                <a:spAutoFit/>
              </a:bodyPr>
              <a:lstStyle/>
              <a:p>
                <a:pPr eaLnBrk="0" hangingPunct="0"/>
                <a:r>
                  <a:rPr lang="en-US" sz="1400" baseline="0">
                    <a:solidFill>
                      <a:srgbClr val="000000"/>
                    </a:solidFill>
                    <a:latin typeface="Times New Roman" pitchFamily="18" charset="0"/>
                  </a:rPr>
                  <a:t>8749</a:t>
                </a:r>
                <a:endParaRPr lang="en-US" sz="2400" baseline="0">
                  <a:latin typeface="Times New Roman" pitchFamily="18" charset="0"/>
                </a:endParaRPr>
              </a:p>
            </p:txBody>
          </p:sp>
        </p:grpSp>
      </p:grpSp>
      <p:sp>
        <p:nvSpPr>
          <p:cNvPr id="23558" name="Rectangle 6"/>
          <p:cNvSpPr>
            <a:spLocks noGrp="1" noChangeArrowheads="1"/>
          </p:cNvSpPr>
          <p:nvPr>
            <p:ph type="title"/>
          </p:nvPr>
        </p:nvSpPr>
        <p:spPr>
          <a:ln/>
        </p:spPr>
        <p:txBody>
          <a:bodyPr/>
          <a:lstStyle/>
          <a:p>
            <a:r>
              <a:rPr lang="en-US"/>
              <a:t>Sample Proportion  (Example 5-3)</a:t>
            </a:r>
          </a:p>
        </p:txBody>
      </p:sp>
    </p:spTree>
  </p:cSld>
  <p:clrMapOvr>
    <a:masterClrMapping/>
  </p:clrMapOvr>
  <p:transition>
    <p:strip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Statistics for Managers Using Microsoft Excel, 4e © 2004 Prentice-Hall, Inc.</a:t>
            </a:r>
          </a:p>
        </p:txBody>
      </p:sp>
      <p:sp>
        <p:nvSpPr>
          <p:cNvPr id="6" name="Slide Number Placeholder 4"/>
          <p:cNvSpPr>
            <a:spLocks noGrp="1"/>
          </p:cNvSpPr>
          <p:nvPr>
            <p:ph type="sldNum" sz="quarter" idx="11"/>
          </p:nvPr>
        </p:nvSpPr>
        <p:spPr/>
        <p:txBody>
          <a:bodyPr/>
          <a:lstStyle/>
          <a:p>
            <a:r>
              <a:rPr lang="en-US"/>
              <a:t>Chap 6-</a:t>
            </a:r>
            <a:fld id="{B9F400D3-0FCE-45E2-BAC5-A5703B31947D}" type="slidenum">
              <a:rPr lang="en-US"/>
              <a:pPr/>
              <a:t>17</a:t>
            </a:fld>
            <a:endParaRPr lang="en-US"/>
          </a:p>
        </p:txBody>
      </p:sp>
      <p:sp>
        <p:nvSpPr>
          <p:cNvPr id="326658" name="Rectangle 2"/>
          <p:cNvSpPr>
            <a:spLocks noGrp="1" noChangeArrowheads="1"/>
          </p:cNvSpPr>
          <p:nvPr>
            <p:ph type="title"/>
          </p:nvPr>
        </p:nvSpPr>
        <p:spPr/>
        <p:txBody>
          <a:bodyPr/>
          <a:lstStyle/>
          <a:p>
            <a:pPr>
              <a:lnSpc>
                <a:spcPct val="120000"/>
              </a:lnSpc>
            </a:pPr>
            <a:r>
              <a:rPr lang="en-US"/>
              <a:t>Population Proportions, p</a:t>
            </a:r>
          </a:p>
        </p:txBody>
      </p:sp>
      <p:sp>
        <p:nvSpPr>
          <p:cNvPr id="326659" name="Rectangle 3"/>
          <p:cNvSpPr>
            <a:spLocks noGrp="1" noChangeArrowheads="1"/>
          </p:cNvSpPr>
          <p:nvPr>
            <p:ph type="body" idx="1"/>
          </p:nvPr>
        </p:nvSpPr>
        <p:spPr>
          <a:xfrm>
            <a:off x="838200" y="1676400"/>
            <a:ext cx="8001000" cy="4800600"/>
          </a:xfrm>
          <a:noFill/>
          <a:ln/>
        </p:spPr>
        <p:txBody>
          <a:bodyPr/>
          <a:lstStyle/>
          <a:p>
            <a:pPr>
              <a:spcBef>
                <a:spcPct val="50000"/>
              </a:spcBef>
              <a:buFont typeface="Wingdings" pitchFamily="2" charset="2"/>
              <a:buNone/>
            </a:pPr>
            <a:r>
              <a:rPr lang="en-US"/>
              <a:t>   p = the proportion of the population having </a:t>
            </a:r>
          </a:p>
          <a:p>
            <a:pPr>
              <a:lnSpc>
                <a:spcPct val="20000"/>
              </a:lnSpc>
              <a:spcBef>
                <a:spcPct val="50000"/>
              </a:spcBef>
              <a:buFont typeface="Wingdings" pitchFamily="2" charset="2"/>
              <a:buNone/>
            </a:pPr>
            <a:r>
              <a:rPr lang="en-US"/>
              <a:t>              some characteristic</a:t>
            </a:r>
          </a:p>
          <a:p>
            <a:pPr>
              <a:lnSpc>
                <a:spcPct val="120000"/>
              </a:lnSpc>
              <a:spcBef>
                <a:spcPct val="50000"/>
              </a:spcBef>
            </a:pPr>
            <a:r>
              <a:rPr lang="en-US" sz="2400">
                <a:solidFill>
                  <a:schemeClr val="folHlink"/>
                </a:solidFill>
              </a:rPr>
              <a:t>Sample proportion</a:t>
            </a:r>
            <a:r>
              <a:rPr lang="en-US" sz="2400"/>
              <a:t> </a:t>
            </a:r>
            <a:r>
              <a:rPr lang="en-US" sz="2400">
                <a:solidFill>
                  <a:schemeClr val="folHlink"/>
                </a:solidFill>
              </a:rPr>
              <a:t>(  p</a:t>
            </a:r>
            <a:r>
              <a:rPr lang="en-US" sz="2400" baseline="-25000">
                <a:solidFill>
                  <a:schemeClr val="folHlink"/>
                </a:solidFill>
              </a:rPr>
              <a:t>s</a:t>
            </a:r>
            <a:r>
              <a:rPr lang="en-US" sz="2400">
                <a:solidFill>
                  <a:schemeClr val="folHlink"/>
                </a:solidFill>
              </a:rPr>
              <a:t> )</a:t>
            </a:r>
            <a:r>
              <a:rPr lang="en-US" sz="2400"/>
              <a:t>  provides an estimate</a:t>
            </a:r>
          </a:p>
          <a:p>
            <a:pPr>
              <a:lnSpc>
                <a:spcPct val="20000"/>
              </a:lnSpc>
              <a:spcBef>
                <a:spcPct val="50000"/>
              </a:spcBef>
              <a:buFont typeface="Wingdings" pitchFamily="2" charset="2"/>
              <a:buNone/>
            </a:pPr>
            <a:r>
              <a:rPr lang="en-US" sz="2400"/>
              <a:t>                                            of  p:</a:t>
            </a:r>
          </a:p>
          <a:p>
            <a:pPr>
              <a:spcBef>
                <a:spcPct val="50000"/>
              </a:spcBef>
            </a:pPr>
            <a:endParaRPr lang="en-US"/>
          </a:p>
          <a:p>
            <a:pPr>
              <a:spcBef>
                <a:spcPct val="50000"/>
              </a:spcBef>
            </a:pPr>
            <a:endParaRPr lang="en-US" sz="1200"/>
          </a:p>
          <a:p>
            <a:pPr>
              <a:spcBef>
                <a:spcPct val="50000"/>
              </a:spcBef>
            </a:pPr>
            <a:r>
              <a:rPr lang="en-US" sz="2400"/>
              <a:t>0 </a:t>
            </a:r>
            <a:r>
              <a:rPr lang="en-US" sz="2400">
                <a:cs typeface="Arial" pitchFamily="34" charset="0"/>
              </a:rPr>
              <a:t>≤  p</a:t>
            </a:r>
            <a:r>
              <a:rPr lang="en-US" sz="2400" baseline="-25000">
                <a:cs typeface="Arial" pitchFamily="34" charset="0"/>
              </a:rPr>
              <a:t>s</a:t>
            </a:r>
            <a:r>
              <a:rPr lang="en-US" sz="2400">
                <a:cs typeface="Arial" pitchFamily="34" charset="0"/>
              </a:rPr>
              <a:t> ≤ 1</a:t>
            </a:r>
          </a:p>
          <a:p>
            <a:pPr>
              <a:lnSpc>
                <a:spcPct val="90000"/>
              </a:lnSpc>
              <a:spcBef>
                <a:spcPct val="50000"/>
              </a:spcBef>
            </a:pPr>
            <a:r>
              <a:rPr lang="en-US" sz="2400"/>
              <a:t>p</a:t>
            </a:r>
            <a:r>
              <a:rPr lang="en-US" sz="2400" baseline="-25000"/>
              <a:t>s</a:t>
            </a:r>
            <a:r>
              <a:rPr lang="en-US" sz="2400"/>
              <a:t>  has a binomial distribution</a:t>
            </a:r>
          </a:p>
          <a:p>
            <a:pPr>
              <a:lnSpc>
                <a:spcPct val="90000"/>
              </a:lnSpc>
              <a:spcBef>
                <a:spcPct val="50000"/>
              </a:spcBef>
              <a:buFont typeface="Wingdings" pitchFamily="2" charset="2"/>
              <a:buNone/>
            </a:pPr>
            <a:r>
              <a:rPr lang="en-US" sz="2000"/>
              <a:t>	(assuming sampling with replacement from a finite population or without replacement from an infinite population)</a:t>
            </a:r>
          </a:p>
        </p:txBody>
      </p:sp>
      <p:graphicFrame>
        <p:nvGraphicFramePr>
          <p:cNvPr id="326660" name="Object 4"/>
          <p:cNvGraphicFramePr>
            <a:graphicFrameLocks noChangeAspect="1"/>
          </p:cNvGraphicFramePr>
          <p:nvPr/>
        </p:nvGraphicFramePr>
        <p:xfrm>
          <a:off x="381000" y="3581400"/>
          <a:ext cx="8491538" cy="682625"/>
        </p:xfrm>
        <a:graphic>
          <a:graphicData uri="http://schemas.openxmlformats.org/presentationml/2006/ole">
            <p:oleObj spid="_x0000_s68610" name="Equation" r:id="rId3" imgW="5232240" imgH="419040" progId="Equation.3">
              <p:embed/>
            </p:oleObj>
          </a:graphicData>
        </a:graphic>
      </p:graphicFrame>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ooter Placeholder 3"/>
          <p:cNvSpPr>
            <a:spLocks noGrp="1"/>
          </p:cNvSpPr>
          <p:nvPr>
            <p:ph type="ftr" sz="quarter" idx="10"/>
          </p:nvPr>
        </p:nvSpPr>
        <p:spPr/>
        <p:txBody>
          <a:bodyPr/>
          <a:lstStyle/>
          <a:p>
            <a:r>
              <a:rPr lang="en-US"/>
              <a:t>Statistics for Managers Using Microsoft Excel, 4e © 2004 Prentice-Hall, Inc.</a:t>
            </a:r>
          </a:p>
        </p:txBody>
      </p:sp>
      <p:sp>
        <p:nvSpPr>
          <p:cNvPr id="31" name="Slide Number Placeholder 4"/>
          <p:cNvSpPr>
            <a:spLocks noGrp="1"/>
          </p:cNvSpPr>
          <p:nvPr>
            <p:ph type="sldNum" sz="quarter" idx="11"/>
          </p:nvPr>
        </p:nvSpPr>
        <p:spPr/>
        <p:txBody>
          <a:bodyPr/>
          <a:lstStyle/>
          <a:p>
            <a:r>
              <a:rPr lang="en-US"/>
              <a:t>Chap 6-</a:t>
            </a:r>
            <a:fld id="{6787E4C7-6252-4CFB-97A5-EE03EB5B05DD}" type="slidenum">
              <a:rPr lang="en-US"/>
              <a:pPr/>
              <a:t>18</a:t>
            </a:fld>
            <a:endParaRPr lang="en-US"/>
          </a:p>
        </p:txBody>
      </p:sp>
      <p:sp>
        <p:nvSpPr>
          <p:cNvPr id="327682" name="Rectangle 2"/>
          <p:cNvSpPr>
            <a:spLocks noGrp="1" noChangeArrowheads="1"/>
          </p:cNvSpPr>
          <p:nvPr>
            <p:ph type="title"/>
          </p:nvPr>
        </p:nvSpPr>
        <p:spPr>
          <a:xfrm>
            <a:off x="1143000" y="381000"/>
            <a:ext cx="7793038" cy="762000"/>
          </a:xfrm>
        </p:spPr>
        <p:txBody>
          <a:bodyPr/>
          <a:lstStyle/>
          <a:p>
            <a:pPr>
              <a:lnSpc>
                <a:spcPct val="80000"/>
              </a:lnSpc>
            </a:pPr>
            <a:r>
              <a:rPr lang="en-US"/>
              <a:t>Sampling Distribution of p</a:t>
            </a:r>
          </a:p>
        </p:txBody>
      </p:sp>
      <p:sp>
        <p:nvSpPr>
          <p:cNvPr id="327683" name="Rectangle 3"/>
          <p:cNvSpPr>
            <a:spLocks noGrp="1" noChangeArrowheads="1"/>
          </p:cNvSpPr>
          <p:nvPr>
            <p:ph type="body" idx="1"/>
          </p:nvPr>
        </p:nvSpPr>
        <p:spPr>
          <a:xfrm>
            <a:off x="304800" y="1600200"/>
            <a:ext cx="8077200" cy="4532313"/>
          </a:xfrm>
        </p:spPr>
        <p:txBody>
          <a:bodyPr/>
          <a:lstStyle/>
          <a:p>
            <a:pPr>
              <a:lnSpc>
                <a:spcPct val="120000"/>
              </a:lnSpc>
            </a:pPr>
            <a:r>
              <a:rPr lang="en-US"/>
              <a:t>Approximated by a</a:t>
            </a:r>
            <a:br>
              <a:rPr lang="en-US"/>
            </a:br>
            <a:r>
              <a:rPr lang="en-US"/>
              <a:t>normal distribution if:</a:t>
            </a:r>
          </a:p>
          <a:p>
            <a:pPr lvl="1">
              <a:lnSpc>
                <a:spcPct val="120000"/>
              </a:lnSpc>
            </a:pPr>
            <a:r>
              <a:rPr lang="en-US"/>
              <a:t> </a:t>
            </a:r>
          </a:p>
          <a:p>
            <a:pPr lvl="1">
              <a:lnSpc>
                <a:spcPct val="120000"/>
              </a:lnSpc>
            </a:pPr>
            <a:endParaRPr lang="en-US"/>
          </a:p>
          <a:p>
            <a:pPr lvl="1">
              <a:lnSpc>
                <a:spcPct val="120000"/>
              </a:lnSpc>
            </a:pPr>
            <a:endParaRPr lang="en-US"/>
          </a:p>
          <a:p>
            <a:pPr lvl="1">
              <a:lnSpc>
                <a:spcPct val="120000"/>
              </a:lnSpc>
            </a:pPr>
            <a:endParaRPr lang="en-US"/>
          </a:p>
          <a:p>
            <a:pPr lvl="1">
              <a:lnSpc>
                <a:spcPct val="120000"/>
              </a:lnSpc>
              <a:buFont typeface="Wingdings" pitchFamily="2" charset="2"/>
              <a:buNone/>
            </a:pPr>
            <a:r>
              <a:rPr lang="en-US"/>
              <a:t>where</a:t>
            </a:r>
          </a:p>
          <a:p>
            <a:pPr lvl="1">
              <a:lnSpc>
                <a:spcPct val="120000"/>
              </a:lnSpc>
              <a:buFont typeface="Wingdings" pitchFamily="2" charset="2"/>
              <a:buNone/>
            </a:pPr>
            <a:r>
              <a:rPr lang="en-US"/>
              <a:t>				       </a:t>
            </a:r>
            <a:r>
              <a:rPr lang="en-US" sz="1900"/>
              <a:t>and</a:t>
            </a:r>
          </a:p>
        </p:txBody>
      </p:sp>
      <p:sp>
        <p:nvSpPr>
          <p:cNvPr id="327684" name="Rectangle 4"/>
          <p:cNvSpPr>
            <a:spLocks noChangeArrowheads="1"/>
          </p:cNvSpPr>
          <p:nvPr/>
        </p:nvSpPr>
        <p:spPr bwMode="auto">
          <a:xfrm>
            <a:off x="2971800" y="6019800"/>
            <a:ext cx="3986213" cy="393700"/>
          </a:xfrm>
          <a:prstGeom prst="rect">
            <a:avLst/>
          </a:prstGeom>
          <a:noFill/>
          <a:ln w="12700">
            <a:noFill/>
            <a:miter lim="800000"/>
            <a:headEnd/>
            <a:tailEnd/>
          </a:ln>
          <a:effectLst/>
        </p:spPr>
        <p:txBody>
          <a:bodyPr lIns="90488" tIns="44450" rIns="90488" bIns="44450">
            <a:spAutoFit/>
          </a:bodyPr>
          <a:lstStyle/>
          <a:p>
            <a:pPr algn="l" eaLnBrk="0" hangingPunct="0"/>
            <a:r>
              <a:rPr lang="en-US" sz="2000"/>
              <a:t>(where p = population proportion)</a:t>
            </a:r>
          </a:p>
        </p:txBody>
      </p:sp>
      <p:sp>
        <p:nvSpPr>
          <p:cNvPr id="327685" name="Rectangle 5"/>
          <p:cNvSpPr>
            <a:spLocks noChangeArrowheads="1"/>
          </p:cNvSpPr>
          <p:nvPr/>
        </p:nvSpPr>
        <p:spPr bwMode="auto">
          <a:xfrm>
            <a:off x="5486400" y="2133600"/>
            <a:ext cx="2600325" cy="406400"/>
          </a:xfrm>
          <a:prstGeom prst="rect">
            <a:avLst/>
          </a:prstGeom>
          <a:noFill/>
          <a:ln w="12700">
            <a:solidFill>
              <a:schemeClr val="tx1"/>
            </a:solidFill>
            <a:miter lim="800000"/>
            <a:headEnd/>
            <a:tailEnd/>
          </a:ln>
          <a:effectLst/>
        </p:spPr>
        <p:txBody>
          <a:bodyPr lIns="90488" tIns="44450" rIns="90488" bIns="44450">
            <a:spAutoFit/>
          </a:bodyPr>
          <a:lstStyle/>
          <a:p>
            <a:pPr algn="l" eaLnBrk="0" hangingPunct="0"/>
            <a:r>
              <a:rPr lang="en-US" sz="2000"/>
              <a:t>Sampling Distribution</a:t>
            </a:r>
          </a:p>
        </p:txBody>
      </p:sp>
      <p:sp>
        <p:nvSpPr>
          <p:cNvPr id="327686" name="Rectangle 6"/>
          <p:cNvSpPr>
            <a:spLocks noChangeArrowheads="1"/>
          </p:cNvSpPr>
          <p:nvPr/>
        </p:nvSpPr>
        <p:spPr bwMode="auto">
          <a:xfrm>
            <a:off x="5713413" y="3656013"/>
            <a:ext cx="304800" cy="152400"/>
          </a:xfrm>
          <a:prstGeom prst="rect">
            <a:avLst/>
          </a:prstGeom>
          <a:solidFill>
            <a:schemeClr val="accent2"/>
          </a:solidFill>
          <a:ln w="12700">
            <a:solidFill>
              <a:schemeClr val="bg2"/>
            </a:solidFill>
            <a:miter lim="800000"/>
            <a:headEnd/>
            <a:tailEnd/>
          </a:ln>
          <a:effectLst/>
        </p:spPr>
        <p:txBody>
          <a:bodyPr wrap="none" anchor="ctr"/>
          <a:lstStyle/>
          <a:p>
            <a:endParaRPr lang="en-US"/>
          </a:p>
        </p:txBody>
      </p:sp>
      <p:sp>
        <p:nvSpPr>
          <p:cNvPr id="327687" name="Rectangle 7"/>
          <p:cNvSpPr>
            <a:spLocks noChangeArrowheads="1"/>
          </p:cNvSpPr>
          <p:nvPr/>
        </p:nvSpPr>
        <p:spPr bwMode="auto">
          <a:xfrm>
            <a:off x="5408613" y="3732213"/>
            <a:ext cx="304800" cy="76200"/>
          </a:xfrm>
          <a:prstGeom prst="rect">
            <a:avLst/>
          </a:prstGeom>
          <a:solidFill>
            <a:schemeClr val="accent2"/>
          </a:solidFill>
          <a:ln w="12700">
            <a:solidFill>
              <a:schemeClr val="bg2"/>
            </a:solidFill>
            <a:miter lim="800000"/>
            <a:headEnd/>
            <a:tailEnd/>
          </a:ln>
          <a:effectLst/>
        </p:spPr>
        <p:txBody>
          <a:bodyPr wrap="none" anchor="ctr"/>
          <a:lstStyle/>
          <a:p>
            <a:endParaRPr lang="en-US"/>
          </a:p>
        </p:txBody>
      </p:sp>
      <p:sp>
        <p:nvSpPr>
          <p:cNvPr id="327688" name="Rectangle 8"/>
          <p:cNvSpPr>
            <a:spLocks noChangeArrowheads="1"/>
          </p:cNvSpPr>
          <p:nvPr/>
        </p:nvSpPr>
        <p:spPr bwMode="auto">
          <a:xfrm>
            <a:off x="6018213" y="3427413"/>
            <a:ext cx="304800" cy="381000"/>
          </a:xfrm>
          <a:prstGeom prst="rect">
            <a:avLst/>
          </a:prstGeom>
          <a:solidFill>
            <a:schemeClr val="accent2"/>
          </a:solidFill>
          <a:ln w="12700">
            <a:solidFill>
              <a:schemeClr val="bg2"/>
            </a:solidFill>
            <a:miter lim="800000"/>
            <a:headEnd/>
            <a:tailEnd/>
          </a:ln>
          <a:effectLst/>
        </p:spPr>
        <p:txBody>
          <a:bodyPr wrap="none" anchor="ctr"/>
          <a:lstStyle/>
          <a:p>
            <a:endParaRPr lang="en-US"/>
          </a:p>
        </p:txBody>
      </p:sp>
      <p:sp>
        <p:nvSpPr>
          <p:cNvPr id="327689" name="Rectangle 9"/>
          <p:cNvSpPr>
            <a:spLocks noChangeArrowheads="1"/>
          </p:cNvSpPr>
          <p:nvPr/>
        </p:nvSpPr>
        <p:spPr bwMode="auto">
          <a:xfrm>
            <a:off x="6323013" y="3122613"/>
            <a:ext cx="304800" cy="685800"/>
          </a:xfrm>
          <a:prstGeom prst="rect">
            <a:avLst/>
          </a:prstGeom>
          <a:solidFill>
            <a:schemeClr val="accent2"/>
          </a:solidFill>
          <a:ln w="12700">
            <a:solidFill>
              <a:schemeClr val="bg2"/>
            </a:solidFill>
            <a:miter lim="800000"/>
            <a:headEnd/>
            <a:tailEnd/>
          </a:ln>
          <a:effectLst/>
        </p:spPr>
        <p:txBody>
          <a:bodyPr wrap="none" anchor="ctr"/>
          <a:lstStyle/>
          <a:p>
            <a:endParaRPr lang="en-US"/>
          </a:p>
        </p:txBody>
      </p:sp>
      <p:sp>
        <p:nvSpPr>
          <p:cNvPr id="327690" name="Rectangle 10"/>
          <p:cNvSpPr>
            <a:spLocks noChangeArrowheads="1"/>
          </p:cNvSpPr>
          <p:nvPr/>
        </p:nvSpPr>
        <p:spPr bwMode="auto">
          <a:xfrm>
            <a:off x="6932613" y="3122613"/>
            <a:ext cx="304800" cy="685800"/>
          </a:xfrm>
          <a:prstGeom prst="rect">
            <a:avLst/>
          </a:prstGeom>
          <a:solidFill>
            <a:schemeClr val="accent2"/>
          </a:solidFill>
          <a:ln w="12700">
            <a:solidFill>
              <a:schemeClr val="bg2"/>
            </a:solidFill>
            <a:miter lim="800000"/>
            <a:headEnd/>
            <a:tailEnd/>
          </a:ln>
          <a:effectLst/>
        </p:spPr>
        <p:txBody>
          <a:bodyPr wrap="none" anchor="ctr"/>
          <a:lstStyle/>
          <a:p>
            <a:endParaRPr lang="en-US"/>
          </a:p>
        </p:txBody>
      </p:sp>
      <p:sp>
        <p:nvSpPr>
          <p:cNvPr id="327691" name="Rectangle 11"/>
          <p:cNvSpPr>
            <a:spLocks noChangeArrowheads="1"/>
          </p:cNvSpPr>
          <p:nvPr/>
        </p:nvSpPr>
        <p:spPr bwMode="auto">
          <a:xfrm>
            <a:off x="6627813" y="2970213"/>
            <a:ext cx="304800" cy="838200"/>
          </a:xfrm>
          <a:prstGeom prst="rect">
            <a:avLst/>
          </a:prstGeom>
          <a:solidFill>
            <a:schemeClr val="accent2"/>
          </a:solidFill>
          <a:ln w="12700">
            <a:solidFill>
              <a:schemeClr val="bg2"/>
            </a:solidFill>
            <a:miter lim="800000"/>
            <a:headEnd/>
            <a:tailEnd/>
          </a:ln>
          <a:effectLst/>
        </p:spPr>
        <p:txBody>
          <a:bodyPr wrap="none" anchor="ctr"/>
          <a:lstStyle/>
          <a:p>
            <a:endParaRPr lang="en-US"/>
          </a:p>
        </p:txBody>
      </p:sp>
      <p:sp>
        <p:nvSpPr>
          <p:cNvPr id="327692" name="Rectangle 12"/>
          <p:cNvSpPr>
            <a:spLocks noChangeArrowheads="1"/>
          </p:cNvSpPr>
          <p:nvPr/>
        </p:nvSpPr>
        <p:spPr bwMode="auto">
          <a:xfrm>
            <a:off x="7237413" y="3427413"/>
            <a:ext cx="304800" cy="381000"/>
          </a:xfrm>
          <a:prstGeom prst="rect">
            <a:avLst/>
          </a:prstGeom>
          <a:solidFill>
            <a:schemeClr val="accent2"/>
          </a:solidFill>
          <a:ln w="12700">
            <a:solidFill>
              <a:schemeClr val="bg2"/>
            </a:solidFill>
            <a:miter lim="800000"/>
            <a:headEnd/>
            <a:tailEnd/>
          </a:ln>
          <a:effectLst/>
        </p:spPr>
        <p:txBody>
          <a:bodyPr wrap="none" anchor="ctr"/>
          <a:lstStyle/>
          <a:p>
            <a:endParaRPr lang="en-US"/>
          </a:p>
        </p:txBody>
      </p:sp>
      <p:sp>
        <p:nvSpPr>
          <p:cNvPr id="327693" name="Rectangle 13"/>
          <p:cNvSpPr>
            <a:spLocks noChangeArrowheads="1"/>
          </p:cNvSpPr>
          <p:nvPr/>
        </p:nvSpPr>
        <p:spPr bwMode="auto">
          <a:xfrm>
            <a:off x="7542213" y="3656013"/>
            <a:ext cx="304800" cy="152400"/>
          </a:xfrm>
          <a:prstGeom prst="rect">
            <a:avLst/>
          </a:prstGeom>
          <a:solidFill>
            <a:schemeClr val="accent2"/>
          </a:solidFill>
          <a:ln w="12700">
            <a:solidFill>
              <a:schemeClr val="bg2"/>
            </a:solidFill>
            <a:miter lim="800000"/>
            <a:headEnd/>
            <a:tailEnd/>
          </a:ln>
          <a:effectLst/>
        </p:spPr>
        <p:txBody>
          <a:bodyPr wrap="none" anchor="ctr"/>
          <a:lstStyle/>
          <a:p>
            <a:endParaRPr lang="en-US"/>
          </a:p>
        </p:txBody>
      </p:sp>
      <p:sp>
        <p:nvSpPr>
          <p:cNvPr id="327694" name="Rectangle 14"/>
          <p:cNvSpPr>
            <a:spLocks noChangeArrowheads="1"/>
          </p:cNvSpPr>
          <p:nvPr/>
        </p:nvSpPr>
        <p:spPr bwMode="auto">
          <a:xfrm>
            <a:off x="7847013" y="3732213"/>
            <a:ext cx="304800" cy="76200"/>
          </a:xfrm>
          <a:prstGeom prst="rect">
            <a:avLst/>
          </a:prstGeom>
          <a:solidFill>
            <a:schemeClr val="accent2"/>
          </a:solidFill>
          <a:ln w="12700">
            <a:solidFill>
              <a:schemeClr val="bg2"/>
            </a:solidFill>
            <a:miter lim="800000"/>
            <a:headEnd/>
            <a:tailEnd/>
          </a:ln>
          <a:effectLst/>
        </p:spPr>
        <p:txBody>
          <a:bodyPr wrap="none" anchor="ctr"/>
          <a:lstStyle/>
          <a:p>
            <a:endParaRPr lang="en-US"/>
          </a:p>
        </p:txBody>
      </p:sp>
      <p:sp>
        <p:nvSpPr>
          <p:cNvPr id="327695" name="Line 15"/>
          <p:cNvSpPr>
            <a:spLocks noChangeShapeType="1"/>
          </p:cNvSpPr>
          <p:nvPr/>
        </p:nvSpPr>
        <p:spPr bwMode="auto">
          <a:xfrm flipH="1">
            <a:off x="5105400" y="2743200"/>
            <a:ext cx="0" cy="1066800"/>
          </a:xfrm>
          <a:prstGeom prst="line">
            <a:avLst/>
          </a:prstGeom>
          <a:noFill/>
          <a:ln w="12700">
            <a:solidFill>
              <a:schemeClr val="tx1"/>
            </a:solidFill>
            <a:round/>
            <a:headEnd/>
            <a:tailEnd/>
          </a:ln>
          <a:effectLst/>
        </p:spPr>
        <p:txBody>
          <a:bodyPr wrap="none" anchor="ctr"/>
          <a:lstStyle/>
          <a:p>
            <a:endParaRPr lang="en-US"/>
          </a:p>
        </p:txBody>
      </p:sp>
      <p:sp>
        <p:nvSpPr>
          <p:cNvPr id="327696" name="Line 16"/>
          <p:cNvSpPr>
            <a:spLocks noChangeShapeType="1"/>
          </p:cNvSpPr>
          <p:nvPr/>
        </p:nvSpPr>
        <p:spPr bwMode="auto">
          <a:xfrm>
            <a:off x="5105400" y="3810000"/>
            <a:ext cx="3429000" cy="0"/>
          </a:xfrm>
          <a:prstGeom prst="line">
            <a:avLst/>
          </a:prstGeom>
          <a:noFill/>
          <a:ln w="12700">
            <a:solidFill>
              <a:schemeClr val="tx1"/>
            </a:solidFill>
            <a:round/>
            <a:headEnd/>
            <a:tailEnd/>
          </a:ln>
          <a:effectLst/>
        </p:spPr>
        <p:txBody>
          <a:bodyPr wrap="none" anchor="ctr"/>
          <a:lstStyle/>
          <a:p>
            <a:endParaRPr lang="en-US"/>
          </a:p>
        </p:txBody>
      </p:sp>
      <p:sp>
        <p:nvSpPr>
          <p:cNvPr id="327697" name="Line 17"/>
          <p:cNvSpPr>
            <a:spLocks noChangeShapeType="1"/>
          </p:cNvSpPr>
          <p:nvPr/>
        </p:nvSpPr>
        <p:spPr bwMode="auto">
          <a:xfrm>
            <a:off x="5105400" y="3505200"/>
            <a:ext cx="3276600" cy="0"/>
          </a:xfrm>
          <a:prstGeom prst="line">
            <a:avLst/>
          </a:prstGeom>
          <a:noFill/>
          <a:ln w="12700" cap="rnd">
            <a:solidFill>
              <a:schemeClr val="tx1"/>
            </a:solidFill>
            <a:prstDash val="sysDot"/>
            <a:round/>
            <a:headEnd/>
            <a:tailEnd/>
          </a:ln>
          <a:effectLst/>
        </p:spPr>
        <p:txBody>
          <a:bodyPr wrap="none" anchor="ctr"/>
          <a:lstStyle/>
          <a:p>
            <a:endParaRPr lang="en-US"/>
          </a:p>
        </p:txBody>
      </p:sp>
      <p:sp>
        <p:nvSpPr>
          <p:cNvPr id="327698" name="Line 18"/>
          <p:cNvSpPr>
            <a:spLocks noChangeShapeType="1"/>
          </p:cNvSpPr>
          <p:nvPr/>
        </p:nvSpPr>
        <p:spPr bwMode="auto">
          <a:xfrm>
            <a:off x="5105400" y="3200400"/>
            <a:ext cx="3276600" cy="0"/>
          </a:xfrm>
          <a:prstGeom prst="line">
            <a:avLst/>
          </a:prstGeom>
          <a:noFill/>
          <a:ln w="12700" cap="rnd">
            <a:solidFill>
              <a:schemeClr val="tx1"/>
            </a:solidFill>
            <a:prstDash val="sysDot"/>
            <a:round/>
            <a:headEnd/>
            <a:tailEnd/>
          </a:ln>
          <a:effectLst/>
        </p:spPr>
        <p:txBody>
          <a:bodyPr wrap="none" anchor="ctr"/>
          <a:lstStyle/>
          <a:p>
            <a:endParaRPr lang="en-US"/>
          </a:p>
        </p:txBody>
      </p:sp>
      <p:sp>
        <p:nvSpPr>
          <p:cNvPr id="327699" name="Line 19"/>
          <p:cNvSpPr>
            <a:spLocks noChangeShapeType="1"/>
          </p:cNvSpPr>
          <p:nvPr/>
        </p:nvSpPr>
        <p:spPr bwMode="auto">
          <a:xfrm>
            <a:off x="5105400" y="2895600"/>
            <a:ext cx="3276600" cy="0"/>
          </a:xfrm>
          <a:prstGeom prst="line">
            <a:avLst/>
          </a:prstGeom>
          <a:noFill/>
          <a:ln w="12700" cap="rnd">
            <a:solidFill>
              <a:schemeClr val="tx1"/>
            </a:solidFill>
            <a:prstDash val="sysDot"/>
            <a:round/>
            <a:headEnd/>
            <a:tailEnd/>
          </a:ln>
          <a:effectLst/>
        </p:spPr>
        <p:txBody>
          <a:bodyPr wrap="none" anchor="ctr"/>
          <a:lstStyle/>
          <a:p>
            <a:endParaRPr lang="en-US"/>
          </a:p>
        </p:txBody>
      </p:sp>
      <p:grpSp>
        <p:nvGrpSpPr>
          <p:cNvPr id="2" name="Group 20"/>
          <p:cNvGrpSpPr>
            <a:grpSpLocks/>
          </p:cNvGrpSpPr>
          <p:nvPr/>
        </p:nvGrpSpPr>
        <p:grpSpPr bwMode="auto">
          <a:xfrm>
            <a:off x="5561013" y="2894013"/>
            <a:ext cx="2439987" cy="825500"/>
            <a:chOff x="3216" y="2304"/>
            <a:chExt cx="1537" cy="520"/>
          </a:xfrm>
        </p:grpSpPr>
        <p:sp>
          <p:nvSpPr>
            <p:cNvPr id="327701" name="Freeform 21"/>
            <p:cNvSpPr>
              <a:spLocks/>
            </p:cNvSpPr>
            <p:nvPr/>
          </p:nvSpPr>
          <p:spPr bwMode="auto">
            <a:xfrm>
              <a:off x="3986" y="2304"/>
              <a:ext cx="767" cy="520"/>
            </a:xfrm>
            <a:custGeom>
              <a:avLst/>
              <a:gdLst/>
              <a:ahLst/>
              <a:cxnLst>
                <a:cxn ang="0">
                  <a:pos x="766" y="519"/>
                </a:cxn>
                <a:cxn ang="0">
                  <a:pos x="686" y="513"/>
                </a:cxn>
                <a:cxn ang="0">
                  <a:pos x="645" y="507"/>
                </a:cxn>
                <a:cxn ang="0">
                  <a:pos x="605" y="499"/>
                </a:cxn>
                <a:cxn ang="0">
                  <a:pos x="564" y="487"/>
                </a:cxn>
                <a:cxn ang="0">
                  <a:pos x="523" y="470"/>
                </a:cxn>
                <a:cxn ang="0">
                  <a:pos x="485" y="449"/>
                </a:cxn>
                <a:cxn ang="0">
                  <a:pos x="403" y="389"/>
                </a:cxn>
                <a:cxn ang="0">
                  <a:pos x="322" y="304"/>
                </a:cxn>
                <a:cxn ang="0">
                  <a:pos x="242" y="203"/>
                </a:cxn>
                <a:cxn ang="0">
                  <a:pos x="201" y="151"/>
                </a:cxn>
                <a:cxn ang="0">
                  <a:pos x="160" y="102"/>
                </a:cxn>
                <a:cxn ang="0">
                  <a:pos x="121" y="61"/>
                </a:cxn>
                <a:cxn ang="0">
                  <a:pos x="80" y="28"/>
                </a:cxn>
                <a:cxn ang="0">
                  <a:pos x="39" y="7"/>
                </a:cxn>
                <a:cxn ang="0">
                  <a:pos x="0" y="0"/>
                </a:cxn>
              </a:cxnLst>
              <a:rect l="0" t="0" r="r" b="b"/>
              <a:pathLst>
                <a:path w="767" h="520">
                  <a:moveTo>
                    <a:pt x="766" y="519"/>
                  </a:moveTo>
                  <a:lnTo>
                    <a:pt x="686" y="513"/>
                  </a:lnTo>
                  <a:lnTo>
                    <a:pt x="645" y="507"/>
                  </a:lnTo>
                  <a:lnTo>
                    <a:pt x="605" y="499"/>
                  </a:lnTo>
                  <a:lnTo>
                    <a:pt x="564" y="487"/>
                  </a:lnTo>
                  <a:lnTo>
                    <a:pt x="523" y="470"/>
                  </a:lnTo>
                  <a:lnTo>
                    <a:pt x="485" y="449"/>
                  </a:lnTo>
                  <a:lnTo>
                    <a:pt x="403" y="389"/>
                  </a:lnTo>
                  <a:lnTo>
                    <a:pt x="322" y="304"/>
                  </a:lnTo>
                  <a:lnTo>
                    <a:pt x="242" y="203"/>
                  </a:lnTo>
                  <a:lnTo>
                    <a:pt x="201" y="151"/>
                  </a:lnTo>
                  <a:lnTo>
                    <a:pt x="160" y="102"/>
                  </a:lnTo>
                  <a:lnTo>
                    <a:pt x="121" y="61"/>
                  </a:lnTo>
                  <a:lnTo>
                    <a:pt x="80" y="28"/>
                  </a:lnTo>
                  <a:lnTo>
                    <a:pt x="39" y="7"/>
                  </a:lnTo>
                  <a:lnTo>
                    <a:pt x="0" y="0"/>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sp>
          <p:nvSpPr>
            <p:cNvPr id="327702" name="Freeform 22"/>
            <p:cNvSpPr>
              <a:spLocks/>
            </p:cNvSpPr>
            <p:nvPr/>
          </p:nvSpPr>
          <p:spPr bwMode="auto">
            <a:xfrm>
              <a:off x="3216" y="2304"/>
              <a:ext cx="771" cy="520"/>
            </a:xfrm>
            <a:custGeom>
              <a:avLst/>
              <a:gdLst/>
              <a:ahLst/>
              <a:cxnLst>
                <a:cxn ang="0">
                  <a:pos x="0" y="519"/>
                </a:cxn>
                <a:cxn ang="0">
                  <a:pos x="81" y="513"/>
                </a:cxn>
                <a:cxn ang="0">
                  <a:pos x="122" y="507"/>
                </a:cxn>
                <a:cxn ang="0">
                  <a:pos x="163" y="499"/>
                </a:cxn>
                <a:cxn ang="0">
                  <a:pos x="202" y="487"/>
                </a:cxn>
                <a:cxn ang="0">
                  <a:pos x="243" y="470"/>
                </a:cxn>
                <a:cxn ang="0">
                  <a:pos x="285" y="449"/>
                </a:cxn>
                <a:cxn ang="0">
                  <a:pos x="364" y="389"/>
                </a:cxn>
                <a:cxn ang="0">
                  <a:pos x="445" y="304"/>
                </a:cxn>
                <a:cxn ang="0">
                  <a:pos x="527" y="203"/>
                </a:cxn>
                <a:cxn ang="0">
                  <a:pos x="567" y="151"/>
                </a:cxn>
                <a:cxn ang="0">
                  <a:pos x="608" y="102"/>
                </a:cxn>
                <a:cxn ang="0">
                  <a:pos x="648" y="61"/>
                </a:cxn>
                <a:cxn ang="0">
                  <a:pos x="688" y="28"/>
                </a:cxn>
                <a:cxn ang="0">
                  <a:pos x="729" y="7"/>
                </a:cxn>
                <a:cxn ang="0">
                  <a:pos x="770" y="0"/>
                </a:cxn>
              </a:cxnLst>
              <a:rect l="0" t="0" r="r" b="b"/>
              <a:pathLst>
                <a:path w="771" h="520">
                  <a:moveTo>
                    <a:pt x="0" y="519"/>
                  </a:moveTo>
                  <a:lnTo>
                    <a:pt x="81" y="513"/>
                  </a:lnTo>
                  <a:lnTo>
                    <a:pt x="122" y="507"/>
                  </a:lnTo>
                  <a:lnTo>
                    <a:pt x="163" y="499"/>
                  </a:lnTo>
                  <a:lnTo>
                    <a:pt x="202" y="487"/>
                  </a:lnTo>
                  <a:lnTo>
                    <a:pt x="243" y="470"/>
                  </a:lnTo>
                  <a:lnTo>
                    <a:pt x="285" y="449"/>
                  </a:lnTo>
                  <a:lnTo>
                    <a:pt x="364" y="389"/>
                  </a:lnTo>
                  <a:lnTo>
                    <a:pt x="445" y="304"/>
                  </a:lnTo>
                  <a:lnTo>
                    <a:pt x="527" y="203"/>
                  </a:lnTo>
                  <a:lnTo>
                    <a:pt x="567" y="151"/>
                  </a:lnTo>
                  <a:lnTo>
                    <a:pt x="608" y="102"/>
                  </a:lnTo>
                  <a:lnTo>
                    <a:pt x="648" y="61"/>
                  </a:lnTo>
                  <a:lnTo>
                    <a:pt x="688" y="28"/>
                  </a:lnTo>
                  <a:lnTo>
                    <a:pt x="729" y="7"/>
                  </a:lnTo>
                  <a:lnTo>
                    <a:pt x="770" y="0"/>
                  </a:lnTo>
                </a:path>
              </a:pathLst>
            </a:custGeom>
            <a:noFill/>
            <a:ln w="50800" cap="rnd" cmpd="sng">
              <a:solidFill>
                <a:srgbClr val="FF0000"/>
              </a:solidFill>
              <a:prstDash val="solid"/>
              <a:round/>
              <a:headEnd type="none" w="med" len="med"/>
              <a:tailEnd type="none" w="med" len="med"/>
            </a:ln>
            <a:effectLst/>
          </p:spPr>
          <p:txBody>
            <a:bodyPr/>
            <a:lstStyle/>
            <a:p>
              <a:endParaRPr lang="en-US"/>
            </a:p>
          </p:txBody>
        </p:sp>
      </p:grpSp>
      <p:sp>
        <p:nvSpPr>
          <p:cNvPr id="327703" name="Rectangle 23"/>
          <p:cNvSpPr>
            <a:spLocks noChangeArrowheads="1"/>
          </p:cNvSpPr>
          <p:nvPr/>
        </p:nvSpPr>
        <p:spPr bwMode="auto">
          <a:xfrm>
            <a:off x="4572000" y="2286000"/>
            <a:ext cx="1216025" cy="393700"/>
          </a:xfrm>
          <a:prstGeom prst="rect">
            <a:avLst/>
          </a:prstGeom>
          <a:noFill/>
          <a:ln w="12700">
            <a:noFill/>
            <a:miter lim="800000"/>
            <a:headEnd/>
            <a:tailEnd/>
          </a:ln>
          <a:effectLst/>
        </p:spPr>
        <p:txBody>
          <a:bodyPr lIns="90488" tIns="44450" rIns="90488" bIns="44450">
            <a:spAutoFit/>
          </a:bodyPr>
          <a:lstStyle/>
          <a:p>
            <a:pPr algn="l" eaLnBrk="0" hangingPunct="0"/>
            <a:r>
              <a:rPr lang="en-US" sz="2000"/>
              <a:t>P(</a:t>
            </a:r>
            <a:r>
              <a:rPr lang="en-US" sz="800"/>
              <a:t> </a:t>
            </a:r>
            <a:r>
              <a:rPr lang="en-US" sz="2000"/>
              <a:t>p</a:t>
            </a:r>
            <a:r>
              <a:rPr lang="en-US" sz="2000" baseline="-25000"/>
              <a:t>s</a:t>
            </a:r>
            <a:r>
              <a:rPr lang="en-US" sz="2000"/>
              <a:t>)</a:t>
            </a:r>
          </a:p>
        </p:txBody>
      </p:sp>
      <p:sp>
        <p:nvSpPr>
          <p:cNvPr id="327704" name="Rectangle 24"/>
          <p:cNvSpPr>
            <a:spLocks noChangeArrowheads="1"/>
          </p:cNvSpPr>
          <p:nvPr/>
        </p:nvSpPr>
        <p:spPr bwMode="auto">
          <a:xfrm>
            <a:off x="4724400" y="2743200"/>
            <a:ext cx="454025" cy="1163638"/>
          </a:xfrm>
          <a:prstGeom prst="rect">
            <a:avLst/>
          </a:prstGeom>
          <a:noFill/>
          <a:ln w="12700">
            <a:noFill/>
            <a:miter lim="800000"/>
            <a:headEnd/>
            <a:tailEnd/>
          </a:ln>
          <a:effectLst/>
        </p:spPr>
        <p:txBody>
          <a:bodyPr lIns="90488" tIns="44450" rIns="90488" bIns="44450">
            <a:spAutoFit/>
          </a:bodyPr>
          <a:lstStyle/>
          <a:p>
            <a:pPr algn="l" eaLnBrk="0" hangingPunct="0">
              <a:lnSpc>
                <a:spcPct val="60000"/>
              </a:lnSpc>
            </a:pPr>
            <a:r>
              <a:rPr lang="en-US" sz="1800" b="1"/>
              <a:t>.3</a:t>
            </a:r>
          </a:p>
          <a:p>
            <a:pPr algn="l" eaLnBrk="0" hangingPunct="0">
              <a:lnSpc>
                <a:spcPct val="60000"/>
              </a:lnSpc>
            </a:pPr>
            <a:r>
              <a:rPr lang="en-US" sz="1800" b="1"/>
              <a:t>.2</a:t>
            </a:r>
          </a:p>
          <a:p>
            <a:pPr algn="l" eaLnBrk="0" hangingPunct="0">
              <a:lnSpc>
                <a:spcPct val="60000"/>
              </a:lnSpc>
            </a:pPr>
            <a:r>
              <a:rPr lang="en-US" sz="1800" b="1"/>
              <a:t>.1</a:t>
            </a:r>
          </a:p>
          <a:p>
            <a:pPr algn="l" eaLnBrk="0" hangingPunct="0">
              <a:lnSpc>
                <a:spcPct val="60000"/>
              </a:lnSpc>
            </a:pPr>
            <a:r>
              <a:rPr lang="en-US" sz="1800" b="1"/>
              <a:t> 0</a:t>
            </a:r>
          </a:p>
        </p:txBody>
      </p:sp>
      <p:sp>
        <p:nvSpPr>
          <p:cNvPr id="327705" name="Rectangle 25"/>
          <p:cNvSpPr>
            <a:spLocks noChangeArrowheads="1"/>
          </p:cNvSpPr>
          <p:nvPr/>
        </p:nvSpPr>
        <p:spPr bwMode="auto">
          <a:xfrm>
            <a:off x="4876800" y="3810000"/>
            <a:ext cx="3806825" cy="363538"/>
          </a:xfrm>
          <a:prstGeom prst="rect">
            <a:avLst/>
          </a:prstGeom>
          <a:noFill/>
          <a:ln w="12700">
            <a:noFill/>
            <a:miter lim="800000"/>
            <a:headEnd/>
            <a:tailEnd/>
          </a:ln>
          <a:effectLst/>
        </p:spPr>
        <p:txBody>
          <a:bodyPr lIns="90488" tIns="44450" rIns="90488" bIns="44450">
            <a:spAutoFit/>
          </a:bodyPr>
          <a:lstStyle/>
          <a:p>
            <a:pPr algn="l" eaLnBrk="0" hangingPunct="0"/>
            <a:r>
              <a:rPr lang="en-US" sz="1800" b="1"/>
              <a:t>   0      . 2       .4       .6        8       1</a:t>
            </a:r>
          </a:p>
        </p:txBody>
      </p:sp>
      <p:sp>
        <p:nvSpPr>
          <p:cNvPr id="327706" name="Rectangle 26"/>
          <p:cNvSpPr>
            <a:spLocks noChangeArrowheads="1"/>
          </p:cNvSpPr>
          <p:nvPr/>
        </p:nvSpPr>
        <p:spPr bwMode="auto">
          <a:xfrm>
            <a:off x="8534400" y="3733800"/>
            <a:ext cx="454025" cy="490538"/>
          </a:xfrm>
          <a:prstGeom prst="rect">
            <a:avLst/>
          </a:prstGeom>
          <a:noFill/>
          <a:ln w="12700">
            <a:noFill/>
            <a:miter lim="800000"/>
            <a:headEnd/>
            <a:tailEnd/>
          </a:ln>
          <a:effectLst/>
        </p:spPr>
        <p:txBody>
          <a:bodyPr lIns="90488" tIns="44450" rIns="90488" bIns="44450">
            <a:spAutoFit/>
          </a:bodyPr>
          <a:lstStyle/>
          <a:p>
            <a:pPr algn="l" eaLnBrk="0" hangingPunct="0">
              <a:lnSpc>
                <a:spcPct val="110000"/>
              </a:lnSpc>
            </a:pPr>
            <a:r>
              <a:rPr lang="en-US"/>
              <a:t>p</a:t>
            </a:r>
            <a:r>
              <a:rPr lang="en-US" baseline="-25000"/>
              <a:t>s</a:t>
            </a:r>
          </a:p>
        </p:txBody>
      </p:sp>
      <p:graphicFrame>
        <p:nvGraphicFramePr>
          <p:cNvPr id="327707" name="Object 27"/>
          <p:cNvGraphicFramePr>
            <a:graphicFrameLocks noChangeAspect="1"/>
          </p:cNvGraphicFramePr>
          <p:nvPr/>
        </p:nvGraphicFramePr>
        <p:xfrm>
          <a:off x="1785938" y="5159375"/>
          <a:ext cx="1308100" cy="671513"/>
        </p:xfrm>
        <a:graphic>
          <a:graphicData uri="http://schemas.openxmlformats.org/presentationml/2006/ole">
            <p:oleObj spid="_x0000_s69634" name="Equation" r:id="rId3" imgW="469800" imgH="241200" progId="Equation.3">
              <p:embed/>
            </p:oleObj>
          </a:graphicData>
        </a:graphic>
      </p:graphicFrame>
      <p:graphicFrame>
        <p:nvGraphicFramePr>
          <p:cNvPr id="327708" name="Object 28"/>
          <p:cNvGraphicFramePr>
            <a:graphicFrameLocks noChangeAspect="1"/>
          </p:cNvGraphicFramePr>
          <p:nvPr/>
        </p:nvGraphicFramePr>
        <p:xfrm>
          <a:off x="4810125" y="4837113"/>
          <a:ext cx="2733675" cy="1182687"/>
        </p:xfrm>
        <a:graphic>
          <a:graphicData uri="http://schemas.openxmlformats.org/presentationml/2006/ole">
            <p:oleObj spid="_x0000_s69635" name="Equation" r:id="rId4" imgW="1028520" imgH="444240" progId="Equation.3">
              <p:embed/>
            </p:oleObj>
          </a:graphicData>
        </a:graphic>
      </p:graphicFrame>
      <p:graphicFrame>
        <p:nvGraphicFramePr>
          <p:cNvPr id="327709" name="Object 29"/>
          <p:cNvGraphicFramePr>
            <a:graphicFrameLocks noChangeAspect="1"/>
          </p:cNvGraphicFramePr>
          <p:nvPr/>
        </p:nvGraphicFramePr>
        <p:xfrm>
          <a:off x="1203325" y="2819400"/>
          <a:ext cx="1795463" cy="1733550"/>
        </p:xfrm>
        <a:graphic>
          <a:graphicData uri="http://schemas.openxmlformats.org/presentationml/2006/ole">
            <p:oleObj spid="_x0000_s69636" name="Equation" r:id="rId5" imgW="736560" imgH="711000" progId="Equation.3">
              <p:embed/>
            </p:oleObj>
          </a:graphicData>
        </a:graphic>
      </p:graphicFrame>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3"/>
          <p:cNvSpPr>
            <a:spLocks noGrp="1"/>
          </p:cNvSpPr>
          <p:nvPr>
            <p:ph type="ftr" sz="quarter" idx="10"/>
          </p:nvPr>
        </p:nvSpPr>
        <p:spPr/>
        <p:txBody>
          <a:bodyPr/>
          <a:lstStyle/>
          <a:p>
            <a:r>
              <a:rPr lang="en-US"/>
              <a:t>Statistics for Managers Using Microsoft Excel, 4e © 2004 Prentice-Hall, Inc.</a:t>
            </a:r>
          </a:p>
        </p:txBody>
      </p:sp>
      <p:sp>
        <p:nvSpPr>
          <p:cNvPr id="11" name="Slide Number Placeholder 4"/>
          <p:cNvSpPr>
            <a:spLocks noGrp="1"/>
          </p:cNvSpPr>
          <p:nvPr>
            <p:ph type="sldNum" sz="quarter" idx="11"/>
          </p:nvPr>
        </p:nvSpPr>
        <p:spPr/>
        <p:txBody>
          <a:bodyPr/>
          <a:lstStyle/>
          <a:p>
            <a:r>
              <a:rPr lang="en-US"/>
              <a:t>Chap 6-</a:t>
            </a:r>
            <a:fld id="{BA10F73A-D99E-4A9F-9FE9-B371A146469F}" type="slidenum">
              <a:rPr lang="en-US"/>
              <a:pPr/>
              <a:t>19</a:t>
            </a:fld>
            <a:endParaRPr lang="en-US"/>
          </a:p>
        </p:txBody>
      </p:sp>
      <p:sp>
        <p:nvSpPr>
          <p:cNvPr id="328706" name="Rectangle 2"/>
          <p:cNvSpPr>
            <a:spLocks noGrp="1" noChangeArrowheads="1"/>
          </p:cNvSpPr>
          <p:nvPr>
            <p:ph type="title"/>
          </p:nvPr>
        </p:nvSpPr>
        <p:spPr>
          <a:xfrm>
            <a:off x="1150938" y="327025"/>
            <a:ext cx="7383462" cy="892175"/>
          </a:xfrm>
        </p:spPr>
        <p:txBody>
          <a:bodyPr/>
          <a:lstStyle/>
          <a:p>
            <a:pPr>
              <a:lnSpc>
                <a:spcPct val="80000"/>
              </a:lnSpc>
            </a:pPr>
            <a:r>
              <a:rPr lang="en-US"/>
              <a:t>Z-Value for Proportions</a:t>
            </a:r>
          </a:p>
        </p:txBody>
      </p:sp>
      <p:sp>
        <p:nvSpPr>
          <p:cNvPr id="328707" name="Rectangle 3"/>
          <p:cNvSpPr>
            <a:spLocks noGrp="1" noChangeArrowheads="1"/>
          </p:cNvSpPr>
          <p:nvPr>
            <p:ph type="body" idx="1"/>
          </p:nvPr>
        </p:nvSpPr>
        <p:spPr>
          <a:xfrm>
            <a:off x="381000" y="4267200"/>
            <a:ext cx="4800600" cy="2133600"/>
          </a:xfrm>
        </p:spPr>
        <p:txBody>
          <a:bodyPr/>
          <a:lstStyle/>
          <a:p>
            <a:pPr>
              <a:lnSpc>
                <a:spcPct val="120000"/>
              </a:lnSpc>
            </a:pPr>
            <a:r>
              <a:rPr lang="en-US" sz="2100"/>
              <a:t>If sampling is </a:t>
            </a:r>
            <a:r>
              <a:rPr lang="en-US" sz="2100" b="1">
                <a:solidFill>
                  <a:schemeClr val="folHlink"/>
                </a:solidFill>
              </a:rPr>
              <a:t>without replacement</a:t>
            </a:r>
            <a:r>
              <a:rPr lang="en-US" sz="2100"/>
              <a:t> and  n  is greater than  5%  of the population size, then        must use the </a:t>
            </a:r>
            <a:r>
              <a:rPr lang="en-US" sz="2100" b="1">
                <a:solidFill>
                  <a:schemeClr val="folHlink"/>
                </a:solidFill>
              </a:rPr>
              <a:t>finite population correction factor</a:t>
            </a:r>
            <a:r>
              <a:rPr lang="en-US" sz="2100" b="1"/>
              <a:t>:</a:t>
            </a:r>
          </a:p>
        </p:txBody>
      </p:sp>
      <p:graphicFrame>
        <p:nvGraphicFramePr>
          <p:cNvPr id="328708" name="Object 4">
            <a:hlinkClick r:id="" action="ppaction://ole?verb=0"/>
          </p:cNvPr>
          <p:cNvGraphicFramePr>
            <a:graphicFrameLocks/>
          </p:cNvGraphicFramePr>
          <p:nvPr/>
        </p:nvGraphicFramePr>
        <p:xfrm>
          <a:off x="5273675" y="4800600"/>
          <a:ext cx="3589338" cy="990600"/>
        </p:xfrm>
        <a:graphic>
          <a:graphicData uri="http://schemas.openxmlformats.org/presentationml/2006/ole">
            <p:oleObj spid="_x0000_s70658" name="Equation" r:id="rId3" imgW="1485720" imgH="444240" progId="Equation.3">
              <p:embed/>
            </p:oleObj>
          </a:graphicData>
        </a:graphic>
      </p:graphicFrame>
      <p:sp>
        <p:nvSpPr>
          <p:cNvPr id="328709" name="Rectangle 5"/>
          <p:cNvSpPr>
            <a:spLocks noChangeArrowheads="1"/>
          </p:cNvSpPr>
          <p:nvPr/>
        </p:nvSpPr>
        <p:spPr bwMode="auto">
          <a:xfrm>
            <a:off x="228600" y="4343400"/>
            <a:ext cx="8763000" cy="1905000"/>
          </a:xfrm>
          <a:prstGeom prst="rect">
            <a:avLst/>
          </a:prstGeom>
          <a:noFill/>
          <a:ln w="19050" algn="ctr">
            <a:solidFill>
              <a:schemeClr val="tx1"/>
            </a:solidFill>
            <a:miter lim="800000"/>
            <a:headEnd/>
            <a:tailEnd/>
          </a:ln>
          <a:effectLst/>
        </p:spPr>
        <p:txBody>
          <a:bodyPr wrap="none" anchor="ctr"/>
          <a:lstStyle/>
          <a:p>
            <a:endParaRPr lang="en-US"/>
          </a:p>
        </p:txBody>
      </p:sp>
      <p:sp>
        <p:nvSpPr>
          <p:cNvPr id="328710" name="Text Box 6"/>
          <p:cNvSpPr txBox="1">
            <a:spLocks noChangeArrowheads="1"/>
          </p:cNvSpPr>
          <p:nvPr/>
        </p:nvSpPr>
        <p:spPr bwMode="auto">
          <a:xfrm>
            <a:off x="1524000" y="1752600"/>
            <a:ext cx="4267200" cy="457200"/>
          </a:xfrm>
          <a:prstGeom prst="rect">
            <a:avLst/>
          </a:prstGeom>
          <a:noFill/>
          <a:ln w="19050" algn="ctr">
            <a:noFill/>
            <a:miter lim="800000"/>
            <a:headEnd/>
            <a:tailEnd/>
          </a:ln>
          <a:effectLst/>
        </p:spPr>
        <p:txBody>
          <a:bodyPr>
            <a:spAutoFit/>
          </a:bodyPr>
          <a:lstStyle/>
          <a:p>
            <a:pPr algn="l"/>
            <a:endParaRPr lang="en-US"/>
          </a:p>
        </p:txBody>
      </p:sp>
      <p:graphicFrame>
        <p:nvGraphicFramePr>
          <p:cNvPr id="328711" name="Object 7"/>
          <p:cNvGraphicFramePr>
            <a:graphicFrameLocks noChangeAspect="1"/>
          </p:cNvGraphicFramePr>
          <p:nvPr/>
        </p:nvGraphicFramePr>
        <p:xfrm>
          <a:off x="2724150" y="2409825"/>
          <a:ext cx="3773488" cy="1581150"/>
        </p:xfrm>
        <a:graphic>
          <a:graphicData uri="http://schemas.openxmlformats.org/presentationml/2006/ole">
            <p:oleObj spid="_x0000_s70659" name="Equation" r:id="rId4" imgW="1485720" imgH="622080" progId="Equation.3">
              <p:embed/>
            </p:oleObj>
          </a:graphicData>
        </a:graphic>
      </p:graphicFrame>
      <p:sp>
        <p:nvSpPr>
          <p:cNvPr id="328712" name="Text Box 8"/>
          <p:cNvSpPr txBox="1">
            <a:spLocks noChangeArrowheads="1"/>
          </p:cNvSpPr>
          <p:nvPr/>
        </p:nvSpPr>
        <p:spPr bwMode="auto">
          <a:xfrm>
            <a:off x="1143000" y="1600200"/>
            <a:ext cx="7239000" cy="519113"/>
          </a:xfrm>
          <a:prstGeom prst="rect">
            <a:avLst/>
          </a:prstGeom>
          <a:noFill/>
          <a:ln w="19050" algn="ctr">
            <a:noFill/>
            <a:miter lim="800000"/>
            <a:headEnd/>
            <a:tailEnd/>
          </a:ln>
          <a:effectLst/>
        </p:spPr>
        <p:txBody>
          <a:bodyPr>
            <a:spAutoFit/>
          </a:bodyPr>
          <a:lstStyle/>
          <a:p>
            <a:pPr algn="l"/>
            <a:r>
              <a:rPr lang="en-US" sz="2800">
                <a:solidFill>
                  <a:schemeClr val="folHlink"/>
                </a:solidFill>
              </a:rPr>
              <a:t>Standardize p</a:t>
            </a:r>
            <a:r>
              <a:rPr lang="en-US" sz="2800" baseline="-25000">
                <a:solidFill>
                  <a:schemeClr val="folHlink"/>
                </a:solidFill>
              </a:rPr>
              <a:t>s</a:t>
            </a:r>
            <a:r>
              <a:rPr lang="en-US" sz="2800">
                <a:solidFill>
                  <a:schemeClr val="folHlink"/>
                </a:solidFill>
              </a:rPr>
              <a:t> to a Z value with the formula:</a:t>
            </a:r>
          </a:p>
        </p:txBody>
      </p:sp>
      <p:graphicFrame>
        <p:nvGraphicFramePr>
          <p:cNvPr id="328713" name="Object 9">
            <a:hlinkClick r:id="" action="ppaction://ole?verb=0"/>
          </p:cNvPr>
          <p:cNvGraphicFramePr>
            <a:graphicFrameLocks/>
          </p:cNvGraphicFramePr>
          <p:nvPr/>
        </p:nvGraphicFramePr>
        <p:xfrm>
          <a:off x="3352800" y="5105400"/>
          <a:ext cx="457200" cy="461963"/>
        </p:xfrm>
        <a:graphic>
          <a:graphicData uri="http://schemas.openxmlformats.org/presentationml/2006/ole">
            <p:oleObj spid="_x0000_s70660" name="Equation" r:id="rId5" imgW="203040" imgH="241200" progId="Equation.3">
              <p:embed/>
            </p:oleObj>
          </a:graphicData>
        </a:graphic>
      </p:graphicFrame>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a:t>Statistics for Managers Using Microsoft Excel, 4e © 2004 Prentice-Hall, Inc.</a:t>
            </a:r>
          </a:p>
        </p:txBody>
      </p:sp>
      <p:sp>
        <p:nvSpPr>
          <p:cNvPr id="7" name="Slide Number Placeholder 4"/>
          <p:cNvSpPr>
            <a:spLocks noGrp="1"/>
          </p:cNvSpPr>
          <p:nvPr>
            <p:ph type="sldNum" sz="quarter" idx="11"/>
          </p:nvPr>
        </p:nvSpPr>
        <p:spPr/>
        <p:txBody>
          <a:bodyPr/>
          <a:lstStyle/>
          <a:p>
            <a:r>
              <a:rPr lang="en-US"/>
              <a:t>Chap 6-</a:t>
            </a:r>
            <a:fld id="{77D5F061-B13F-4245-BE92-523213E631A4}" type="slidenum">
              <a:rPr lang="en-US"/>
              <a:pPr/>
              <a:t>20</a:t>
            </a:fld>
            <a:endParaRPr lang="en-US"/>
          </a:p>
        </p:txBody>
      </p:sp>
      <p:sp>
        <p:nvSpPr>
          <p:cNvPr id="329730" name="Rectangle 2"/>
          <p:cNvSpPr>
            <a:spLocks noChangeArrowheads="1"/>
          </p:cNvSpPr>
          <p:nvPr/>
        </p:nvSpPr>
        <p:spPr bwMode="auto">
          <a:xfrm>
            <a:off x="1828800" y="4572000"/>
            <a:ext cx="5257800" cy="1295400"/>
          </a:xfrm>
          <a:prstGeom prst="rect">
            <a:avLst/>
          </a:prstGeom>
          <a:solidFill>
            <a:srgbClr val="FDE0BD"/>
          </a:solidFill>
          <a:ln w="9525" algn="ctr">
            <a:solidFill>
              <a:schemeClr val="tx1"/>
            </a:solidFill>
            <a:miter lim="800000"/>
            <a:headEnd/>
            <a:tailEnd/>
          </a:ln>
          <a:effectLst/>
        </p:spPr>
        <p:txBody>
          <a:bodyPr wrap="none" anchor="ctr"/>
          <a:lstStyle/>
          <a:p>
            <a:endParaRPr lang="en-US"/>
          </a:p>
        </p:txBody>
      </p:sp>
      <p:sp>
        <p:nvSpPr>
          <p:cNvPr id="329731" name="Rectangle 3"/>
          <p:cNvSpPr>
            <a:spLocks noGrp="1" noChangeArrowheads="1"/>
          </p:cNvSpPr>
          <p:nvPr>
            <p:ph type="title"/>
          </p:nvPr>
        </p:nvSpPr>
        <p:spPr/>
        <p:txBody>
          <a:bodyPr/>
          <a:lstStyle/>
          <a:p>
            <a:r>
              <a:rPr lang="en-US"/>
              <a:t>Example</a:t>
            </a:r>
          </a:p>
        </p:txBody>
      </p:sp>
      <p:sp>
        <p:nvSpPr>
          <p:cNvPr id="329732" name="Rectangle 4"/>
          <p:cNvSpPr>
            <a:spLocks noGrp="1" noChangeArrowheads="1"/>
          </p:cNvSpPr>
          <p:nvPr>
            <p:ph type="body" idx="1"/>
          </p:nvPr>
        </p:nvSpPr>
        <p:spPr>
          <a:xfrm>
            <a:off x="685800" y="2057400"/>
            <a:ext cx="8077200" cy="2286000"/>
          </a:xfrm>
        </p:spPr>
        <p:txBody>
          <a:bodyPr>
            <a:normAutofit lnSpcReduction="10000"/>
          </a:bodyPr>
          <a:lstStyle/>
          <a:p>
            <a:pPr>
              <a:lnSpc>
                <a:spcPct val="120000"/>
              </a:lnSpc>
            </a:pPr>
            <a:r>
              <a:rPr lang="en-US"/>
              <a:t>If the true proportion of voters who support Proposition A  is  p = .4,  what is the probability that a sample of size 200 yields a sample proportion between .40 and .45?</a:t>
            </a:r>
          </a:p>
        </p:txBody>
      </p:sp>
      <p:sp>
        <p:nvSpPr>
          <p:cNvPr id="329733" name="Rectangle 5"/>
          <p:cNvSpPr>
            <a:spLocks noChangeArrowheads="1"/>
          </p:cNvSpPr>
          <p:nvPr/>
        </p:nvSpPr>
        <p:spPr bwMode="auto">
          <a:xfrm>
            <a:off x="685800" y="4572000"/>
            <a:ext cx="8077200" cy="1447800"/>
          </a:xfrm>
          <a:prstGeom prst="rect">
            <a:avLst/>
          </a:prstGeom>
          <a:noFill/>
          <a:ln w="9525">
            <a:noFill/>
            <a:miter lim="800000"/>
            <a:headEnd/>
            <a:tailEnd/>
          </a:ln>
          <a:effectLst/>
        </p:spPr>
        <p:txBody>
          <a:bodyPr lIns="85342" tIns="42672" rIns="85342" bIns="42672"/>
          <a:lstStyle/>
          <a:p>
            <a:pPr marL="320675" indent="-320675" algn="l" defTabSz="852488">
              <a:lnSpc>
                <a:spcPct val="120000"/>
              </a:lnSpc>
              <a:spcBef>
                <a:spcPct val="20000"/>
              </a:spcBef>
              <a:buClr>
                <a:schemeClr val="folHlink"/>
              </a:buClr>
              <a:buFont typeface="Wingdings" pitchFamily="2" charset="2"/>
              <a:buChar char="§"/>
            </a:pPr>
            <a:r>
              <a:rPr lang="en-US" sz="2800"/>
              <a:t>i.e.:   </a:t>
            </a:r>
            <a:r>
              <a:rPr lang="en-US" sz="2800" b="1">
                <a:solidFill>
                  <a:schemeClr val="folHlink"/>
                </a:solidFill>
              </a:rPr>
              <a:t>if  p = .4  and  n = 200, what is</a:t>
            </a:r>
          </a:p>
          <a:p>
            <a:pPr marL="320675" indent="-320675" algn="l" defTabSz="852488">
              <a:lnSpc>
                <a:spcPct val="130000"/>
              </a:lnSpc>
              <a:spcBef>
                <a:spcPct val="20000"/>
              </a:spcBef>
              <a:buClr>
                <a:schemeClr val="folHlink"/>
              </a:buClr>
              <a:buFont typeface="Wingdings" pitchFamily="2" charset="2"/>
              <a:buNone/>
            </a:pPr>
            <a:r>
              <a:rPr lang="en-US" sz="2800" b="1">
                <a:solidFill>
                  <a:schemeClr val="folHlink"/>
                </a:solidFill>
              </a:rPr>
              <a:t>			     P(.40 ≤ p</a:t>
            </a:r>
            <a:r>
              <a:rPr lang="en-US" sz="2800" b="1" baseline="-25000">
                <a:solidFill>
                  <a:schemeClr val="folHlink"/>
                </a:solidFill>
              </a:rPr>
              <a:t>s</a:t>
            </a:r>
            <a:r>
              <a:rPr lang="en-US" sz="2800" b="1">
                <a:solidFill>
                  <a:schemeClr val="folHlink"/>
                </a:solidFill>
              </a:rPr>
              <a:t> ≤ .45) ?</a:t>
            </a:r>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3"/>
          <p:cNvSpPr>
            <a:spLocks noGrp="1"/>
          </p:cNvSpPr>
          <p:nvPr>
            <p:ph type="ftr" sz="quarter" idx="10"/>
          </p:nvPr>
        </p:nvSpPr>
        <p:spPr/>
        <p:txBody>
          <a:bodyPr/>
          <a:lstStyle/>
          <a:p>
            <a:r>
              <a:rPr lang="en-US"/>
              <a:t>Statistics for Managers Using Microsoft Excel, 4e © 2004 Prentice-Hall, Inc.</a:t>
            </a:r>
          </a:p>
        </p:txBody>
      </p:sp>
      <p:sp>
        <p:nvSpPr>
          <p:cNvPr id="12" name="Slide Number Placeholder 4"/>
          <p:cNvSpPr>
            <a:spLocks noGrp="1"/>
          </p:cNvSpPr>
          <p:nvPr>
            <p:ph type="sldNum" sz="quarter" idx="11"/>
          </p:nvPr>
        </p:nvSpPr>
        <p:spPr/>
        <p:txBody>
          <a:bodyPr/>
          <a:lstStyle/>
          <a:p>
            <a:r>
              <a:rPr lang="en-US"/>
              <a:t>Chap 6-</a:t>
            </a:r>
            <a:fld id="{9FE5E099-216A-45BA-84DC-7D04CC19A529}" type="slidenum">
              <a:rPr lang="en-US"/>
              <a:pPr/>
              <a:t>21</a:t>
            </a:fld>
            <a:endParaRPr lang="en-US"/>
          </a:p>
        </p:txBody>
      </p:sp>
      <p:sp>
        <p:nvSpPr>
          <p:cNvPr id="330754" name="Rectangle 2"/>
          <p:cNvSpPr>
            <a:spLocks noGrp="1" noChangeArrowheads="1"/>
          </p:cNvSpPr>
          <p:nvPr>
            <p:ph type="title"/>
          </p:nvPr>
        </p:nvSpPr>
        <p:spPr/>
        <p:txBody>
          <a:bodyPr/>
          <a:lstStyle/>
          <a:p>
            <a:r>
              <a:rPr lang="en-US"/>
              <a:t>Example</a:t>
            </a:r>
          </a:p>
        </p:txBody>
      </p:sp>
      <p:sp>
        <p:nvSpPr>
          <p:cNvPr id="330755" name="Rectangle 3"/>
          <p:cNvSpPr>
            <a:spLocks noChangeArrowheads="1"/>
          </p:cNvSpPr>
          <p:nvPr>
            <p:ph type="body" idx="1"/>
          </p:nvPr>
        </p:nvSpPr>
        <p:spPr>
          <a:xfrm>
            <a:off x="838200" y="1676400"/>
            <a:ext cx="8077200" cy="1595438"/>
          </a:xfrm>
          <a:noFill/>
          <a:ln/>
        </p:spPr>
        <p:txBody>
          <a:bodyPr/>
          <a:lstStyle/>
          <a:p>
            <a:r>
              <a:rPr lang="en-US">
                <a:solidFill>
                  <a:schemeClr val="folHlink"/>
                </a:solidFill>
              </a:rPr>
              <a:t>        </a:t>
            </a:r>
            <a:r>
              <a:rPr lang="en-US" b="1">
                <a:solidFill>
                  <a:schemeClr val="folHlink"/>
                </a:solidFill>
              </a:rPr>
              <a:t>if  p = .4  and  n = 200, what is</a:t>
            </a:r>
          </a:p>
          <a:p>
            <a:pPr>
              <a:buFont typeface="Wingdings" pitchFamily="2" charset="2"/>
              <a:buNone/>
            </a:pPr>
            <a:r>
              <a:rPr lang="en-US" b="1">
                <a:solidFill>
                  <a:schemeClr val="folHlink"/>
                </a:solidFill>
              </a:rPr>
              <a:t>			     P(.40 ≤ p</a:t>
            </a:r>
            <a:r>
              <a:rPr lang="en-US" b="1" baseline="-25000">
                <a:solidFill>
                  <a:schemeClr val="folHlink"/>
                </a:solidFill>
              </a:rPr>
              <a:t>s</a:t>
            </a:r>
            <a:r>
              <a:rPr lang="en-US" b="1">
                <a:solidFill>
                  <a:schemeClr val="folHlink"/>
                </a:solidFill>
              </a:rPr>
              <a:t> ≤ .45) ?</a:t>
            </a:r>
          </a:p>
        </p:txBody>
      </p:sp>
      <p:sp>
        <p:nvSpPr>
          <p:cNvPr id="330756" name="Text Box 4"/>
          <p:cNvSpPr txBox="1">
            <a:spLocks noChangeArrowheads="1"/>
          </p:cNvSpPr>
          <p:nvPr/>
        </p:nvSpPr>
        <p:spPr bwMode="auto">
          <a:xfrm>
            <a:off x="7543800" y="1203325"/>
            <a:ext cx="1600200" cy="396875"/>
          </a:xfrm>
          <a:prstGeom prst="rect">
            <a:avLst/>
          </a:prstGeom>
          <a:noFill/>
          <a:ln w="9525">
            <a:noFill/>
            <a:miter lim="800000"/>
            <a:headEnd/>
            <a:tailEnd/>
          </a:ln>
          <a:effectLst/>
        </p:spPr>
        <p:txBody>
          <a:bodyPr>
            <a:spAutoFit/>
          </a:bodyPr>
          <a:lstStyle/>
          <a:p>
            <a:pPr algn="l"/>
            <a:r>
              <a:rPr lang="en-US" sz="2000" i="1">
                <a:solidFill>
                  <a:srgbClr val="000099"/>
                </a:solidFill>
              </a:rPr>
              <a:t>(continued)</a:t>
            </a:r>
          </a:p>
        </p:txBody>
      </p:sp>
      <p:graphicFrame>
        <p:nvGraphicFramePr>
          <p:cNvPr id="330757" name="Object 5"/>
          <p:cNvGraphicFramePr>
            <a:graphicFrameLocks noChangeAspect="1"/>
          </p:cNvGraphicFramePr>
          <p:nvPr/>
        </p:nvGraphicFramePr>
        <p:xfrm>
          <a:off x="2081213" y="2971800"/>
          <a:ext cx="5197475" cy="930275"/>
        </p:xfrm>
        <a:graphic>
          <a:graphicData uri="http://schemas.openxmlformats.org/presentationml/2006/ole">
            <p:oleObj spid="_x0000_s71682" name="Equation" r:id="rId3" imgW="2489040" imgH="444240" progId="Equation.3">
              <p:embed/>
            </p:oleObj>
          </a:graphicData>
        </a:graphic>
      </p:graphicFrame>
      <p:graphicFrame>
        <p:nvGraphicFramePr>
          <p:cNvPr id="330758" name="Object 6"/>
          <p:cNvGraphicFramePr>
            <a:graphicFrameLocks noChangeAspect="1"/>
          </p:cNvGraphicFramePr>
          <p:nvPr/>
        </p:nvGraphicFramePr>
        <p:xfrm>
          <a:off x="2133600" y="4581525"/>
          <a:ext cx="6891338" cy="1644650"/>
        </p:xfrm>
        <a:graphic>
          <a:graphicData uri="http://schemas.openxmlformats.org/presentationml/2006/ole">
            <p:oleObj spid="_x0000_s71683" name="Equation" r:id="rId4" imgW="3085920" imgH="736560" progId="Equation.3">
              <p:embed/>
            </p:oleObj>
          </a:graphicData>
        </a:graphic>
      </p:graphicFrame>
      <p:sp>
        <p:nvSpPr>
          <p:cNvPr id="330759" name="Text Box 7"/>
          <p:cNvSpPr txBox="1">
            <a:spLocks noChangeArrowheads="1"/>
          </p:cNvSpPr>
          <p:nvPr/>
        </p:nvSpPr>
        <p:spPr bwMode="auto">
          <a:xfrm>
            <a:off x="381000" y="3200400"/>
            <a:ext cx="1905000" cy="457200"/>
          </a:xfrm>
          <a:prstGeom prst="rect">
            <a:avLst/>
          </a:prstGeom>
          <a:noFill/>
          <a:ln w="19050" algn="ctr">
            <a:noFill/>
            <a:miter lim="800000"/>
            <a:headEnd/>
            <a:tailEnd/>
          </a:ln>
          <a:effectLst/>
        </p:spPr>
        <p:txBody>
          <a:bodyPr>
            <a:spAutoFit/>
          </a:bodyPr>
          <a:lstStyle/>
          <a:p>
            <a:pPr algn="l"/>
            <a:r>
              <a:rPr lang="en-US"/>
              <a:t>Find       : </a:t>
            </a:r>
          </a:p>
        </p:txBody>
      </p:sp>
      <p:sp>
        <p:nvSpPr>
          <p:cNvPr id="330760" name="Text Box 8"/>
          <p:cNvSpPr txBox="1">
            <a:spLocks noChangeArrowheads="1"/>
          </p:cNvSpPr>
          <p:nvPr/>
        </p:nvSpPr>
        <p:spPr bwMode="auto">
          <a:xfrm>
            <a:off x="381000" y="4572000"/>
            <a:ext cx="1905000" cy="1187450"/>
          </a:xfrm>
          <a:prstGeom prst="rect">
            <a:avLst/>
          </a:prstGeom>
          <a:noFill/>
          <a:ln w="19050" algn="ctr">
            <a:noFill/>
            <a:miter lim="800000"/>
            <a:headEnd/>
            <a:tailEnd/>
          </a:ln>
          <a:effectLst/>
        </p:spPr>
        <p:txBody>
          <a:bodyPr>
            <a:spAutoFit/>
          </a:bodyPr>
          <a:lstStyle/>
          <a:p>
            <a:pPr algn="l"/>
            <a:r>
              <a:rPr lang="en-US"/>
              <a:t>Convert to standard normal: </a:t>
            </a:r>
          </a:p>
        </p:txBody>
      </p:sp>
      <p:sp>
        <p:nvSpPr>
          <p:cNvPr id="330761" name="Line 9"/>
          <p:cNvSpPr>
            <a:spLocks noChangeShapeType="1"/>
          </p:cNvSpPr>
          <p:nvPr/>
        </p:nvSpPr>
        <p:spPr bwMode="auto">
          <a:xfrm>
            <a:off x="381000" y="2743200"/>
            <a:ext cx="8458200" cy="0"/>
          </a:xfrm>
          <a:prstGeom prst="line">
            <a:avLst/>
          </a:prstGeom>
          <a:noFill/>
          <a:ln w="19050">
            <a:solidFill>
              <a:schemeClr val="folHlink"/>
            </a:solidFill>
            <a:round/>
            <a:headEnd/>
            <a:tailEnd/>
          </a:ln>
          <a:effectLst/>
        </p:spPr>
        <p:txBody>
          <a:bodyPr wrap="none" anchor="ctr"/>
          <a:lstStyle/>
          <a:p>
            <a:endParaRPr lang="en-US"/>
          </a:p>
        </p:txBody>
      </p:sp>
      <p:graphicFrame>
        <p:nvGraphicFramePr>
          <p:cNvPr id="330762" name="Object 10">
            <a:hlinkClick r:id="" action="ppaction://ole?verb=0"/>
          </p:cNvPr>
          <p:cNvGraphicFramePr>
            <a:graphicFrameLocks/>
          </p:cNvGraphicFramePr>
          <p:nvPr/>
        </p:nvGraphicFramePr>
        <p:xfrm>
          <a:off x="1176338" y="3195638"/>
          <a:ext cx="542925" cy="538162"/>
        </p:xfrm>
        <a:graphic>
          <a:graphicData uri="http://schemas.openxmlformats.org/presentationml/2006/ole">
            <p:oleObj spid="_x0000_s71684" name="Equation" r:id="rId5" imgW="241200" imgH="241200" progId="Equation.3">
              <p:embed/>
            </p:oleObj>
          </a:graphicData>
        </a:graphic>
      </p:graphicFrame>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ooter Placeholder 3"/>
          <p:cNvSpPr>
            <a:spLocks noGrp="1"/>
          </p:cNvSpPr>
          <p:nvPr>
            <p:ph type="ftr" sz="quarter" idx="10"/>
          </p:nvPr>
        </p:nvSpPr>
        <p:spPr/>
        <p:txBody>
          <a:bodyPr/>
          <a:lstStyle/>
          <a:p>
            <a:r>
              <a:rPr lang="en-US"/>
              <a:t>Statistics for Managers Using Microsoft Excel, 4e © 2004 Prentice-Hall, Inc.</a:t>
            </a:r>
          </a:p>
        </p:txBody>
      </p:sp>
      <p:sp>
        <p:nvSpPr>
          <p:cNvPr id="31" name="Slide Number Placeholder 4"/>
          <p:cNvSpPr>
            <a:spLocks noGrp="1"/>
          </p:cNvSpPr>
          <p:nvPr>
            <p:ph type="sldNum" sz="quarter" idx="11"/>
          </p:nvPr>
        </p:nvSpPr>
        <p:spPr/>
        <p:txBody>
          <a:bodyPr/>
          <a:lstStyle/>
          <a:p>
            <a:r>
              <a:rPr lang="en-US"/>
              <a:t>Chap 6-</a:t>
            </a:r>
            <a:fld id="{F369D0F0-44D3-4723-B6B4-F8AB2AC216F3}" type="slidenum">
              <a:rPr lang="en-US"/>
              <a:pPr/>
              <a:t>22</a:t>
            </a:fld>
            <a:endParaRPr lang="en-US"/>
          </a:p>
        </p:txBody>
      </p:sp>
      <p:sp>
        <p:nvSpPr>
          <p:cNvPr id="331778" name="Rectangle 2"/>
          <p:cNvSpPr>
            <a:spLocks noChangeArrowheads="1"/>
          </p:cNvSpPr>
          <p:nvPr/>
        </p:nvSpPr>
        <p:spPr bwMode="auto">
          <a:xfrm>
            <a:off x="7162800" y="3048000"/>
            <a:ext cx="914400" cy="457200"/>
          </a:xfrm>
          <a:prstGeom prst="rect">
            <a:avLst/>
          </a:prstGeom>
          <a:solidFill>
            <a:srgbClr val="FDE0BD"/>
          </a:solidFill>
          <a:ln w="19050" algn="ctr">
            <a:solidFill>
              <a:schemeClr val="tx1"/>
            </a:solidFill>
            <a:miter lim="800000"/>
            <a:headEnd/>
            <a:tailEnd/>
          </a:ln>
          <a:effectLst/>
        </p:spPr>
        <p:txBody>
          <a:bodyPr wrap="none" anchor="ctr"/>
          <a:lstStyle/>
          <a:p>
            <a:endParaRPr lang="en-US"/>
          </a:p>
        </p:txBody>
      </p:sp>
      <p:sp>
        <p:nvSpPr>
          <p:cNvPr id="331779" name="Freeform 3"/>
          <p:cNvSpPr>
            <a:spLocks/>
          </p:cNvSpPr>
          <p:nvPr/>
        </p:nvSpPr>
        <p:spPr bwMode="auto">
          <a:xfrm>
            <a:off x="6477000" y="4419600"/>
            <a:ext cx="800100" cy="1295400"/>
          </a:xfrm>
          <a:custGeom>
            <a:avLst/>
            <a:gdLst/>
            <a:ahLst/>
            <a:cxnLst>
              <a:cxn ang="0">
                <a:pos x="0" y="0"/>
              </a:cxn>
              <a:cxn ang="0">
                <a:pos x="120" y="90"/>
              </a:cxn>
              <a:cxn ang="0">
                <a:pos x="84" y="45"/>
              </a:cxn>
              <a:cxn ang="0">
                <a:pos x="184" y="188"/>
              </a:cxn>
              <a:cxn ang="0">
                <a:pos x="256" y="320"/>
              </a:cxn>
              <a:cxn ang="0">
                <a:pos x="312" y="438"/>
              </a:cxn>
              <a:cxn ang="0">
                <a:pos x="438" y="620"/>
              </a:cxn>
              <a:cxn ang="0">
                <a:pos x="504" y="676"/>
              </a:cxn>
              <a:cxn ang="0">
                <a:pos x="504" y="816"/>
              </a:cxn>
              <a:cxn ang="0">
                <a:pos x="0" y="815"/>
              </a:cxn>
              <a:cxn ang="0">
                <a:pos x="0" y="0"/>
              </a:cxn>
            </a:cxnLst>
            <a:rect l="0" t="0" r="r" b="b"/>
            <a:pathLst>
              <a:path w="504" h="816">
                <a:moveTo>
                  <a:pt x="0" y="0"/>
                </a:moveTo>
                <a:lnTo>
                  <a:pt x="120" y="90"/>
                </a:lnTo>
                <a:lnTo>
                  <a:pt x="84" y="45"/>
                </a:lnTo>
                <a:lnTo>
                  <a:pt x="184" y="188"/>
                </a:lnTo>
                <a:lnTo>
                  <a:pt x="256" y="320"/>
                </a:lnTo>
                <a:lnTo>
                  <a:pt x="312" y="438"/>
                </a:lnTo>
                <a:lnTo>
                  <a:pt x="438" y="620"/>
                </a:lnTo>
                <a:lnTo>
                  <a:pt x="504" y="676"/>
                </a:lnTo>
                <a:lnTo>
                  <a:pt x="504" y="816"/>
                </a:lnTo>
                <a:lnTo>
                  <a:pt x="0" y="815"/>
                </a:lnTo>
                <a:lnTo>
                  <a:pt x="0" y="0"/>
                </a:lnTo>
              </a:path>
            </a:pathLst>
          </a:custGeom>
          <a:solidFill>
            <a:srgbClr val="FCC2E0"/>
          </a:solidFill>
          <a:ln w="12700" cap="rnd" cmpd="sng">
            <a:noFill/>
            <a:prstDash val="solid"/>
            <a:round/>
            <a:headEnd type="none" w="med" len="med"/>
            <a:tailEnd type="none" w="med" len="med"/>
          </a:ln>
          <a:effectLst/>
        </p:spPr>
        <p:txBody>
          <a:bodyPr/>
          <a:lstStyle/>
          <a:p>
            <a:endParaRPr lang="en-US"/>
          </a:p>
        </p:txBody>
      </p:sp>
      <p:sp>
        <p:nvSpPr>
          <p:cNvPr id="331780" name="Rectangle 4"/>
          <p:cNvSpPr>
            <a:spLocks noGrp="1" noChangeArrowheads="1"/>
          </p:cNvSpPr>
          <p:nvPr>
            <p:ph type="title"/>
          </p:nvPr>
        </p:nvSpPr>
        <p:spPr/>
        <p:txBody>
          <a:bodyPr/>
          <a:lstStyle/>
          <a:p>
            <a:r>
              <a:rPr lang="en-US"/>
              <a:t>Example</a:t>
            </a:r>
          </a:p>
        </p:txBody>
      </p:sp>
      <p:sp>
        <p:nvSpPr>
          <p:cNvPr id="331781" name="Line 5"/>
          <p:cNvSpPr>
            <a:spLocks noChangeShapeType="1"/>
          </p:cNvSpPr>
          <p:nvPr/>
        </p:nvSpPr>
        <p:spPr bwMode="auto">
          <a:xfrm>
            <a:off x="6477000" y="4419600"/>
            <a:ext cx="0" cy="1295400"/>
          </a:xfrm>
          <a:prstGeom prst="line">
            <a:avLst/>
          </a:prstGeom>
          <a:noFill/>
          <a:ln w="19050">
            <a:solidFill>
              <a:schemeClr val="tx1"/>
            </a:solidFill>
            <a:prstDash val="sysDot"/>
            <a:miter lim="800000"/>
            <a:headEnd/>
            <a:tailEnd/>
          </a:ln>
          <a:effectLst/>
        </p:spPr>
        <p:txBody>
          <a:bodyPr wrap="none"/>
          <a:lstStyle/>
          <a:p>
            <a:endParaRPr lang="en-US"/>
          </a:p>
        </p:txBody>
      </p:sp>
      <p:sp>
        <p:nvSpPr>
          <p:cNvPr id="331782" name="Freeform 6"/>
          <p:cNvSpPr>
            <a:spLocks/>
          </p:cNvSpPr>
          <p:nvPr/>
        </p:nvSpPr>
        <p:spPr bwMode="auto">
          <a:xfrm>
            <a:off x="2743200" y="4419600"/>
            <a:ext cx="800100" cy="1295400"/>
          </a:xfrm>
          <a:custGeom>
            <a:avLst/>
            <a:gdLst/>
            <a:ahLst/>
            <a:cxnLst>
              <a:cxn ang="0">
                <a:pos x="0" y="0"/>
              </a:cxn>
              <a:cxn ang="0">
                <a:pos x="120" y="90"/>
              </a:cxn>
              <a:cxn ang="0">
                <a:pos x="84" y="45"/>
              </a:cxn>
              <a:cxn ang="0">
                <a:pos x="184" y="188"/>
              </a:cxn>
              <a:cxn ang="0">
                <a:pos x="256" y="320"/>
              </a:cxn>
              <a:cxn ang="0">
                <a:pos x="312" y="438"/>
              </a:cxn>
              <a:cxn ang="0">
                <a:pos x="438" y="620"/>
              </a:cxn>
              <a:cxn ang="0">
                <a:pos x="504" y="676"/>
              </a:cxn>
              <a:cxn ang="0">
                <a:pos x="504" y="816"/>
              </a:cxn>
              <a:cxn ang="0">
                <a:pos x="0" y="815"/>
              </a:cxn>
              <a:cxn ang="0">
                <a:pos x="0" y="0"/>
              </a:cxn>
            </a:cxnLst>
            <a:rect l="0" t="0" r="r" b="b"/>
            <a:pathLst>
              <a:path w="504" h="816">
                <a:moveTo>
                  <a:pt x="0" y="0"/>
                </a:moveTo>
                <a:lnTo>
                  <a:pt x="120" y="90"/>
                </a:lnTo>
                <a:lnTo>
                  <a:pt x="84" y="45"/>
                </a:lnTo>
                <a:lnTo>
                  <a:pt x="184" y="188"/>
                </a:lnTo>
                <a:lnTo>
                  <a:pt x="256" y="320"/>
                </a:lnTo>
                <a:lnTo>
                  <a:pt x="312" y="438"/>
                </a:lnTo>
                <a:lnTo>
                  <a:pt x="438" y="620"/>
                </a:lnTo>
                <a:lnTo>
                  <a:pt x="504" y="676"/>
                </a:lnTo>
                <a:lnTo>
                  <a:pt x="504" y="816"/>
                </a:lnTo>
                <a:lnTo>
                  <a:pt x="0" y="815"/>
                </a:lnTo>
                <a:lnTo>
                  <a:pt x="0" y="0"/>
                </a:lnTo>
              </a:path>
            </a:pathLst>
          </a:custGeom>
          <a:solidFill>
            <a:schemeClr val="accent1"/>
          </a:solidFill>
          <a:ln w="12700" cap="rnd" cmpd="sng">
            <a:noFill/>
            <a:prstDash val="solid"/>
            <a:round/>
            <a:headEnd type="none" w="med" len="med"/>
            <a:tailEnd type="none" w="med" len="med"/>
          </a:ln>
          <a:effectLst/>
        </p:spPr>
        <p:txBody>
          <a:bodyPr/>
          <a:lstStyle/>
          <a:p>
            <a:endParaRPr lang="en-US"/>
          </a:p>
        </p:txBody>
      </p:sp>
      <p:sp>
        <p:nvSpPr>
          <p:cNvPr id="331783" name="Line 7"/>
          <p:cNvSpPr>
            <a:spLocks noChangeShapeType="1"/>
          </p:cNvSpPr>
          <p:nvPr/>
        </p:nvSpPr>
        <p:spPr bwMode="auto">
          <a:xfrm>
            <a:off x="2743200" y="4419600"/>
            <a:ext cx="0" cy="1295400"/>
          </a:xfrm>
          <a:prstGeom prst="line">
            <a:avLst/>
          </a:prstGeom>
          <a:noFill/>
          <a:ln w="19050">
            <a:solidFill>
              <a:schemeClr val="tx1"/>
            </a:solidFill>
            <a:prstDash val="sysDot"/>
            <a:miter lim="800000"/>
            <a:headEnd/>
            <a:tailEnd/>
          </a:ln>
          <a:effectLst/>
        </p:spPr>
        <p:txBody>
          <a:bodyPr wrap="none"/>
          <a:lstStyle/>
          <a:p>
            <a:endParaRPr lang="en-US"/>
          </a:p>
        </p:txBody>
      </p:sp>
      <p:sp>
        <p:nvSpPr>
          <p:cNvPr id="331784" name="Freeform 8"/>
          <p:cNvSpPr>
            <a:spLocks/>
          </p:cNvSpPr>
          <p:nvPr/>
        </p:nvSpPr>
        <p:spPr bwMode="auto">
          <a:xfrm>
            <a:off x="2743200" y="4419600"/>
            <a:ext cx="1219200" cy="1219200"/>
          </a:xfrm>
          <a:custGeom>
            <a:avLst/>
            <a:gdLst/>
            <a:ahLst/>
            <a:cxnLst>
              <a:cxn ang="0">
                <a:pos x="1029" y="990"/>
              </a:cxn>
              <a:cxn ang="0">
                <a:pos x="921" y="980"/>
              </a:cxn>
              <a:cxn ang="0">
                <a:pos x="866" y="967"/>
              </a:cxn>
              <a:cxn ang="0">
                <a:pos x="813" y="952"/>
              </a:cxn>
              <a:cxn ang="0">
                <a:pos x="758" y="929"/>
              </a:cxn>
              <a:cxn ang="0">
                <a:pos x="703" y="897"/>
              </a:cxn>
              <a:cxn ang="0">
                <a:pos x="651" y="857"/>
              </a:cxn>
              <a:cxn ang="0">
                <a:pos x="541" y="743"/>
              </a:cxn>
              <a:cxn ang="0">
                <a:pos x="433" y="581"/>
              </a:cxn>
              <a:cxn ang="0">
                <a:pos x="325" y="386"/>
              </a:cxn>
              <a:cxn ang="0">
                <a:pos x="270" y="287"/>
              </a:cxn>
              <a:cxn ang="0">
                <a:pos x="215" y="196"/>
              </a:cxn>
              <a:cxn ang="0">
                <a:pos x="163" y="116"/>
              </a:cxn>
              <a:cxn ang="0">
                <a:pos x="108" y="53"/>
              </a:cxn>
              <a:cxn ang="0">
                <a:pos x="53" y="13"/>
              </a:cxn>
              <a:cxn ang="0">
                <a:pos x="0" y="0"/>
              </a:cxn>
            </a:cxnLst>
            <a:rect l="0" t="0" r="r" b="b"/>
            <a:pathLst>
              <a:path w="1030" h="991">
                <a:moveTo>
                  <a:pt x="1029" y="990"/>
                </a:moveTo>
                <a:lnTo>
                  <a:pt x="921" y="980"/>
                </a:lnTo>
                <a:lnTo>
                  <a:pt x="866" y="967"/>
                </a:lnTo>
                <a:lnTo>
                  <a:pt x="813" y="952"/>
                </a:lnTo>
                <a:lnTo>
                  <a:pt x="758" y="929"/>
                </a:lnTo>
                <a:lnTo>
                  <a:pt x="703" y="897"/>
                </a:lnTo>
                <a:lnTo>
                  <a:pt x="651" y="857"/>
                </a:lnTo>
                <a:lnTo>
                  <a:pt x="541" y="743"/>
                </a:lnTo>
                <a:lnTo>
                  <a:pt x="433" y="581"/>
                </a:lnTo>
                <a:lnTo>
                  <a:pt x="325" y="386"/>
                </a:lnTo>
                <a:lnTo>
                  <a:pt x="270" y="287"/>
                </a:lnTo>
                <a:lnTo>
                  <a:pt x="215" y="196"/>
                </a:lnTo>
                <a:lnTo>
                  <a:pt x="163" y="116"/>
                </a:lnTo>
                <a:lnTo>
                  <a:pt x="108" y="53"/>
                </a:lnTo>
                <a:lnTo>
                  <a:pt x="53" y="13"/>
                </a:lnTo>
                <a:lnTo>
                  <a:pt x="0" y="0"/>
                </a:lnTo>
              </a:path>
            </a:pathLst>
          </a:custGeom>
          <a:noFill/>
          <a:ln w="50800" cap="rnd" cmpd="sng">
            <a:solidFill>
              <a:schemeClr val="folHlink"/>
            </a:solidFill>
            <a:prstDash val="solid"/>
            <a:round/>
            <a:headEnd type="none" w="med" len="med"/>
            <a:tailEnd type="none" w="med" len="med"/>
          </a:ln>
          <a:effectLst/>
        </p:spPr>
        <p:txBody>
          <a:bodyPr/>
          <a:lstStyle/>
          <a:p>
            <a:endParaRPr lang="en-US"/>
          </a:p>
        </p:txBody>
      </p:sp>
      <p:sp>
        <p:nvSpPr>
          <p:cNvPr id="331785" name="Freeform 9"/>
          <p:cNvSpPr>
            <a:spLocks/>
          </p:cNvSpPr>
          <p:nvPr/>
        </p:nvSpPr>
        <p:spPr bwMode="auto">
          <a:xfrm>
            <a:off x="1524000" y="4419600"/>
            <a:ext cx="1220788" cy="1219200"/>
          </a:xfrm>
          <a:custGeom>
            <a:avLst/>
            <a:gdLst/>
            <a:ahLst/>
            <a:cxnLst>
              <a:cxn ang="0">
                <a:pos x="0" y="990"/>
              </a:cxn>
              <a:cxn ang="0">
                <a:pos x="108" y="980"/>
              </a:cxn>
              <a:cxn ang="0">
                <a:pos x="163" y="967"/>
              </a:cxn>
              <a:cxn ang="0">
                <a:pos x="218" y="952"/>
              </a:cxn>
              <a:cxn ang="0">
                <a:pos x="271" y="929"/>
              </a:cxn>
              <a:cxn ang="0">
                <a:pos x="326" y="897"/>
              </a:cxn>
              <a:cxn ang="0">
                <a:pos x="381" y="857"/>
              </a:cxn>
              <a:cxn ang="0">
                <a:pos x="488" y="743"/>
              </a:cxn>
              <a:cxn ang="0">
                <a:pos x="596" y="581"/>
              </a:cxn>
              <a:cxn ang="0">
                <a:pos x="706" y="386"/>
              </a:cxn>
              <a:cxn ang="0">
                <a:pos x="759" y="287"/>
              </a:cxn>
              <a:cxn ang="0">
                <a:pos x="814" y="196"/>
              </a:cxn>
              <a:cxn ang="0">
                <a:pos x="868" y="116"/>
              </a:cxn>
              <a:cxn ang="0">
                <a:pos x="921" y="53"/>
              </a:cxn>
              <a:cxn ang="0">
                <a:pos x="976" y="13"/>
              </a:cxn>
              <a:cxn ang="0">
                <a:pos x="1031" y="0"/>
              </a:cxn>
            </a:cxnLst>
            <a:rect l="0" t="0" r="r" b="b"/>
            <a:pathLst>
              <a:path w="1032" h="991">
                <a:moveTo>
                  <a:pt x="0" y="990"/>
                </a:moveTo>
                <a:lnTo>
                  <a:pt x="108" y="980"/>
                </a:lnTo>
                <a:lnTo>
                  <a:pt x="163" y="967"/>
                </a:lnTo>
                <a:lnTo>
                  <a:pt x="218" y="952"/>
                </a:lnTo>
                <a:lnTo>
                  <a:pt x="271" y="929"/>
                </a:lnTo>
                <a:lnTo>
                  <a:pt x="326" y="897"/>
                </a:lnTo>
                <a:lnTo>
                  <a:pt x="381" y="857"/>
                </a:lnTo>
                <a:lnTo>
                  <a:pt x="488" y="743"/>
                </a:lnTo>
                <a:lnTo>
                  <a:pt x="596" y="581"/>
                </a:lnTo>
                <a:lnTo>
                  <a:pt x="706" y="386"/>
                </a:lnTo>
                <a:lnTo>
                  <a:pt x="759" y="287"/>
                </a:lnTo>
                <a:lnTo>
                  <a:pt x="814" y="196"/>
                </a:lnTo>
                <a:lnTo>
                  <a:pt x="868" y="116"/>
                </a:lnTo>
                <a:lnTo>
                  <a:pt x="921" y="53"/>
                </a:lnTo>
                <a:lnTo>
                  <a:pt x="976" y="13"/>
                </a:lnTo>
                <a:lnTo>
                  <a:pt x="1031" y="0"/>
                </a:lnTo>
              </a:path>
            </a:pathLst>
          </a:custGeom>
          <a:noFill/>
          <a:ln w="50800" cap="rnd" cmpd="sng">
            <a:solidFill>
              <a:schemeClr val="folHlink"/>
            </a:solidFill>
            <a:prstDash val="solid"/>
            <a:round/>
            <a:headEnd type="none" w="med" len="med"/>
            <a:tailEnd type="none" w="med" len="med"/>
          </a:ln>
          <a:effectLst/>
        </p:spPr>
        <p:txBody>
          <a:bodyPr/>
          <a:lstStyle/>
          <a:p>
            <a:endParaRPr lang="en-US"/>
          </a:p>
        </p:txBody>
      </p:sp>
      <p:sp>
        <p:nvSpPr>
          <p:cNvPr id="331786" name="Freeform 10"/>
          <p:cNvSpPr>
            <a:spLocks/>
          </p:cNvSpPr>
          <p:nvPr/>
        </p:nvSpPr>
        <p:spPr bwMode="auto">
          <a:xfrm>
            <a:off x="6477000" y="4419600"/>
            <a:ext cx="1219200" cy="1219200"/>
          </a:xfrm>
          <a:custGeom>
            <a:avLst/>
            <a:gdLst/>
            <a:ahLst/>
            <a:cxnLst>
              <a:cxn ang="0">
                <a:pos x="1029" y="990"/>
              </a:cxn>
              <a:cxn ang="0">
                <a:pos x="921" y="980"/>
              </a:cxn>
              <a:cxn ang="0">
                <a:pos x="866" y="967"/>
              </a:cxn>
              <a:cxn ang="0">
                <a:pos x="813" y="952"/>
              </a:cxn>
              <a:cxn ang="0">
                <a:pos x="758" y="929"/>
              </a:cxn>
              <a:cxn ang="0">
                <a:pos x="703" y="897"/>
              </a:cxn>
              <a:cxn ang="0">
                <a:pos x="651" y="857"/>
              </a:cxn>
              <a:cxn ang="0">
                <a:pos x="541" y="743"/>
              </a:cxn>
              <a:cxn ang="0">
                <a:pos x="433" y="581"/>
              </a:cxn>
              <a:cxn ang="0">
                <a:pos x="325" y="386"/>
              </a:cxn>
              <a:cxn ang="0">
                <a:pos x="270" y="287"/>
              </a:cxn>
              <a:cxn ang="0">
                <a:pos x="215" y="196"/>
              </a:cxn>
              <a:cxn ang="0">
                <a:pos x="163" y="116"/>
              </a:cxn>
              <a:cxn ang="0">
                <a:pos x="108" y="53"/>
              </a:cxn>
              <a:cxn ang="0">
                <a:pos x="53" y="13"/>
              </a:cxn>
              <a:cxn ang="0">
                <a:pos x="0" y="0"/>
              </a:cxn>
            </a:cxnLst>
            <a:rect l="0" t="0" r="r" b="b"/>
            <a:pathLst>
              <a:path w="1030" h="991">
                <a:moveTo>
                  <a:pt x="1029" y="990"/>
                </a:moveTo>
                <a:lnTo>
                  <a:pt x="921" y="980"/>
                </a:lnTo>
                <a:lnTo>
                  <a:pt x="866" y="967"/>
                </a:lnTo>
                <a:lnTo>
                  <a:pt x="813" y="952"/>
                </a:lnTo>
                <a:lnTo>
                  <a:pt x="758" y="929"/>
                </a:lnTo>
                <a:lnTo>
                  <a:pt x="703" y="897"/>
                </a:lnTo>
                <a:lnTo>
                  <a:pt x="651" y="857"/>
                </a:lnTo>
                <a:lnTo>
                  <a:pt x="541" y="743"/>
                </a:lnTo>
                <a:lnTo>
                  <a:pt x="433" y="581"/>
                </a:lnTo>
                <a:lnTo>
                  <a:pt x="325" y="386"/>
                </a:lnTo>
                <a:lnTo>
                  <a:pt x="270" y="287"/>
                </a:lnTo>
                <a:lnTo>
                  <a:pt x="215" y="196"/>
                </a:lnTo>
                <a:lnTo>
                  <a:pt x="163" y="116"/>
                </a:lnTo>
                <a:lnTo>
                  <a:pt x="108" y="53"/>
                </a:lnTo>
                <a:lnTo>
                  <a:pt x="53" y="13"/>
                </a:lnTo>
                <a:lnTo>
                  <a:pt x="0" y="0"/>
                </a:lnTo>
              </a:path>
            </a:pathLst>
          </a:custGeom>
          <a:noFill/>
          <a:ln w="50800" cap="rnd" cmpd="sng">
            <a:solidFill>
              <a:schemeClr val="folHlink"/>
            </a:solidFill>
            <a:prstDash val="solid"/>
            <a:round/>
            <a:headEnd type="none" w="med" len="med"/>
            <a:tailEnd type="none" w="med" len="med"/>
          </a:ln>
          <a:effectLst/>
        </p:spPr>
        <p:txBody>
          <a:bodyPr/>
          <a:lstStyle/>
          <a:p>
            <a:endParaRPr lang="en-US"/>
          </a:p>
        </p:txBody>
      </p:sp>
      <p:sp>
        <p:nvSpPr>
          <p:cNvPr id="331787" name="Freeform 11"/>
          <p:cNvSpPr>
            <a:spLocks/>
          </p:cNvSpPr>
          <p:nvPr/>
        </p:nvSpPr>
        <p:spPr bwMode="auto">
          <a:xfrm>
            <a:off x="5257800" y="4419600"/>
            <a:ext cx="1220788" cy="1219200"/>
          </a:xfrm>
          <a:custGeom>
            <a:avLst/>
            <a:gdLst/>
            <a:ahLst/>
            <a:cxnLst>
              <a:cxn ang="0">
                <a:pos x="0" y="990"/>
              </a:cxn>
              <a:cxn ang="0">
                <a:pos x="108" y="980"/>
              </a:cxn>
              <a:cxn ang="0">
                <a:pos x="163" y="967"/>
              </a:cxn>
              <a:cxn ang="0">
                <a:pos x="218" y="952"/>
              </a:cxn>
              <a:cxn ang="0">
                <a:pos x="271" y="929"/>
              </a:cxn>
              <a:cxn ang="0">
                <a:pos x="326" y="897"/>
              </a:cxn>
              <a:cxn ang="0">
                <a:pos x="381" y="857"/>
              </a:cxn>
              <a:cxn ang="0">
                <a:pos x="488" y="743"/>
              </a:cxn>
              <a:cxn ang="0">
                <a:pos x="596" y="581"/>
              </a:cxn>
              <a:cxn ang="0">
                <a:pos x="706" y="386"/>
              </a:cxn>
              <a:cxn ang="0">
                <a:pos x="759" y="287"/>
              </a:cxn>
              <a:cxn ang="0">
                <a:pos x="814" y="196"/>
              </a:cxn>
              <a:cxn ang="0">
                <a:pos x="868" y="116"/>
              </a:cxn>
              <a:cxn ang="0">
                <a:pos x="921" y="53"/>
              </a:cxn>
              <a:cxn ang="0">
                <a:pos x="976" y="13"/>
              </a:cxn>
              <a:cxn ang="0">
                <a:pos x="1031" y="0"/>
              </a:cxn>
            </a:cxnLst>
            <a:rect l="0" t="0" r="r" b="b"/>
            <a:pathLst>
              <a:path w="1032" h="991">
                <a:moveTo>
                  <a:pt x="0" y="990"/>
                </a:moveTo>
                <a:lnTo>
                  <a:pt x="108" y="980"/>
                </a:lnTo>
                <a:lnTo>
                  <a:pt x="163" y="967"/>
                </a:lnTo>
                <a:lnTo>
                  <a:pt x="218" y="952"/>
                </a:lnTo>
                <a:lnTo>
                  <a:pt x="271" y="929"/>
                </a:lnTo>
                <a:lnTo>
                  <a:pt x="326" y="897"/>
                </a:lnTo>
                <a:lnTo>
                  <a:pt x="381" y="857"/>
                </a:lnTo>
                <a:lnTo>
                  <a:pt x="488" y="743"/>
                </a:lnTo>
                <a:lnTo>
                  <a:pt x="596" y="581"/>
                </a:lnTo>
                <a:lnTo>
                  <a:pt x="706" y="386"/>
                </a:lnTo>
                <a:lnTo>
                  <a:pt x="759" y="287"/>
                </a:lnTo>
                <a:lnTo>
                  <a:pt x="814" y="196"/>
                </a:lnTo>
                <a:lnTo>
                  <a:pt x="868" y="116"/>
                </a:lnTo>
                <a:lnTo>
                  <a:pt x="921" y="53"/>
                </a:lnTo>
                <a:lnTo>
                  <a:pt x="976" y="13"/>
                </a:lnTo>
                <a:lnTo>
                  <a:pt x="1031" y="0"/>
                </a:lnTo>
              </a:path>
            </a:pathLst>
          </a:custGeom>
          <a:noFill/>
          <a:ln w="50800" cap="rnd" cmpd="sng">
            <a:solidFill>
              <a:schemeClr val="folHlink"/>
            </a:solidFill>
            <a:prstDash val="solid"/>
            <a:round/>
            <a:headEnd type="none" w="med" len="med"/>
            <a:tailEnd type="none" w="med" len="med"/>
          </a:ln>
          <a:effectLst/>
        </p:spPr>
        <p:txBody>
          <a:bodyPr/>
          <a:lstStyle/>
          <a:p>
            <a:endParaRPr lang="en-US"/>
          </a:p>
        </p:txBody>
      </p:sp>
      <p:sp>
        <p:nvSpPr>
          <p:cNvPr id="331788" name="Text Box 12"/>
          <p:cNvSpPr txBox="1">
            <a:spLocks noChangeArrowheads="1"/>
          </p:cNvSpPr>
          <p:nvPr/>
        </p:nvSpPr>
        <p:spPr bwMode="auto">
          <a:xfrm>
            <a:off x="7620000" y="5715000"/>
            <a:ext cx="381000" cy="396875"/>
          </a:xfrm>
          <a:prstGeom prst="rect">
            <a:avLst/>
          </a:prstGeom>
          <a:noFill/>
          <a:ln w="19050" algn="ctr">
            <a:noFill/>
            <a:miter lim="800000"/>
            <a:headEnd/>
            <a:tailEnd/>
          </a:ln>
          <a:effectLst/>
        </p:spPr>
        <p:txBody>
          <a:bodyPr>
            <a:spAutoFit/>
          </a:bodyPr>
          <a:lstStyle/>
          <a:p>
            <a:r>
              <a:rPr lang="en-US" sz="2000"/>
              <a:t>Z</a:t>
            </a:r>
          </a:p>
        </p:txBody>
      </p:sp>
      <p:sp>
        <p:nvSpPr>
          <p:cNvPr id="331789" name="Text Box 13"/>
          <p:cNvSpPr txBox="1">
            <a:spLocks noChangeArrowheads="1"/>
          </p:cNvSpPr>
          <p:nvPr/>
        </p:nvSpPr>
        <p:spPr bwMode="auto">
          <a:xfrm>
            <a:off x="3276600" y="5638800"/>
            <a:ext cx="533400" cy="336550"/>
          </a:xfrm>
          <a:prstGeom prst="rect">
            <a:avLst/>
          </a:prstGeom>
          <a:noFill/>
          <a:ln w="19050" algn="ctr">
            <a:noFill/>
            <a:miter lim="800000"/>
            <a:headEnd/>
            <a:tailEnd/>
          </a:ln>
          <a:effectLst/>
        </p:spPr>
        <p:txBody>
          <a:bodyPr>
            <a:spAutoFit/>
          </a:bodyPr>
          <a:lstStyle/>
          <a:p>
            <a:pPr algn="l"/>
            <a:r>
              <a:rPr lang="en-US" sz="1600"/>
              <a:t>.45</a:t>
            </a:r>
          </a:p>
        </p:txBody>
      </p:sp>
      <p:sp>
        <p:nvSpPr>
          <p:cNvPr id="331790" name="Line 14"/>
          <p:cNvSpPr>
            <a:spLocks noChangeShapeType="1"/>
          </p:cNvSpPr>
          <p:nvPr/>
        </p:nvSpPr>
        <p:spPr bwMode="auto">
          <a:xfrm>
            <a:off x="1447800" y="5715000"/>
            <a:ext cx="2590800" cy="0"/>
          </a:xfrm>
          <a:prstGeom prst="line">
            <a:avLst/>
          </a:prstGeom>
          <a:noFill/>
          <a:ln w="19050">
            <a:solidFill>
              <a:schemeClr val="tx1"/>
            </a:solidFill>
            <a:round/>
            <a:headEnd/>
            <a:tailEnd/>
          </a:ln>
          <a:effectLst/>
        </p:spPr>
        <p:txBody>
          <a:bodyPr wrap="none" anchor="ctr"/>
          <a:lstStyle/>
          <a:p>
            <a:endParaRPr lang="en-US"/>
          </a:p>
        </p:txBody>
      </p:sp>
      <p:sp>
        <p:nvSpPr>
          <p:cNvPr id="331791" name="Line 15"/>
          <p:cNvSpPr>
            <a:spLocks noChangeShapeType="1"/>
          </p:cNvSpPr>
          <p:nvPr/>
        </p:nvSpPr>
        <p:spPr bwMode="auto">
          <a:xfrm>
            <a:off x="5257800" y="5715000"/>
            <a:ext cx="2590800" cy="0"/>
          </a:xfrm>
          <a:prstGeom prst="line">
            <a:avLst/>
          </a:prstGeom>
          <a:noFill/>
          <a:ln w="19050">
            <a:solidFill>
              <a:schemeClr val="tx1"/>
            </a:solidFill>
            <a:round/>
            <a:headEnd/>
            <a:tailEnd/>
          </a:ln>
          <a:effectLst/>
        </p:spPr>
        <p:txBody>
          <a:bodyPr wrap="none" anchor="ctr"/>
          <a:lstStyle/>
          <a:p>
            <a:endParaRPr lang="en-US"/>
          </a:p>
        </p:txBody>
      </p:sp>
      <p:sp>
        <p:nvSpPr>
          <p:cNvPr id="331792" name="Text Box 16"/>
          <p:cNvSpPr txBox="1">
            <a:spLocks noChangeArrowheads="1"/>
          </p:cNvSpPr>
          <p:nvPr/>
        </p:nvSpPr>
        <p:spPr bwMode="auto">
          <a:xfrm>
            <a:off x="6934200" y="5638800"/>
            <a:ext cx="609600" cy="336550"/>
          </a:xfrm>
          <a:prstGeom prst="rect">
            <a:avLst/>
          </a:prstGeom>
          <a:noFill/>
          <a:ln w="19050" algn="ctr">
            <a:noFill/>
            <a:miter lim="800000"/>
            <a:headEnd/>
            <a:tailEnd/>
          </a:ln>
          <a:effectLst/>
        </p:spPr>
        <p:txBody>
          <a:bodyPr>
            <a:spAutoFit/>
          </a:bodyPr>
          <a:lstStyle/>
          <a:p>
            <a:pPr algn="l"/>
            <a:r>
              <a:rPr lang="en-US" sz="1600"/>
              <a:t>1.44</a:t>
            </a:r>
          </a:p>
        </p:txBody>
      </p:sp>
      <p:sp>
        <p:nvSpPr>
          <p:cNvPr id="331793" name="AutoShape 17"/>
          <p:cNvSpPr>
            <a:spLocks noChangeArrowheads="1"/>
          </p:cNvSpPr>
          <p:nvPr/>
        </p:nvSpPr>
        <p:spPr bwMode="auto">
          <a:xfrm>
            <a:off x="4038600" y="5029200"/>
            <a:ext cx="1295400" cy="228600"/>
          </a:xfrm>
          <a:prstGeom prst="rightArrow">
            <a:avLst>
              <a:gd name="adj1" fmla="val 50000"/>
              <a:gd name="adj2" fmla="val 141667"/>
            </a:avLst>
          </a:prstGeom>
          <a:solidFill>
            <a:schemeClr val="hlink"/>
          </a:solidFill>
          <a:ln w="19050" algn="ctr">
            <a:solidFill>
              <a:schemeClr val="tx1"/>
            </a:solidFill>
            <a:miter lim="800000"/>
            <a:headEnd/>
            <a:tailEnd/>
          </a:ln>
          <a:effectLst/>
        </p:spPr>
        <p:txBody>
          <a:bodyPr wrap="none" anchor="ctr"/>
          <a:lstStyle/>
          <a:p>
            <a:endParaRPr lang="en-US"/>
          </a:p>
        </p:txBody>
      </p:sp>
      <p:sp>
        <p:nvSpPr>
          <p:cNvPr id="331794" name="Text Box 18"/>
          <p:cNvSpPr txBox="1">
            <a:spLocks noChangeArrowheads="1"/>
          </p:cNvSpPr>
          <p:nvPr/>
        </p:nvSpPr>
        <p:spPr bwMode="auto">
          <a:xfrm>
            <a:off x="7086600" y="4572000"/>
            <a:ext cx="838200" cy="385763"/>
          </a:xfrm>
          <a:prstGeom prst="rect">
            <a:avLst/>
          </a:prstGeom>
          <a:noFill/>
          <a:ln w="19050" algn="ctr">
            <a:solidFill>
              <a:schemeClr val="tx1"/>
            </a:solidFill>
            <a:miter lim="800000"/>
            <a:headEnd/>
            <a:tailEnd/>
          </a:ln>
          <a:effectLst/>
        </p:spPr>
        <p:txBody>
          <a:bodyPr>
            <a:spAutoFit/>
          </a:bodyPr>
          <a:lstStyle/>
          <a:p>
            <a:pPr algn="l"/>
            <a:r>
              <a:rPr lang="en-US" sz="1800"/>
              <a:t>.4251</a:t>
            </a:r>
          </a:p>
        </p:txBody>
      </p:sp>
      <p:sp>
        <p:nvSpPr>
          <p:cNvPr id="331795" name="Line 19"/>
          <p:cNvSpPr>
            <a:spLocks noChangeShapeType="1"/>
          </p:cNvSpPr>
          <p:nvPr/>
        </p:nvSpPr>
        <p:spPr bwMode="auto">
          <a:xfrm flipH="1">
            <a:off x="6705600" y="4876800"/>
            <a:ext cx="381000" cy="228600"/>
          </a:xfrm>
          <a:prstGeom prst="line">
            <a:avLst/>
          </a:prstGeom>
          <a:noFill/>
          <a:ln w="19050">
            <a:solidFill>
              <a:schemeClr val="tx1"/>
            </a:solidFill>
            <a:round/>
            <a:headEnd/>
            <a:tailEnd type="triangle" w="med" len="med"/>
          </a:ln>
          <a:effectLst/>
        </p:spPr>
        <p:txBody>
          <a:bodyPr wrap="none" anchor="ctr"/>
          <a:lstStyle/>
          <a:p>
            <a:endParaRPr lang="en-US"/>
          </a:p>
        </p:txBody>
      </p:sp>
      <p:sp>
        <p:nvSpPr>
          <p:cNvPr id="331796" name="Text Box 20"/>
          <p:cNvSpPr txBox="1">
            <a:spLocks noChangeArrowheads="1"/>
          </p:cNvSpPr>
          <p:nvPr/>
        </p:nvSpPr>
        <p:spPr bwMode="auto">
          <a:xfrm>
            <a:off x="4038600" y="5181600"/>
            <a:ext cx="1143000" cy="304800"/>
          </a:xfrm>
          <a:prstGeom prst="rect">
            <a:avLst/>
          </a:prstGeom>
          <a:noFill/>
          <a:ln w="19050" algn="ctr">
            <a:noFill/>
            <a:miter lim="800000"/>
            <a:headEnd/>
            <a:tailEnd/>
          </a:ln>
          <a:effectLst/>
        </p:spPr>
        <p:txBody>
          <a:bodyPr>
            <a:spAutoFit/>
          </a:bodyPr>
          <a:lstStyle/>
          <a:p>
            <a:pPr algn="l"/>
            <a:r>
              <a:rPr lang="en-US" sz="1400"/>
              <a:t>Standardize</a:t>
            </a:r>
          </a:p>
        </p:txBody>
      </p:sp>
      <p:sp>
        <p:nvSpPr>
          <p:cNvPr id="331797" name="Rectangle 21"/>
          <p:cNvSpPr>
            <a:spLocks noChangeArrowheads="1"/>
          </p:cNvSpPr>
          <p:nvPr/>
        </p:nvSpPr>
        <p:spPr bwMode="auto">
          <a:xfrm>
            <a:off x="1447800" y="3962400"/>
            <a:ext cx="2743200" cy="393700"/>
          </a:xfrm>
          <a:prstGeom prst="rect">
            <a:avLst/>
          </a:prstGeom>
          <a:noFill/>
          <a:ln w="12700">
            <a:noFill/>
            <a:miter lim="800000"/>
            <a:headEnd/>
            <a:tailEnd/>
          </a:ln>
          <a:effectLst/>
        </p:spPr>
        <p:txBody>
          <a:bodyPr lIns="90488" tIns="44450" rIns="90488" bIns="44450">
            <a:spAutoFit/>
          </a:bodyPr>
          <a:lstStyle/>
          <a:p>
            <a:pPr algn="l" eaLnBrk="0" hangingPunct="0"/>
            <a:r>
              <a:rPr lang="en-US" sz="2000"/>
              <a:t>Sampling Distribution</a:t>
            </a:r>
          </a:p>
        </p:txBody>
      </p:sp>
      <p:sp>
        <p:nvSpPr>
          <p:cNvPr id="331798" name="Rectangle 22"/>
          <p:cNvSpPr>
            <a:spLocks noChangeArrowheads="1"/>
          </p:cNvSpPr>
          <p:nvPr/>
        </p:nvSpPr>
        <p:spPr bwMode="auto">
          <a:xfrm>
            <a:off x="4953000" y="3733800"/>
            <a:ext cx="2971800" cy="698500"/>
          </a:xfrm>
          <a:prstGeom prst="rect">
            <a:avLst/>
          </a:prstGeom>
          <a:noFill/>
          <a:ln w="12700">
            <a:noFill/>
            <a:miter lim="800000"/>
            <a:headEnd/>
            <a:tailEnd/>
          </a:ln>
          <a:effectLst/>
        </p:spPr>
        <p:txBody>
          <a:bodyPr lIns="90488" tIns="44450" rIns="90488" bIns="44450">
            <a:spAutoFit/>
          </a:bodyPr>
          <a:lstStyle/>
          <a:p>
            <a:pPr eaLnBrk="0" hangingPunct="0"/>
            <a:r>
              <a:rPr lang="en-US" sz="2000"/>
              <a:t>Standardized </a:t>
            </a:r>
            <a:br>
              <a:rPr lang="en-US" sz="2000"/>
            </a:br>
            <a:r>
              <a:rPr lang="en-US" sz="2000"/>
              <a:t>Normal Distribution</a:t>
            </a:r>
          </a:p>
        </p:txBody>
      </p:sp>
      <p:sp>
        <p:nvSpPr>
          <p:cNvPr id="331799" name="Rectangle 23"/>
          <p:cNvSpPr>
            <a:spLocks noChangeArrowheads="1"/>
          </p:cNvSpPr>
          <p:nvPr>
            <p:ph type="body" idx="1"/>
          </p:nvPr>
        </p:nvSpPr>
        <p:spPr>
          <a:xfrm>
            <a:off x="838200" y="1676400"/>
            <a:ext cx="8077200" cy="1595438"/>
          </a:xfrm>
          <a:noFill/>
          <a:ln/>
        </p:spPr>
        <p:txBody>
          <a:bodyPr/>
          <a:lstStyle/>
          <a:p>
            <a:r>
              <a:rPr lang="en-US">
                <a:solidFill>
                  <a:schemeClr val="folHlink"/>
                </a:solidFill>
              </a:rPr>
              <a:t>        </a:t>
            </a:r>
            <a:r>
              <a:rPr lang="en-US" b="1">
                <a:solidFill>
                  <a:schemeClr val="folHlink"/>
                </a:solidFill>
              </a:rPr>
              <a:t>if  p = .4  and  n = 200, what is</a:t>
            </a:r>
          </a:p>
          <a:p>
            <a:pPr>
              <a:buFont typeface="Wingdings" pitchFamily="2" charset="2"/>
              <a:buNone/>
            </a:pPr>
            <a:r>
              <a:rPr lang="en-US" b="1">
                <a:solidFill>
                  <a:schemeClr val="folHlink"/>
                </a:solidFill>
              </a:rPr>
              <a:t>			     P(.40 ≤ p</a:t>
            </a:r>
            <a:r>
              <a:rPr lang="en-US" b="1" baseline="-25000">
                <a:solidFill>
                  <a:schemeClr val="folHlink"/>
                </a:solidFill>
              </a:rPr>
              <a:t>s</a:t>
            </a:r>
            <a:r>
              <a:rPr lang="en-US" b="1">
                <a:solidFill>
                  <a:schemeClr val="folHlink"/>
                </a:solidFill>
              </a:rPr>
              <a:t> ≤ .45) ?</a:t>
            </a:r>
          </a:p>
        </p:txBody>
      </p:sp>
      <p:sp>
        <p:nvSpPr>
          <p:cNvPr id="331800" name="Text Box 24"/>
          <p:cNvSpPr txBox="1">
            <a:spLocks noChangeArrowheads="1"/>
          </p:cNvSpPr>
          <p:nvPr/>
        </p:nvSpPr>
        <p:spPr bwMode="auto">
          <a:xfrm>
            <a:off x="7543800" y="1203325"/>
            <a:ext cx="1600200" cy="396875"/>
          </a:xfrm>
          <a:prstGeom prst="rect">
            <a:avLst/>
          </a:prstGeom>
          <a:noFill/>
          <a:ln w="9525">
            <a:noFill/>
            <a:miter lim="800000"/>
            <a:headEnd/>
            <a:tailEnd/>
          </a:ln>
          <a:effectLst/>
        </p:spPr>
        <p:txBody>
          <a:bodyPr>
            <a:spAutoFit/>
          </a:bodyPr>
          <a:lstStyle/>
          <a:p>
            <a:pPr algn="l"/>
            <a:r>
              <a:rPr lang="en-US" sz="2000" i="1">
                <a:solidFill>
                  <a:srgbClr val="000099"/>
                </a:solidFill>
              </a:rPr>
              <a:t>(continued)</a:t>
            </a:r>
          </a:p>
        </p:txBody>
      </p:sp>
      <p:sp>
        <p:nvSpPr>
          <p:cNvPr id="331801" name="Line 25"/>
          <p:cNvSpPr>
            <a:spLocks noChangeShapeType="1"/>
          </p:cNvSpPr>
          <p:nvPr/>
        </p:nvSpPr>
        <p:spPr bwMode="auto">
          <a:xfrm>
            <a:off x="381000" y="2743200"/>
            <a:ext cx="8458200" cy="0"/>
          </a:xfrm>
          <a:prstGeom prst="line">
            <a:avLst/>
          </a:prstGeom>
          <a:noFill/>
          <a:ln w="19050">
            <a:solidFill>
              <a:schemeClr val="folHlink"/>
            </a:solidFill>
            <a:round/>
            <a:headEnd/>
            <a:tailEnd/>
          </a:ln>
          <a:effectLst/>
        </p:spPr>
        <p:txBody>
          <a:bodyPr wrap="none" anchor="ctr"/>
          <a:lstStyle/>
          <a:p>
            <a:endParaRPr lang="en-US"/>
          </a:p>
        </p:txBody>
      </p:sp>
      <p:sp>
        <p:nvSpPr>
          <p:cNvPr id="331802" name="Text Box 26"/>
          <p:cNvSpPr txBox="1">
            <a:spLocks noChangeArrowheads="1"/>
          </p:cNvSpPr>
          <p:nvPr/>
        </p:nvSpPr>
        <p:spPr bwMode="auto">
          <a:xfrm>
            <a:off x="609600" y="3048000"/>
            <a:ext cx="8077200" cy="457200"/>
          </a:xfrm>
          <a:prstGeom prst="rect">
            <a:avLst/>
          </a:prstGeom>
          <a:noFill/>
          <a:ln w="19050" algn="ctr">
            <a:noFill/>
            <a:miter lim="800000"/>
            <a:headEnd/>
            <a:tailEnd/>
          </a:ln>
          <a:effectLst/>
        </p:spPr>
        <p:txBody>
          <a:bodyPr>
            <a:spAutoFit/>
          </a:bodyPr>
          <a:lstStyle/>
          <a:p>
            <a:pPr algn="l"/>
            <a:r>
              <a:rPr lang="en-US"/>
              <a:t>Use standard normal table:     P(0 </a:t>
            </a:r>
            <a:r>
              <a:rPr lang="en-US">
                <a:cs typeface="Arial" pitchFamily="34" charset="0"/>
              </a:rPr>
              <a:t>≤ Z ≤ 1.44) =  .4251</a:t>
            </a:r>
          </a:p>
        </p:txBody>
      </p:sp>
      <p:sp>
        <p:nvSpPr>
          <p:cNvPr id="331803" name="Text Box 27"/>
          <p:cNvSpPr txBox="1">
            <a:spLocks noChangeArrowheads="1"/>
          </p:cNvSpPr>
          <p:nvPr/>
        </p:nvSpPr>
        <p:spPr bwMode="auto">
          <a:xfrm>
            <a:off x="2514600" y="5638800"/>
            <a:ext cx="533400" cy="336550"/>
          </a:xfrm>
          <a:prstGeom prst="rect">
            <a:avLst/>
          </a:prstGeom>
          <a:noFill/>
          <a:ln w="19050" algn="ctr">
            <a:noFill/>
            <a:miter lim="800000"/>
            <a:headEnd/>
            <a:tailEnd/>
          </a:ln>
          <a:effectLst/>
        </p:spPr>
        <p:txBody>
          <a:bodyPr>
            <a:spAutoFit/>
          </a:bodyPr>
          <a:lstStyle/>
          <a:p>
            <a:pPr algn="l"/>
            <a:r>
              <a:rPr lang="en-US" sz="1600"/>
              <a:t>.40</a:t>
            </a:r>
          </a:p>
        </p:txBody>
      </p:sp>
      <p:sp>
        <p:nvSpPr>
          <p:cNvPr id="331804" name="Text Box 28"/>
          <p:cNvSpPr txBox="1">
            <a:spLocks noChangeArrowheads="1"/>
          </p:cNvSpPr>
          <p:nvPr/>
        </p:nvSpPr>
        <p:spPr bwMode="auto">
          <a:xfrm>
            <a:off x="6324600" y="5638800"/>
            <a:ext cx="381000" cy="336550"/>
          </a:xfrm>
          <a:prstGeom prst="rect">
            <a:avLst/>
          </a:prstGeom>
          <a:noFill/>
          <a:ln w="19050" algn="ctr">
            <a:noFill/>
            <a:miter lim="800000"/>
            <a:headEnd/>
            <a:tailEnd/>
          </a:ln>
          <a:effectLst/>
        </p:spPr>
        <p:txBody>
          <a:bodyPr>
            <a:spAutoFit/>
          </a:bodyPr>
          <a:lstStyle/>
          <a:p>
            <a:pPr algn="l"/>
            <a:r>
              <a:rPr lang="en-US" sz="1600"/>
              <a:t>0</a:t>
            </a:r>
          </a:p>
        </p:txBody>
      </p:sp>
      <p:sp>
        <p:nvSpPr>
          <p:cNvPr id="331805" name="Text Box 29"/>
          <p:cNvSpPr txBox="1">
            <a:spLocks noChangeArrowheads="1"/>
          </p:cNvSpPr>
          <p:nvPr/>
        </p:nvSpPr>
        <p:spPr bwMode="auto">
          <a:xfrm>
            <a:off x="3962400" y="5715000"/>
            <a:ext cx="609600" cy="396875"/>
          </a:xfrm>
          <a:prstGeom prst="rect">
            <a:avLst/>
          </a:prstGeom>
          <a:noFill/>
          <a:ln w="19050" algn="ctr">
            <a:noFill/>
            <a:miter lim="800000"/>
            <a:headEnd/>
            <a:tailEnd/>
          </a:ln>
          <a:effectLst/>
        </p:spPr>
        <p:txBody>
          <a:bodyPr>
            <a:spAutoFit/>
          </a:bodyPr>
          <a:lstStyle/>
          <a:p>
            <a:pPr algn="l"/>
            <a:r>
              <a:rPr lang="en-US" sz="2000"/>
              <a:t>p</a:t>
            </a:r>
            <a:r>
              <a:rPr lang="en-US" sz="2000" baseline="-25000"/>
              <a:t>s</a:t>
            </a:r>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r>
              <a:rPr lang="en-US" smtClean="0"/>
              <a:t>Referensi</a:t>
            </a:r>
            <a:endParaRPr lang="en-US"/>
          </a:p>
        </p:txBody>
      </p:sp>
      <p:sp>
        <p:nvSpPr>
          <p:cNvPr id="5" name="Content Placeholder 4"/>
          <p:cNvSpPr>
            <a:spLocks noGrp="1"/>
          </p:cNvSpPr>
          <p:nvPr>
            <p:ph idx="1"/>
          </p:nvPr>
        </p:nvSpPr>
        <p:spPr/>
        <p:txBody>
          <a:bodyPr>
            <a:normAutofit/>
          </a:bodyPr>
          <a:lstStyle/>
          <a:p>
            <a:pPr marL="342900" indent="-342900">
              <a:lnSpc>
                <a:spcPct val="110000"/>
              </a:lnSpc>
              <a:spcAft>
                <a:spcPts val="600"/>
              </a:spcAft>
              <a:buFont typeface="+mj-lt"/>
              <a:buAutoNum type="arabicPeriod"/>
            </a:pPr>
            <a:r>
              <a:rPr lang="en-US" sz="1800" smtClean="0"/>
              <a:t>Aczel, Amir D., and Jayavel Sounderpandian (2006), </a:t>
            </a:r>
            <a:r>
              <a:rPr lang="en-US" sz="1800" b="1" smtClean="0"/>
              <a:t>Complete Business Statistics</a:t>
            </a:r>
            <a:r>
              <a:rPr lang="en-US" sz="1800" smtClean="0"/>
              <a:t>, 6th edition, </a:t>
            </a:r>
            <a:r>
              <a:rPr lang="en-GB" sz="1800" smtClean="0"/>
              <a:t>McGraw Hill</a:t>
            </a:r>
            <a:r>
              <a:rPr lang="en-US" sz="1800" smtClean="0"/>
              <a:t>.</a:t>
            </a:r>
          </a:p>
          <a:p>
            <a:pPr marL="342900" indent="-342900">
              <a:lnSpc>
                <a:spcPct val="110000"/>
              </a:lnSpc>
              <a:spcAft>
                <a:spcPts val="600"/>
              </a:spcAft>
              <a:buFont typeface="+mj-lt"/>
              <a:buAutoNum type="arabicPeriod"/>
            </a:pPr>
            <a:r>
              <a:rPr lang="en-GB" sz="1800" smtClean="0"/>
              <a:t>Levine, David M. (2008), </a:t>
            </a:r>
            <a:r>
              <a:rPr lang="en-GB" sz="1800" b="1" smtClean="0"/>
              <a:t>Statistics for Managers : using Microsoft Excel</a:t>
            </a:r>
            <a:r>
              <a:rPr lang="en-GB" sz="1800" smtClean="0"/>
              <a:t>, 5</a:t>
            </a:r>
            <a:r>
              <a:rPr lang="en-GB" sz="1800" baseline="30000" smtClean="0"/>
              <a:t>th</a:t>
            </a:r>
            <a:r>
              <a:rPr lang="en-GB" sz="1800" smtClean="0"/>
              <a:t> Edition, Pearson Education.</a:t>
            </a:r>
          </a:p>
          <a:p>
            <a:pPr marL="342900" indent="-342900">
              <a:lnSpc>
                <a:spcPct val="110000"/>
              </a:lnSpc>
              <a:spcAft>
                <a:spcPts val="600"/>
              </a:spcAft>
              <a:buFont typeface="+mj-lt"/>
              <a:buAutoNum type="arabicPeriod"/>
            </a:pPr>
            <a:r>
              <a:rPr lang="en-GB" sz="1800" smtClean="0"/>
              <a:t>Lind</a:t>
            </a:r>
            <a:r>
              <a:rPr lang="en-GB" sz="1800" smtClean="0"/>
              <a:t>, Douglas </a:t>
            </a:r>
            <a:r>
              <a:rPr lang="en-GB" sz="1800" smtClean="0"/>
              <a:t>A</a:t>
            </a:r>
            <a:r>
              <a:rPr lang="en-GB" sz="1800" smtClean="0"/>
              <a:t>. </a:t>
            </a:r>
            <a:r>
              <a:rPr lang="en-GB" sz="1800" smtClean="0"/>
              <a:t>(2008), </a:t>
            </a:r>
            <a:r>
              <a:rPr lang="en-GB" sz="1800" b="1" smtClean="0"/>
              <a:t>Statistical Techniques in Business </a:t>
            </a:r>
            <a:r>
              <a:rPr lang="en-GB" sz="1800" b="1" smtClean="0"/>
              <a:t>&amp; </a:t>
            </a:r>
            <a:r>
              <a:rPr lang="en-GB" sz="1800" b="1" smtClean="0"/>
              <a:t>Economics, </a:t>
            </a:r>
            <a:r>
              <a:rPr lang="en-GB" sz="1800" smtClean="0"/>
              <a:t>13</a:t>
            </a:r>
            <a:r>
              <a:rPr lang="en-GB" sz="1800" baseline="30000" smtClean="0"/>
              <a:t>th</a:t>
            </a:r>
            <a:r>
              <a:rPr lang="en-GB" sz="1800" smtClean="0"/>
              <a:t> Edition, McGraw Hill.</a:t>
            </a:r>
            <a:endParaRPr lang="en-GB" sz="1800" b="1" smtClean="0"/>
          </a:p>
          <a:p>
            <a:pPr marL="342900" indent="-342900">
              <a:lnSpc>
                <a:spcPct val="110000"/>
              </a:lnSpc>
              <a:spcAft>
                <a:spcPts val="600"/>
              </a:spcAft>
              <a:buFont typeface="+mj-lt"/>
              <a:buAutoNum type="arabicPeriod"/>
            </a:pPr>
            <a:r>
              <a:rPr lang="en-GB" sz="1800" smtClean="0"/>
              <a:t>Lind, Douglas </a:t>
            </a:r>
            <a:r>
              <a:rPr lang="en-GB" sz="1800" smtClean="0"/>
              <a:t>A</a:t>
            </a:r>
            <a:r>
              <a:rPr lang="en-GB" sz="1800" smtClean="0"/>
              <a:t>. </a:t>
            </a:r>
            <a:r>
              <a:rPr lang="en-GB" sz="1800" smtClean="0"/>
              <a:t>(2007), </a:t>
            </a:r>
            <a:r>
              <a:rPr lang="en-GB" sz="1800" b="1" smtClean="0"/>
              <a:t>Teknik-teknik Statistika dalam Bisnis dan Ekonomi Menggunakan Data Global</a:t>
            </a:r>
            <a:r>
              <a:rPr lang="en-GB" sz="1800" smtClean="0"/>
              <a:t>, jilid 1, Edisi 13</a:t>
            </a:r>
            <a:r>
              <a:rPr lang="en-GB" sz="1800" smtClean="0"/>
              <a:t>, </a:t>
            </a:r>
            <a:r>
              <a:rPr lang="en-GB" sz="1800" smtClean="0"/>
              <a:t>Erlangga.</a:t>
            </a:r>
            <a:endParaRPr lang="en-US" sz="1400" smtClean="0"/>
          </a:p>
          <a:p>
            <a:pPr marL="342900" indent="-342900">
              <a:lnSpc>
                <a:spcPct val="110000"/>
              </a:lnSpc>
              <a:spcAft>
                <a:spcPts val="600"/>
              </a:spcAft>
              <a:buFont typeface="+mj-lt"/>
              <a:buAutoNum type="arabicPeriod"/>
            </a:pPr>
            <a:r>
              <a:rPr lang="en-GB" sz="1800" smtClean="0"/>
              <a:t>Lind, Douglas </a:t>
            </a:r>
            <a:r>
              <a:rPr lang="en-GB" sz="1800" smtClean="0"/>
              <a:t>A</a:t>
            </a:r>
            <a:r>
              <a:rPr lang="en-GB" sz="1800" smtClean="0"/>
              <a:t>. </a:t>
            </a:r>
            <a:r>
              <a:rPr lang="en-GB" sz="1800" smtClean="0"/>
              <a:t>(2008), </a:t>
            </a:r>
            <a:r>
              <a:rPr lang="en-GB" sz="1800" b="1" smtClean="0"/>
              <a:t>Teknik-teknik Statistika dalam Bisnis dan Ekonomi Menggunakan Data Global</a:t>
            </a:r>
            <a:r>
              <a:rPr lang="en-GB" sz="1800" smtClean="0"/>
              <a:t>, jilid 2, Edisi 13, Erlangga</a:t>
            </a:r>
            <a:r>
              <a:rPr lang="en-GB" sz="1800" smtClean="0"/>
              <a:t>. </a:t>
            </a:r>
            <a:endParaRPr lang="en-US" sz="1400" smtClean="0"/>
          </a:p>
          <a:p>
            <a:pPr marL="342900" indent="-342900">
              <a:lnSpc>
                <a:spcPct val="110000"/>
              </a:lnSpc>
              <a:spcAft>
                <a:spcPts val="600"/>
              </a:spcAft>
              <a:buFont typeface="+mj-lt"/>
              <a:buAutoNum type="arabicPeriod"/>
            </a:pPr>
            <a:r>
              <a:rPr lang="en-US" sz="1800" smtClean="0"/>
              <a:t>Wahab, Moataza </a:t>
            </a:r>
            <a:r>
              <a:rPr lang="en-US" sz="1800" smtClean="0"/>
              <a:t>Mahmoud </a:t>
            </a:r>
            <a:r>
              <a:rPr lang="en-US" sz="1800" smtClean="0"/>
              <a:t>Abdel, </a:t>
            </a:r>
            <a:r>
              <a:rPr lang="en-US" sz="1800" b="1" smtClean="0"/>
              <a:t>Sampling Techniques &amp; Sample Size</a:t>
            </a:r>
            <a:r>
              <a:rPr lang="en-US" sz="1800" smtClean="0"/>
              <a:t>, Presentation Material of Biostatistic, High </a:t>
            </a:r>
            <a:r>
              <a:rPr lang="en-US" sz="1800" smtClean="0"/>
              <a:t>Institute of </a:t>
            </a:r>
            <a:r>
              <a:rPr lang="en-US" sz="1800" smtClean="0"/>
              <a:t>Public </a:t>
            </a:r>
            <a:r>
              <a:rPr lang="en-US" sz="1800" smtClean="0"/>
              <a:t>Health, University </a:t>
            </a:r>
            <a:r>
              <a:rPr lang="en-US" sz="1800" smtClean="0"/>
              <a:t>of </a:t>
            </a:r>
            <a:r>
              <a:rPr lang="en-US" sz="1800" smtClean="0"/>
              <a:t>Alexandria.</a:t>
            </a:r>
            <a:endParaRPr lang="en-US" sz="1800" smtClean="0"/>
          </a:p>
          <a:p>
            <a:pPr marL="342900" indent="-342900">
              <a:lnSpc>
                <a:spcPct val="150000"/>
              </a:lnSpc>
              <a:buFont typeface="+mj-lt"/>
              <a:buAutoNum type="arabicPeriod"/>
            </a:pPr>
            <a:endParaRPr lang="en-US" sz="1800" smtClean="0"/>
          </a:p>
          <a:p>
            <a:pPr marL="342900" indent="-342900">
              <a:lnSpc>
                <a:spcPct val="150000"/>
              </a:lnSpc>
              <a:buFont typeface="+mj-lt"/>
              <a:buAutoNum type="arabicPeriod"/>
            </a:pPr>
            <a:endParaRPr lang="en-US" sz="1800"/>
          </a:p>
        </p:txBody>
      </p:sp>
      <p:sp>
        <p:nvSpPr>
          <p:cNvPr id="2" name="Footer Placeholder 1"/>
          <p:cNvSpPr>
            <a:spLocks noGrp="1"/>
          </p:cNvSpPr>
          <p:nvPr>
            <p:ph type="ftr" sz="quarter" idx="11"/>
          </p:nvPr>
        </p:nvSpPr>
        <p:spPr/>
        <p:txBody>
          <a:bodyPr/>
          <a:lstStyle/>
          <a:p>
            <a:endParaRPr lang="en-AU"/>
          </a:p>
        </p:txBody>
      </p:sp>
      <p:sp>
        <p:nvSpPr>
          <p:cNvPr id="3" name="Slide Number Placeholder 2"/>
          <p:cNvSpPr>
            <a:spLocks noGrp="1"/>
          </p:cNvSpPr>
          <p:nvPr>
            <p:ph type="sldNum" sz="quarter" idx="12"/>
          </p:nvPr>
        </p:nvSpPr>
        <p:spPr/>
        <p:txBody>
          <a:bodyPr/>
          <a:lstStyle/>
          <a:p>
            <a:fld id="{77D6F2AD-A32D-4B09-885B-6309E9455366}" type="slidenum">
              <a:rPr lang="en-AU" smtClean="0"/>
              <a:pPr/>
              <a:t>23</a:t>
            </a:fld>
            <a:endParaRPr lang="en-AU"/>
          </a:p>
        </p:txBody>
      </p:sp>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title"/>
          </p:nvPr>
        </p:nvSpPr>
        <p:spPr>
          <a:xfrm>
            <a:off x="666750" y="3124200"/>
            <a:ext cx="7924800" cy="914400"/>
          </a:xfrm>
        </p:spPr>
        <p:txBody>
          <a:bodyPr>
            <a:normAutofit fontScale="90000"/>
          </a:bodyPr>
          <a:lstStyle/>
          <a:p>
            <a:pPr algn="ctr"/>
            <a:r>
              <a:rPr lang="en-US" b="1" smtClean="0">
                <a:effectLst>
                  <a:outerShdw blurRad="38100" dist="38100" dir="2700000" algn="tl">
                    <a:srgbClr val="000000">
                      <a:alpha val="43137"/>
                    </a:srgbClr>
                  </a:outerShdw>
                </a:effectLst>
              </a:rPr>
              <a:t>Akhir materi</a:t>
            </a:r>
            <a:br>
              <a:rPr lang="en-US" b="1" smtClean="0">
                <a:effectLst>
                  <a:outerShdw blurRad="38100" dist="38100" dir="2700000" algn="tl">
                    <a:srgbClr val="000000">
                      <a:alpha val="43137"/>
                    </a:srgbClr>
                  </a:outerShdw>
                </a:effectLst>
              </a:rPr>
            </a:br>
            <a:r>
              <a:rPr lang="en-US" smtClean="0">
                <a:effectLst>
                  <a:outerShdw blurRad="38100" dist="38100" dir="2700000" algn="tl">
                    <a:srgbClr val="000000">
                      <a:alpha val="43137"/>
                    </a:srgbClr>
                  </a:outerShdw>
                </a:effectLst>
              </a:rPr>
              <a:t>Pertemuan</a:t>
            </a:r>
            <a:r>
              <a:rPr lang="en-US" b="1" smtClean="0">
                <a:effectLst>
                  <a:outerShdw blurRad="38100" dist="38100" dir="2700000" algn="tl">
                    <a:srgbClr val="000000">
                      <a:alpha val="43137"/>
                    </a:srgbClr>
                  </a:outerShdw>
                </a:effectLst>
              </a:rPr>
              <a:t> – </a:t>
            </a:r>
            <a:r>
              <a:rPr lang="en-US" b="1" smtClean="0">
                <a:effectLst>
                  <a:outerShdw blurRad="38100" dist="38100" dir="2700000" algn="tl">
                    <a:srgbClr val="000000">
                      <a:alpha val="43137"/>
                    </a:srgbClr>
                  </a:outerShdw>
                </a:effectLst>
              </a:rPr>
              <a:t>15</a:t>
            </a:r>
            <a:endParaRPr lang="en-US" b="1">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23919AF2-EDCF-4706-BBD9-FBE63707ACC2}" type="slidenum">
              <a:rPr lang="en-US" smtClean="0"/>
              <a:pPr/>
              <a:t>24</a:t>
            </a:fld>
            <a:endParaRPr lang="en-US"/>
          </a:p>
        </p:txBody>
      </p:sp>
      <p:sp>
        <p:nvSpPr>
          <p:cNvPr id="5" name="Footer Placeholder 4"/>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1314</TotalTime>
  <Words>1638</Words>
  <Application>Microsoft PowerPoint</Application>
  <PresentationFormat>On-screen Show (4:3)</PresentationFormat>
  <Paragraphs>481</Paragraphs>
  <Slides>24</Slides>
  <Notes>15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24</vt:i4>
      </vt:variant>
    </vt:vector>
  </HeadingPairs>
  <TitlesOfParts>
    <vt:vector size="27" baseType="lpstr">
      <vt:lpstr>Foundry</vt:lpstr>
      <vt:lpstr>Equation</vt:lpstr>
      <vt:lpstr>Microsoft Equation 3.0</vt:lpstr>
      <vt:lpstr>Teori Sampling dan  Distribusi Sampling</vt:lpstr>
      <vt:lpstr>Distribusi Sampling dari Rata-rata Sampel</vt:lpstr>
      <vt:lpstr>Contoh Distribusi Sampling dari Rata-rata Sampel</vt:lpstr>
      <vt:lpstr>Contoh Distribusi Sampling dari Rata-rata Sampel</vt:lpstr>
      <vt:lpstr>Contoh Distribusi Sampling dari Rata-rata Sampel</vt:lpstr>
      <vt:lpstr>Contoh Distribusi Sampling dari Rata-rata Sampel</vt:lpstr>
      <vt:lpstr>Teorema Limit Tengah</vt:lpstr>
      <vt:lpstr>Slide 8</vt:lpstr>
      <vt:lpstr>Menggunakan Distribusi Sampling untuk Rata-rata Sampel (Sigma Diketahui)</vt:lpstr>
      <vt:lpstr>Menggunakan Distribusi Sampling untuk Rata-rata Sampel (Sigma Tidak Diketahui)</vt:lpstr>
      <vt:lpstr>Contoh : Menggunakan Distribusi Sampling untuk Rata-rata Sampel (Sigma Diketahui)</vt:lpstr>
      <vt:lpstr>Contoh : Menggunakan Distribusi Sampling untuk Rata-rata Sampel (Sigma Diketahui)</vt:lpstr>
      <vt:lpstr>Contoh : Menggunakan Distribusi Sampling untuk Rata-rata Sampel (Sigma Diketahui)</vt:lpstr>
      <vt:lpstr>Contoh : Menggunakan Distribusi Sampling untuk Rata-rata Sampel (Sigma Diketahui)</vt:lpstr>
      <vt:lpstr>The Sampling Distribution of the Sample Proportion,</vt:lpstr>
      <vt:lpstr>Sample Proportion  (Example 5-3)</vt:lpstr>
      <vt:lpstr>Population Proportions, p</vt:lpstr>
      <vt:lpstr>Sampling Distribution of p</vt:lpstr>
      <vt:lpstr>Z-Value for Proportions</vt:lpstr>
      <vt:lpstr>Example</vt:lpstr>
      <vt:lpstr>Example</vt:lpstr>
      <vt:lpstr>Example</vt:lpstr>
      <vt:lpstr>Referensi</vt:lpstr>
      <vt:lpstr>Akhir materi Pertemuan – 15</vt:lpstr>
    </vt:vector>
  </TitlesOfParts>
  <Company>MCGRAW-HILL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What is Statistics</dc:subject>
  <dc:creator>Rene Leo E. Ordonez</dc:creator>
  <cp:lastModifiedBy>Herry Irawan</cp:lastModifiedBy>
  <cp:revision>158</cp:revision>
  <dcterms:created xsi:type="dcterms:W3CDTF">1998-07-27T15:17:12Z</dcterms:created>
  <dcterms:modified xsi:type="dcterms:W3CDTF">2010-04-10T13:00:37Z</dcterms:modified>
</cp:coreProperties>
</file>