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848" r:id="rId1"/>
  </p:sldMasterIdLst>
  <p:notesMasterIdLst>
    <p:notesMasterId r:id="rId15"/>
  </p:notesMasterIdLst>
  <p:handoutMasterIdLst>
    <p:handoutMasterId r:id="rId16"/>
  </p:handoutMasterIdLst>
  <p:sldIdLst>
    <p:sldId id="282" r:id="rId2"/>
    <p:sldId id="357" r:id="rId3"/>
    <p:sldId id="337" r:id="rId4"/>
    <p:sldId id="338" r:id="rId5"/>
    <p:sldId id="340" r:id="rId6"/>
    <p:sldId id="358" r:id="rId7"/>
    <p:sldId id="342" r:id="rId8"/>
    <p:sldId id="343" r:id="rId9"/>
    <p:sldId id="344" r:id="rId10"/>
    <p:sldId id="359" r:id="rId11"/>
    <p:sldId id="360" r:id="rId12"/>
    <p:sldId id="361" r:id="rId13"/>
    <p:sldId id="317" r:id="rId14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defRPr kern="1200">
        <a:solidFill>
          <a:schemeClr val="accent1"/>
        </a:solidFill>
        <a:latin typeface="Arial" charset="0"/>
        <a:ea typeface="+mn-ea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defRPr kern="1200">
        <a:solidFill>
          <a:schemeClr val="accent1"/>
        </a:solidFill>
        <a:latin typeface="Arial" charset="0"/>
        <a:ea typeface="+mn-ea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defRPr kern="1200">
        <a:solidFill>
          <a:schemeClr val="accent1"/>
        </a:solidFill>
        <a:latin typeface="Arial" charset="0"/>
        <a:ea typeface="+mn-ea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defRPr kern="1200">
        <a:solidFill>
          <a:schemeClr val="accent1"/>
        </a:solidFill>
        <a:latin typeface="Arial" charset="0"/>
        <a:ea typeface="+mn-ea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defRPr kern="1200">
        <a:solidFill>
          <a:schemeClr val="accent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accent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accent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accent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accent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06600"/>
    <a:srgbClr val="7912EA"/>
    <a:srgbClr val="0066CC"/>
    <a:srgbClr val="993300"/>
    <a:srgbClr val="FFCA7B"/>
    <a:srgbClr val="000099"/>
    <a:srgbClr val="FFCC00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snapVertSplitter="1" vertBarState="minimized" horzBarState="maximized">
    <p:restoredLeft sz="15620" autoAdjust="0"/>
    <p:restoredTop sz="94611" autoAdjust="0"/>
  </p:normalViewPr>
  <p:slideViewPr>
    <p:cSldViewPr snapToGrid="0">
      <p:cViewPr varScale="1">
        <p:scale>
          <a:sx n="75" d="100"/>
          <a:sy n="75" d="100"/>
        </p:scale>
        <p:origin x="-13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2C56E9-1108-4D5A-BC8B-355322FE55D5}" type="datetimeFigureOut">
              <a:rPr lang="en-US" smtClean="0"/>
              <a:pPr/>
              <a:t>4/10/2010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9E1B86-4E44-492C-AB26-878AF1E1EC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32FE23FD-2E48-4072-AAFF-E288D007AB9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3ADBED-00F3-4548-8989-C11DC511CAAC}" type="slidenum">
              <a:rPr lang="en-US"/>
              <a:pPr/>
              <a:t>1</a:t>
            </a:fld>
            <a:endParaRPr 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6060C3-79CF-4A6D-84B1-30DF69BC7AB3}" type="slidenum">
              <a:rPr lang="en-US"/>
              <a:pPr/>
              <a:t>3</a:t>
            </a:fld>
            <a:endParaRPr lang="en-US"/>
          </a:p>
        </p:txBody>
      </p:sp>
      <p:sp>
        <p:nvSpPr>
          <p:cNvPr id="355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C2FEE9-F941-4AFC-B9A5-C3ECCE5AE4E5}" type="slidenum">
              <a:rPr lang="en-US"/>
              <a:pPr/>
              <a:t>4</a:t>
            </a:fld>
            <a:endParaRPr lang="en-US"/>
          </a:p>
        </p:txBody>
      </p:sp>
      <p:sp>
        <p:nvSpPr>
          <p:cNvPr id="356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6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8D760B-2C16-4181-909A-9E228562E912}" type="slidenum">
              <a:rPr lang="en-US"/>
              <a:pPr/>
              <a:t>5</a:t>
            </a:fld>
            <a:endParaRPr lang="en-US"/>
          </a:p>
        </p:txBody>
      </p:sp>
      <p:sp>
        <p:nvSpPr>
          <p:cNvPr id="357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7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C0E24E-1F6E-44DE-9836-E4B7A9291076}" type="slidenum">
              <a:rPr lang="en-US"/>
              <a:pPr/>
              <a:t>7</a:t>
            </a:fld>
            <a:endParaRPr lang="en-US"/>
          </a:p>
        </p:txBody>
      </p:sp>
      <p:sp>
        <p:nvSpPr>
          <p:cNvPr id="359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9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D55C54-1E9F-408D-9D27-0887DC6647A7}" type="slidenum">
              <a:rPr lang="en-US"/>
              <a:pPr/>
              <a:t>8</a:t>
            </a:fld>
            <a:endParaRPr lang="en-US"/>
          </a:p>
        </p:txBody>
      </p:sp>
      <p:sp>
        <p:nvSpPr>
          <p:cNvPr id="360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0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E93662-D7AE-4AB8-B2A9-56CE72892E88}" type="slidenum">
              <a:rPr lang="en-US"/>
              <a:pPr/>
              <a:t>9</a:t>
            </a:fld>
            <a:endParaRPr lang="en-US"/>
          </a:p>
        </p:txBody>
      </p:sp>
      <p:sp>
        <p:nvSpPr>
          <p:cNvPr id="361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1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430FBD-CD0B-4048-B4FE-E6111E1A409D}" type="slidenum">
              <a:rPr lang="en-US"/>
              <a:pPr/>
              <a:t>13</a:t>
            </a:fld>
            <a:endParaRPr 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878904" y="381001"/>
            <a:ext cx="6814929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>
                <a:solidFill>
                  <a:srgbClr val="92D050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512523"/>
          </a:xfrm>
        </p:spPr>
        <p:txBody>
          <a:bodyPr lIns="45720" rIns="246888">
            <a:normAutofit/>
          </a:bodyPr>
          <a:lstStyle>
            <a:lvl1pPr marL="0" indent="0" algn="r">
              <a:spcBef>
                <a:spcPts val="0"/>
              </a:spcBef>
              <a:buNone/>
              <a:defRPr sz="1600" b="1">
                <a:effectLst/>
                <a:latin typeface="Cambria" pitchFamily="18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76530" y="658416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000B4EE-AF68-425A-9E87-5F3B374C739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2642" name="Picture 2" descr="D:\Photo\Malay_Singapore\100_1306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660" y="488515"/>
            <a:ext cx="1550096" cy="2066794"/>
          </a:xfrm>
          <a:prstGeom prst="rect">
            <a:avLst/>
          </a:prstGeom>
          <a:noFill/>
        </p:spPr>
      </p:pic>
      <p:sp>
        <p:nvSpPr>
          <p:cNvPr id="14" name="Footer Placeholder 2"/>
          <p:cNvSpPr txBox="1">
            <a:spLocks/>
          </p:cNvSpPr>
          <p:nvPr userDrawn="1"/>
        </p:nvSpPr>
        <p:spPr>
          <a:xfrm>
            <a:off x="3314180" y="3720230"/>
            <a:ext cx="5391410" cy="488515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100" b="1">
                <a:solidFill>
                  <a:schemeClr val="bg2">
                    <a:tint val="60000"/>
                    <a:satMod val="155000"/>
                  </a:schemeClr>
                </a:solidFill>
                <a:latin typeface="Candara" pitchFamily="34" charset="0"/>
              </a:defRPr>
            </a:lvl1pPr>
            <a:extLst/>
          </a:lstStyle>
          <a:p>
            <a:pPr marL="0" marR="0" lvl="0" indent="0" algn="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ALFIRA SOFIA</a:t>
            </a:r>
          </a:p>
          <a:p>
            <a:pPr marL="0" marR="0" lvl="0" indent="0" algn="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FAKULTAS PENDIDIKAN EKONOMI DAN BISNIS</a:t>
            </a:r>
          </a:p>
          <a:p>
            <a:pPr marL="0" marR="0" lvl="0" indent="0" algn="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UNIVERSITAS PENDIDIKAN INDONESIA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latin typeface="Cambria" pitchFamily="18" charset="0"/>
              </a:defRPr>
            </a:lvl1pPr>
            <a:lvl2pPr>
              <a:lnSpc>
                <a:spcPct val="100000"/>
              </a:lnSpc>
              <a:defRPr>
                <a:latin typeface="Cambria" pitchFamily="18" charset="0"/>
              </a:defRPr>
            </a:lvl2pPr>
            <a:lvl3pPr>
              <a:lnSpc>
                <a:spcPct val="100000"/>
              </a:lnSpc>
              <a:defRPr>
                <a:latin typeface="Cambria" pitchFamily="18" charset="0"/>
              </a:defRPr>
            </a:lvl3pPr>
            <a:lvl4pPr>
              <a:lnSpc>
                <a:spcPct val="100000"/>
              </a:lnSpc>
              <a:defRPr>
                <a:latin typeface="Cambria" pitchFamily="18" charset="0"/>
              </a:defRPr>
            </a:lvl4pPr>
            <a:lvl5pPr>
              <a:lnSpc>
                <a:spcPct val="100000"/>
              </a:lnSpc>
              <a:defRPr>
                <a:latin typeface="Cambria" pitchFamily="18" charset="0"/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  <a:extLst/>
          </a:lstStyle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64004" y="6577198"/>
            <a:ext cx="464288" cy="274320"/>
          </a:xfrm>
        </p:spPr>
        <p:txBody>
          <a:bodyPr/>
          <a:lstStyle>
            <a:lvl1pPr algn="r">
              <a:defRPr/>
            </a:lvl1pPr>
            <a:extLst/>
          </a:lstStyle>
          <a:p>
            <a:fld id="{BA23E363-DAAE-49FC-B4F8-0F6B61055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>
            <a:lvl1pPr>
              <a:defRPr sz="36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>
                <a:latin typeface="Cambria" pitchFamily="18" charset="0"/>
              </a:defRPr>
            </a:lvl1pPr>
            <a:lvl2pPr>
              <a:defRPr sz="2400">
                <a:latin typeface="Cambria" pitchFamily="18" charset="0"/>
              </a:defRPr>
            </a:lvl2pPr>
            <a:lvl3pPr>
              <a:defRPr sz="2000">
                <a:latin typeface="Cambria" pitchFamily="18" charset="0"/>
              </a:defRPr>
            </a:lvl3pPr>
            <a:lvl4pPr>
              <a:defRPr sz="1800">
                <a:latin typeface="Cambria" pitchFamily="18" charset="0"/>
              </a:defRPr>
            </a:lvl4pPr>
            <a:lvl5pPr>
              <a:defRPr sz="1800">
                <a:latin typeface="Cambria" pitchFamily="18" charset="0"/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>
                <a:latin typeface="Cambria" pitchFamily="18" charset="0"/>
              </a:defRPr>
            </a:lvl1pPr>
            <a:lvl2pPr>
              <a:defRPr sz="2400">
                <a:latin typeface="Cambria" pitchFamily="18" charset="0"/>
              </a:defRPr>
            </a:lvl2pPr>
            <a:lvl3pPr>
              <a:defRPr sz="2000">
                <a:latin typeface="Cambria" pitchFamily="18" charset="0"/>
              </a:defRPr>
            </a:lvl3pPr>
            <a:lvl4pPr>
              <a:defRPr sz="1800">
                <a:latin typeface="Cambria" pitchFamily="18" charset="0"/>
              </a:defRPr>
            </a:lvl4pPr>
            <a:lvl5pPr>
              <a:defRPr sz="1800">
                <a:latin typeface="Cambria" pitchFamily="18" charset="0"/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78658" y="6589724"/>
            <a:ext cx="464288" cy="274320"/>
          </a:xfrm>
        </p:spPr>
        <p:txBody>
          <a:bodyPr/>
          <a:lstStyle>
            <a:extLst/>
          </a:lstStyle>
          <a:p>
            <a:fld id="{43DF3113-51D8-433A-B933-35506A6297A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>
            <a:normAutofit/>
          </a:bodyPr>
          <a:lstStyle>
            <a:lvl1pPr>
              <a:defRPr sz="36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76530" y="6589724"/>
            <a:ext cx="464288" cy="274320"/>
          </a:xfrm>
        </p:spPr>
        <p:txBody>
          <a:bodyPr/>
          <a:lstStyle>
            <a:extLst/>
          </a:lstStyle>
          <a:p>
            <a:fld id="{23919AF2-EDCF-4706-BBD9-FBE63707AC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43008" y="6501008"/>
            <a:ext cx="1510430" cy="236742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100" b="1">
                <a:solidFill>
                  <a:srgbClr val="92D050"/>
                </a:solidFill>
                <a:latin typeface="Candara" pitchFamily="34" charset="0"/>
              </a:defRPr>
            </a:lvl1pPr>
            <a:extLst/>
          </a:lstStyle>
          <a:p>
            <a:pPr algn="l"/>
            <a:r>
              <a:rPr lang="en-US" smtClean="0"/>
              <a:t>ALFIRA SOFIA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76530" y="6589724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68A5381E-F75F-482D-8790-EF967D2BD8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8" name="Footer Placeholder 2"/>
          <p:cNvSpPr txBox="1">
            <a:spLocks/>
          </p:cNvSpPr>
          <p:nvPr userDrawn="1"/>
        </p:nvSpPr>
        <p:spPr>
          <a:xfrm>
            <a:off x="1735900" y="6501008"/>
            <a:ext cx="5391410" cy="200417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100" b="1">
                <a:solidFill>
                  <a:schemeClr val="bg2">
                    <a:tint val="60000"/>
                    <a:satMod val="155000"/>
                  </a:schemeClr>
                </a:solidFill>
                <a:latin typeface="Candara" pitchFamily="34" charset="0"/>
              </a:defRPr>
            </a:lvl1pPr>
            <a:extLst/>
          </a:lstStyle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FAKULTAS PENDIDIKAN EKONOMI DAN BISNIS, UNIVERSITAS PENDIDIKAN INDONESIA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2" r:id="rId3"/>
    <p:sldLayoutId id="2147483854" r:id="rId4"/>
  </p:sldLayoutIdLst>
  <p:transition>
    <p:fade thruBlk="1"/>
  </p:transition>
  <p:timing>
    <p:tnLst>
      <p:par>
        <p:cTn id="1" dur="indefinite" restart="never" nodeType="tmRoot"/>
      </p:par>
    </p:tnLst>
  </p:timing>
  <p:hf hdr="0" dt="0"/>
  <p:txStyles>
    <p:titleStyle>
      <a:lvl1pPr marL="54864" algn="r" rtl="0" eaLnBrk="1" latinLnBrk="0" hangingPunct="1">
        <a:spcBef>
          <a:spcPct val="0"/>
        </a:spcBef>
        <a:buNone/>
        <a:defRPr kumimoji="0" sz="3600" b="1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Cambria" pitchFamily="18" charset="0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Cambria" pitchFamily="18" charset="0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Cambria" pitchFamily="18" charset="0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AutoShap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Distribusi Peluang </a:t>
            </a:r>
            <a:r>
              <a:rPr lang="en-US" sz="4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Kontinu</a:t>
            </a:r>
            <a:endParaRPr lang="en-US" sz="4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854700" y="164230"/>
            <a:ext cx="3111500" cy="457200"/>
          </a:xfrm>
        </p:spPr>
        <p:txBody>
          <a:bodyPr>
            <a:noAutofit/>
          </a:bodyPr>
          <a:lstStyle/>
          <a:p>
            <a:r>
              <a:rPr lang="en-US" sz="1600" b="1" smtClean="0"/>
              <a:t>Pertemuan – </a:t>
            </a:r>
            <a:r>
              <a:rPr lang="en-US" smtClean="0"/>
              <a:t>12</a:t>
            </a:r>
            <a:endParaRPr lang="en-US" sz="1600" b="1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>
          <a:xfrm>
            <a:off x="5556250" y="1371600"/>
            <a:ext cx="3111500" cy="457200"/>
          </a:xfrm>
          <a:prstGeom prst="rect">
            <a:avLst/>
          </a:prstGeom>
        </p:spPr>
        <p:txBody>
          <a:bodyPr lIns="45720" rIns="246888">
            <a:noAutofit/>
          </a:bodyPr>
          <a:lstStyle>
            <a:defPPr>
              <a:defRPr lang="en-US"/>
            </a:defPPr>
            <a:lvl1pPr algn="l" rt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defRPr kern="1200">
                <a:solidFill>
                  <a:schemeClr val="accent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defRPr kern="1200">
                <a:solidFill>
                  <a:schemeClr val="accent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defRPr kern="1200">
                <a:solidFill>
                  <a:schemeClr val="accent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defRPr kern="1200">
                <a:solidFill>
                  <a:schemeClr val="accent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defRPr kern="1200">
                <a:solidFill>
                  <a:schemeClr val="accent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accent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accent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accent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accent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[</a:t>
            </a:r>
            <a:r>
              <a:rPr kumimoji="0" lang="en-US" sz="1600" b="1" i="0" u="none" strike="noStrike" kern="1200" cap="none" spc="0" normalizeH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BAGIAN 2 ]</a:t>
            </a:r>
            <a:endParaRPr kumimoji="0" lang="en-US" sz="16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Using Z in Finding X Given Area - Example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470400" cy="4526280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mtClean="0"/>
              <a:t>Layton Tire and Rubber Company ingin menetapkan sebuah jaminan jarak minimal untuk ban baru MX100-nya. Sebuah pengujian menunjukkan bahwa jarak tempuh </a:t>
            </a:r>
            <a:r>
              <a:rPr lang="en-US" smtClean="0">
                <a:solidFill>
                  <a:srgbClr val="92D050"/>
                </a:solidFill>
              </a:rPr>
              <a:t>rata-ratanya adalah 67.900 mil</a:t>
            </a:r>
            <a:r>
              <a:rPr lang="en-US" smtClean="0"/>
              <a:t>, dengan </a:t>
            </a:r>
            <a:r>
              <a:rPr lang="en-US" smtClean="0">
                <a:solidFill>
                  <a:srgbClr val="92D050"/>
                </a:solidFill>
              </a:rPr>
              <a:t>standar deviasi 2.050 mil</a:t>
            </a:r>
            <a:r>
              <a:rPr lang="en-US" smtClean="0"/>
              <a:t>, dan distribusinya mengikuti distribusi probabilitas normal. Layton ingin menetapkan jaminan jarak minimal sedemikian hingga </a:t>
            </a:r>
            <a:r>
              <a:rPr lang="en-US" smtClean="0">
                <a:solidFill>
                  <a:srgbClr val="92D050"/>
                </a:solidFill>
              </a:rPr>
              <a:t>tidak lebih dari 4 persen </a:t>
            </a:r>
            <a:r>
              <a:rPr lang="en-US" smtClean="0"/>
              <a:t>bannya harus diganti. Berapa jarak minimal mil yang harus dijamin oleh Layton ? </a:t>
            </a:r>
          </a:p>
          <a:p>
            <a:pPr>
              <a:lnSpc>
                <a:spcPct val="120000"/>
              </a:lnSpc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3113-51D8-433A-B933-35506A6297A8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7" name="Picture 8" descr="07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67300" y="1701800"/>
            <a:ext cx="3533775" cy="4181475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48" name="AutoShape 12"/>
          <p:cNvSpPr>
            <a:spLocks noGrp="1" noChangeArrowheads="1"/>
          </p:cNvSpPr>
          <p:nvPr>
            <p:ph type="title"/>
          </p:nvPr>
        </p:nvSpPr>
        <p:spPr>
          <a:xfrm>
            <a:off x="898525" y="177800"/>
            <a:ext cx="7705725" cy="1254125"/>
          </a:xfrm>
          <a:noFill/>
          <a:ln/>
        </p:spPr>
        <p:txBody>
          <a:bodyPr/>
          <a:lstStyle/>
          <a:p>
            <a:r>
              <a:rPr lang="en-US" sz="2800"/>
              <a:t>Using Z in Finding X Given Area - Example</a:t>
            </a:r>
          </a:p>
        </p:txBody>
      </p:sp>
      <p:pic>
        <p:nvPicPr>
          <p:cNvPr id="295951" name="Picture 15" descr="072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8300" y="1676400"/>
            <a:ext cx="8410575" cy="4000500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3113-51D8-433A-B933-35506A6297A8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93" name="AutoShape 9"/>
          <p:cNvSpPr>
            <a:spLocks noGrp="1" noChangeArrowheads="1"/>
          </p:cNvSpPr>
          <p:nvPr>
            <p:ph type="title"/>
          </p:nvPr>
        </p:nvSpPr>
        <p:spPr>
          <a:xfrm>
            <a:off x="860425" y="190500"/>
            <a:ext cx="7705725" cy="1228725"/>
          </a:xfrm>
          <a:noFill/>
          <a:ln/>
        </p:spPr>
        <p:txBody>
          <a:bodyPr anchor="ctr"/>
          <a:lstStyle/>
          <a:p>
            <a:r>
              <a:rPr lang="en-US" sz="2800"/>
              <a:t>Using Z in Finding X Given Area - Excel</a:t>
            </a:r>
          </a:p>
        </p:txBody>
      </p:sp>
      <p:pic>
        <p:nvPicPr>
          <p:cNvPr id="297996" name="Picture 12" descr="072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20900" y="1803400"/>
            <a:ext cx="4752975" cy="4057650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AutoShap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200" smtClean="0"/>
              <a:t>Aproksimasi Normal terhadap Binomial</a:t>
            </a:r>
            <a:endParaRPr lang="en-US" sz="3200"/>
          </a:p>
        </p:txBody>
      </p:sp>
      <p:sp>
        <p:nvSpPr>
          <p:cNvPr id="301061" name="Rectangle 5"/>
          <p:cNvSpPr>
            <a:spLocks noChangeArrowheads="1"/>
          </p:cNvSpPr>
          <p:nvPr/>
        </p:nvSpPr>
        <p:spPr bwMode="auto">
          <a:xfrm>
            <a:off x="571500" y="1660525"/>
            <a:ext cx="8026400" cy="449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eaLnBrk="1" hangingPunct="1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</a:pPr>
            <a:r>
              <a:rPr lang="en-US" sz="2800" smtClean="0">
                <a:solidFill>
                  <a:schemeClr val="tx1"/>
                </a:solidFill>
                <a:latin typeface="Cambria" pitchFamily="18" charset="0"/>
              </a:rPr>
              <a:t>Distribusi normal (distribusi kontinu) menjadi pengganti distribusi binomial (distribusi diskrit) untuk nilai </a:t>
            </a:r>
            <a:r>
              <a:rPr lang="en-US" sz="2800" smtClean="0">
                <a:solidFill>
                  <a:srgbClr val="92D050"/>
                </a:solidFill>
                <a:latin typeface="Cambria" pitchFamily="18" charset="0"/>
              </a:rPr>
              <a:t>n yang besar</a:t>
            </a:r>
            <a:r>
              <a:rPr lang="en-US" sz="2800" smtClean="0">
                <a:solidFill>
                  <a:schemeClr val="tx1"/>
                </a:solidFill>
                <a:latin typeface="Cambria" pitchFamily="18" charset="0"/>
              </a:rPr>
              <a:t>. </a:t>
            </a:r>
            <a:endParaRPr lang="en-US" sz="2800" i="1">
              <a:solidFill>
                <a:schemeClr val="tx1"/>
              </a:solidFill>
              <a:latin typeface="Cambria" pitchFamily="18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</a:pPr>
            <a:r>
              <a:rPr lang="en-US" sz="2800" smtClean="0">
                <a:solidFill>
                  <a:schemeClr val="tx1"/>
                </a:solidFill>
                <a:latin typeface="Cambria" pitchFamily="18" charset="0"/>
              </a:rPr>
              <a:t>Distribusi probabilitas normal merupakan aproksimasi yang baik untuk distribusi binomial ketika </a:t>
            </a:r>
            <a:r>
              <a:rPr lang="en-US" sz="2800" i="1" smtClean="0">
                <a:solidFill>
                  <a:srgbClr val="92D050"/>
                </a:solidFill>
                <a:latin typeface="Cambria" pitchFamily="18" charset="0"/>
              </a:rPr>
              <a:t>n</a:t>
            </a:r>
            <a:r>
              <a:rPr lang="en-US" sz="2800" i="1">
                <a:solidFill>
                  <a:srgbClr val="92D050"/>
                </a:solidFill>
                <a:latin typeface="Cambria" pitchFamily="18" charset="0"/>
                <a:sym typeface="Symbol" pitchFamily="18" charset="2"/>
              </a:rPr>
              <a:t></a:t>
            </a:r>
            <a:r>
              <a:rPr lang="en-US" sz="2800" i="1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n-US" sz="280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n-US" sz="2800" smtClean="0">
                <a:solidFill>
                  <a:schemeClr val="tx1"/>
                </a:solidFill>
                <a:latin typeface="Cambria" pitchFamily="18" charset="0"/>
              </a:rPr>
              <a:t>dan </a:t>
            </a:r>
            <a:r>
              <a:rPr lang="en-US" sz="2800" i="1">
                <a:solidFill>
                  <a:srgbClr val="92D050"/>
                </a:solidFill>
                <a:latin typeface="Cambria" pitchFamily="18" charset="0"/>
              </a:rPr>
              <a:t>n(1-</a:t>
            </a:r>
            <a:r>
              <a:rPr lang="en-US" sz="2800" i="1">
                <a:solidFill>
                  <a:srgbClr val="92D050"/>
                </a:solidFill>
                <a:latin typeface="Cambria" pitchFamily="18" charset="0"/>
                <a:sym typeface="Symbol" pitchFamily="18" charset="2"/>
              </a:rPr>
              <a:t></a:t>
            </a:r>
            <a:r>
              <a:rPr lang="en-US" sz="2800" i="1">
                <a:solidFill>
                  <a:srgbClr val="92D050"/>
                </a:solidFill>
                <a:latin typeface="Cambria" pitchFamily="18" charset="0"/>
              </a:rPr>
              <a:t> )</a:t>
            </a:r>
            <a:r>
              <a:rPr lang="en-US" sz="2800">
                <a:solidFill>
                  <a:srgbClr val="92D050"/>
                </a:solidFill>
                <a:latin typeface="Cambria" pitchFamily="18" charset="0"/>
              </a:rPr>
              <a:t> </a:t>
            </a:r>
            <a:r>
              <a:rPr lang="en-US" sz="2800" smtClean="0">
                <a:solidFill>
                  <a:schemeClr val="tx1"/>
                </a:solidFill>
                <a:latin typeface="Cambria" pitchFamily="18" charset="0"/>
              </a:rPr>
              <a:t>sama-sama bernilai lebih dari </a:t>
            </a:r>
            <a:r>
              <a:rPr lang="en-US" sz="2800">
                <a:solidFill>
                  <a:schemeClr val="tx1"/>
                </a:solidFill>
                <a:latin typeface="Cambria" pitchFamily="18" charset="0"/>
              </a:rPr>
              <a:t>5.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</a:pPr>
            <a:endParaRPr lang="en-US" sz="2800">
              <a:latin typeface="Cambria" pitchFamily="18" charset="0"/>
            </a:endParaRPr>
          </a:p>
          <a:p>
            <a:pPr marL="342900" indent="-342900">
              <a:spcBef>
                <a:spcPct val="50000"/>
              </a:spcBef>
            </a:pPr>
            <a:endParaRPr lang="en-US" sz="4400" i="1">
              <a:solidFill>
                <a:srgbClr val="000000"/>
              </a:solidFill>
              <a:latin typeface="Cambria" pitchFamily="18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None/>
            </a:pPr>
            <a:endParaRPr lang="en-US" sz="4400" i="1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1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106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r>
              <a:rPr lang="en-US" smtClean="0"/>
              <a:t>Aproksimasi Normal terhadap Binomial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82737"/>
            <a:ext cx="8229600" cy="1935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smtClean="0"/>
              <a:t>Menggunakan distribusi normal (sebuah distribusi kontinu) sebagai pengganti distribusi binomial (sebuah distribusi diskrit) untuk nilai n yang besar masuk akal karena ketika n bertambah, distribusi binomial akan semakin mendekati distribusi normal. </a:t>
            </a:r>
          </a:p>
          <a:p>
            <a:endParaRPr lang="en-US" sz="24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28" descr="072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6600" y="3517900"/>
            <a:ext cx="7562850" cy="291465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AutoShap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r>
              <a:rPr lang="en-US" smtClean="0"/>
              <a:t>Faktor Koreksi Kontinuitas</a:t>
            </a:r>
            <a:endParaRPr lang="en-US"/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4500" y="1651000"/>
            <a:ext cx="8204200" cy="4181475"/>
          </a:xfrm>
          <a:noFill/>
          <a:ln/>
        </p:spPr>
        <p:txBody>
          <a:bodyPr lIns="92075" tIns="46038" rIns="92075" bIns="46038">
            <a:normAutofit/>
          </a:bodyPr>
          <a:lstStyle/>
          <a:p>
            <a:pPr marL="0" indent="0">
              <a:buFont typeface="Wingdings" pitchFamily="2" charset="2"/>
              <a:buNone/>
            </a:pPr>
            <a:r>
              <a:rPr lang="en-US" sz="2800" smtClean="0"/>
              <a:t>Nilai 0,5 dikurangkan atau ditambahkan, bergantung pada kasusnya, pada suatu nilai tertentu ketika probabilitas diskrit (binomial) diaproksimasi oleh distribusi probabilitas kontinu (normal). </a:t>
            </a:r>
            <a:endParaRPr lang="en-US" sz="2800"/>
          </a:p>
        </p:txBody>
      </p:sp>
      <p:sp>
        <p:nvSpPr>
          <p:cNvPr id="226308" name="Rectangle 4"/>
          <p:cNvSpPr>
            <a:spLocks noChangeArrowheads="1"/>
          </p:cNvSpPr>
          <p:nvPr/>
        </p:nvSpPr>
        <p:spPr bwMode="auto">
          <a:xfrm>
            <a:off x="0" y="0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endParaRPr lang="en-US" sz="1400" b="1" i="1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AutoShap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200" smtClean="0"/>
              <a:t>Cara Menerapkan Faktor Koreksi</a:t>
            </a:r>
            <a:endParaRPr lang="en-US" sz="3200"/>
          </a:p>
        </p:txBody>
      </p:sp>
      <p:sp>
        <p:nvSpPr>
          <p:cNvPr id="317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Wingdings" pitchFamily="2" charset="2"/>
              <a:buNone/>
            </a:pPr>
            <a:r>
              <a:rPr lang="en-US" sz="2800" smtClean="0"/>
              <a:t>Hanya ada empat kasus yang dapat terjadi, yaitu :</a:t>
            </a:r>
            <a:endParaRPr lang="en-US" sz="2800"/>
          </a:p>
          <a:p>
            <a:pPr lvl="2">
              <a:buFont typeface="Wingdings" pitchFamily="2" charset="2"/>
              <a:buNone/>
            </a:pPr>
            <a:r>
              <a:rPr lang="en-US" sz="2000"/>
              <a:t>1. </a:t>
            </a:r>
            <a:r>
              <a:rPr lang="en-US" sz="2000" smtClean="0"/>
              <a:t>Untuk probabilitas terjadinya nilai X atau lebih, gunakan luas di atas (</a:t>
            </a:r>
            <a:r>
              <a:rPr lang="en-US" sz="2000" i="1"/>
              <a:t>X </a:t>
            </a:r>
            <a:r>
              <a:rPr lang="en-US" sz="2000" i="1" smtClean="0">
                <a:cs typeface="Arial" charset="0"/>
              </a:rPr>
              <a:t>– 0,</a:t>
            </a:r>
            <a:r>
              <a:rPr lang="en-US" sz="2000" smtClean="0"/>
              <a:t>5</a:t>
            </a:r>
            <a:r>
              <a:rPr lang="en-US" sz="2000"/>
              <a:t>).</a:t>
            </a:r>
          </a:p>
          <a:p>
            <a:pPr lvl="2">
              <a:buFont typeface="Wingdings" pitchFamily="2" charset="2"/>
              <a:buNone/>
            </a:pPr>
            <a:r>
              <a:rPr lang="en-US" sz="2000"/>
              <a:t>2. </a:t>
            </a:r>
            <a:r>
              <a:rPr lang="en-US" sz="2000" smtClean="0"/>
              <a:t>Untuk probabilitas terjadinya nilai lebih dari X, gunakan luas di atas (</a:t>
            </a:r>
            <a:r>
              <a:rPr lang="en-US" sz="2000" i="1" smtClean="0"/>
              <a:t>X + 0,</a:t>
            </a:r>
            <a:r>
              <a:rPr lang="en-US" sz="2000" smtClean="0"/>
              <a:t>5</a:t>
            </a:r>
            <a:r>
              <a:rPr lang="en-US" sz="2000"/>
              <a:t>).</a:t>
            </a:r>
          </a:p>
          <a:p>
            <a:pPr lvl="2">
              <a:buFont typeface="Wingdings" pitchFamily="2" charset="2"/>
              <a:buNone/>
            </a:pPr>
            <a:r>
              <a:rPr lang="en-US" sz="2000"/>
              <a:t>3. </a:t>
            </a:r>
            <a:r>
              <a:rPr lang="en-US" sz="2000" smtClean="0"/>
              <a:t>Untuk probabilitas terjadinya nilai X atau kurang, gunakan luas di bawah (</a:t>
            </a:r>
            <a:r>
              <a:rPr lang="en-US" sz="2000" i="1"/>
              <a:t>X </a:t>
            </a:r>
            <a:r>
              <a:rPr lang="en-US" sz="2000" smtClean="0"/>
              <a:t>- 0,5</a:t>
            </a:r>
            <a:r>
              <a:rPr lang="en-US" sz="2000"/>
              <a:t>).</a:t>
            </a:r>
          </a:p>
          <a:p>
            <a:pPr lvl="2">
              <a:buFont typeface="Wingdings" pitchFamily="2" charset="2"/>
              <a:buNone/>
            </a:pPr>
            <a:r>
              <a:rPr lang="en-US" sz="2000"/>
              <a:t>4. </a:t>
            </a:r>
            <a:r>
              <a:rPr lang="en-US" sz="2000" smtClean="0"/>
              <a:t>Untuk probabilitas terjadinya nilai kurang dari X, gunakan luas di bawah (</a:t>
            </a:r>
            <a:r>
              <a:rPr lang="en-US" sz="2000" i="1" smtClean="0"/>
              <a:t>X + 0,</a:t>
            </a:r>
            <a:r>
              <a:rPr lang="en-US" sz="2000" smtClean="0"/>
              <a:t>5</a:t>
            </a:r>
            <a:r>
              <a:rPr lang="en-US" sz="2000"/>
              <a:t>).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7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7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7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7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17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4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49" y="1666875"/>
            <a:ext cx="4267983" cy="4744363"/>
          </a:xfrm>
        </p:spPr>
        <p:txBody>
          <a:bodyPr/>
          <a:lstStyle/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/>
              <a:t>Misalkan pihak manajemen restoran Santoni </a:t>
            </a:r>
            <a:r>
              <a:rPr lang="en-US" sz="2400"/>
              <a:t>Pizza </a:t>
            </a:r>
            <a:r>
              <a:rPr lang="en-US" sz="2400" smtClean="0"/>
              <a:t>menemukan bahwa 70 persen konsumen barunya datang kembali untuk menikmati hidangan. Dalam satu minggu terdapat 80 konsumen baru yang makan di restoran Santoni, berapa probabilitas bahwa </a:t>
            </a:r>
            <a:r>
              <a:rPr lang="en-US" sz="2400" smtClean="0">
                <a:solidFill>
                  <a:srgbClr val="92D050"/>
                </a:solidFill>
              </a:rPr>
              <a:t>60 atau lebih </a:t>
            </a:r>
            <a:r>
              <a:rPr lang="en-US" sz="2400" smtClean="0"/>
              <a:t>akan kembali untuk menikmati hidangan di Santoni?</a:t>
            </a:r>
            <a:endParaRPr lang="en-US" sz="2400"/>
          </a:p>
        </p:txBody>
      </p:sp>
      <p:sp>
        <p:nvSpPr>
          <p:cNvPr id="311301" name="AutoShape 5"/>
          <p:cNvSpPr>
            <a:spLocks noChangeArrowheads="1"/>
          </p:cNvSpPr>
          <p:nvPr/>
        </p:nvSpPr>
        <p:spPr bwMode="auto">
          <a:xfrm>
            <a:off x="698500" y="203200"/>
            <a:ext cx="7924800" cy="1219200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r" eaLnBrk="1" hangingPunct="1">
              <a:lnSpc>
                <a:spcPct val="90000"/>
              </a:lnSpc>
            </a:pPr>
            <a:r>
              <a:rPr lang="en-US" sz="3200" b="1" smtClean="0">
                <a:solidFill>
                  <a:schemeClr val="tx2"/>
                </a:solidFill>
                <a:latin typeface="Arial" charset="0"/>
              </a:rPr>
              <a:t>Contoh Aproksimasi Normal terhadap Binomial</a:t>
            </a:r>
            <a:endParaRPr lang="en-US" sz="3200" b="1">
              <a:solidFill>
                <a:schemeClr val="tx2"/>
              </a:solidFill>
              <a:latin typeface="Arial" charset="0"/>
            </a:endParaRPr>
          </a:p>
        </p:txBody>
      </p:sp>
      <p:pic>
        <p:nvPicPr>
          <p:cNvPr id="311305" name="Picture 9" descr="073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38700" y="2527300"/>
            <a:ext cx="3762375" cy="2247900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r>
              <a:rPr lang="pt-BR" smtClean="0"/>
              <a:t>Contoh Aproksimasi Normal terhadap Binomial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" name="Picture 28" descr="073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4425" y="1711325"/>
            <a:ext cx="6810375" cy="3571875"/>
          </a:xfrm>
          <a:prstGeom prst="rect">
            <a:avLst/>
          </a:prstGeom>
          <a:noFill/>
        </p:spPr>
      </p:pic>
      <p:grpSp>
        <p:nvGrpSpPr>
          <p:cNvPr id="7" name="Group 25"/>
          <p:cNvGrpSpPr>
            <a:grpSpLocks/>
          </p:cNvGrpSpPr>
          <p:nvPr/>
        </p:nvGrpSpPr>
        <p:grpSpPr bwMode="auto">
          <a:xfrm>
            <a:off x="2720975" y="3829050"/>
            <a:ext cx="5295900" cy="2122488"/>
            <a:chOff x="1626" y="2724"/>
            <a:chExt cx="3336" cy="1337"/>
          </a:xfrm>
        </p:grpSpPr>
        <p:grpSp>
          <p:nvGrpSpPr>
            <p:cNvPr id="8" name="Group 24"/>
            <p:cNvGrpSpPr>
              <a:grpSpLocks/>
            </p:cNvGrpSpPr>
            <p:nvPr/>
          </p:nvGrpSpPr>
          <p:grpSpPr bwMode="auto">
            <a:xfrm>
              <a:off x="1626" y="2886"/>
              <a:ext cx="3005" cy="1175"/>
              <a:chOff x="1626" y="2886"/>
              <a:chExt cx="3005" cy="1175"/>
            </a:xfrm>
          </p:grpSpPr>
          <p:sp>
            <p:nvSpPr>
              <p:cNvPr id="10" name="Rectangle 20"/>
              <p:cNvSpPr>
                <a:spLocks noChangeArrowheads="1"/>
              </p:cNvSpPr>
              <p:nvPr/>
            </p:nvSpPr>
            <p:spPr bwMode="auto">
              <a:xfrm>
                <a:off x="1626" y="2886"/>
                <a:ext cx="648" cy="798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" name="Text Box 21"/>
              <p:cNvSpPr txBox="1">
                <a:spLocks noChangeArrowheads="1"/>
              </p:cNvSpPr>
              <p:nvPr/>
            </p:nvSpPr>
            <p:spPr bwMode="auto">
              <a:xfrm>
                <a:off x="2042" y="3879"/>
                <a:ext cx="2589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600">
                    <a:solidFill>
                      <a:schemeClr val="tx1"/>
                    </a:solidFill>
                    <a:latin typeface="Cambria" pitchFamily="18" charset="0"/>
                  </a:rPr>
                  <a:t>P(X </a:t>
                </a:r>
                <a:r>
                  <a:rPr lang="en-US" sz="1600">
                    <a:solidFill>
                      <a:schemeClr val="tx1"/>
                    </a:solidFill>
                    <a:latin typeface="Cambria" pitchFamily="18" charset="0"/>
                    <a:cs typeface="Times New Roman" pitchFamily="18" charset="0"/>
                  </a:rPr>
                  <a:t>≥ 60) = 0.063+0.048+ … + 0.001) = 0.197</a:t>
                </a:r>
              </a:p>
            </p:txBody>
          </p:sp>
          <p:sp>
            <p:nvSpPr>
              <p:cNvPr id="12" name="Line 22"/>
              <p:cNvSpPr>
                <a:spLocks noChangeShapeType="1"/>
              </p:cNvSpPr>
              <p:nvPr/>
            </p:nvSpPr>
            <p:spPr bwMode="auto">
              <a:xfrm>
                <a:off x="2142" y="3696"/>
                <a:ext cx="168" cy="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" name="Rectangle 23"/>
            <p:cNvSpPr>
              <a:spLocks noChangeArrowheads="1"/>
            </p:cNvSpPr>
            <p:nvPr/>
          </p:nvSpPr>
          <p:spPr bwMode="auto">
            <a:xfrm>
              <a:off x="4116" y="2724"/>
              <a:ext cx="846" cy="798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r>
              <a:rPr lang="pt-BR" smtClean="0"/>
              <a:t>Contoh Aproksimasi Normal terhadap Binomial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4140200" cy="4526280"/>
          </a:xfrm>
        </p:spPr>
        <p:txBody>
          <a:bodyPr>
            <a:normAutofit/>
          </a:bodyPr>
          <a:lstStyle/>
          <a:p>
            <a:pPr marL="0" indent="0">
              <a:buFont typeface="Wingdings" pitchFamily="2" charset="2"/>
              <a:buNone/>
            </a:pPr>
            <a:r>
              <a:rPr lang="en-US" sz="2400" b="1" smtClean="0"/>
              <a:t>Langkah 1. </a:t>
            </a:r>
            <a:r>
              <a:rPr lang="en-US" sz="2400" smtClean="0"/>
              <a:t>Cari rata-rata dan variansi dari distribusi binomial dan cari nilai z yang sesuai untuk X = 59.5 (X-0,5 sebagai faktor koreksi.</a:t>
            </a:r>
          </a:p>
          <a:p>
            <a:pPr marL="0" indent="0">
              <a:buFont typeface="Wingdings" pitchFamily="2" charset="2"/>
              <a:buNone/>
            </a:pPr>
            <a:endParaRPr lang="en-US" sz="2400" b="1" smtClean="0"/>
          </a:p>
          <a:p>
            <a:pPr marL="0" indent="0">
              <a:buFont typeface="Wingdings" pitchFamily="2" charset="2"/>
              <a:buNone/>
            </a:pPr>
            <a:r>
              <a:rPr lang="en-US" sz="2400" b="1" smtClean="0"/>
              <a:t>Langkah 2.</a:t>
            </a:r>
            <a:r>
              <a:rPr lang="en-US" sz="2400" smtClean="0"/>
              <a:t> Tentukan area dari 59,5 ke kanan. </a:t>
            </a:r>
          </a:p>
          <a:p>
            <a:endParaRPr lang="en-US" sz="24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ALFIRA SOFIA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E363-DAAE-49FC-B4F8-0F6B610555E3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6" name="Picture 13" descr="073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3600" y="1739900"/>
            <a:ext cx="3952875" cy="4467225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Referensi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1800" smtClean="0"/>
              <a:t>Aczel, Amir D., and Jayavel Sounderpandian (2006), </a:t>
            </a:r>
            <a:r>
              <a:rPr lang="en-US" sz="1800" b="1" smtClean="0"/>
              <a:t>Complete Business Statistics</a:t>
            </a:r>
            <a:r>
              <a:rPr lang="en-US" sz="1800" smtClean="0"/>
              <a:t>, 6th edition, </a:t>
            </a:r>
            <a:r>
              <a:rPr lang="en-GB" sz="1800" smtClean="0"/>
              <a:t>McGraw Hill</a:t>
            </a:r>
            <a:r>
              <a:rPr lang="en-US" sz="1800" smtClean="0"/>
              <a:t>.</a:t>
            </a: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GB" sz="1800" smtClean="0"/>
              <a:t>Levine, David M. (2008), </a:t>
            </a:r>
            <a:r>
              <a:rPr lang="en-GB" sz="1800" b="1" smtClean="0"/>
              <a:t>Statistics for Managers : using Microsoft Excel</a:t>
            </a:r>
            <a:r>
              <a:rPr lang="en-GB" sz="1800" smtClean="0"/>
              <a:t>, 5</a:t>
            </a:r>
            <a:r>
              <a:rPr lang="en-GB" sz="1800" baseline="30000" smtClean="0"/>
              <a:t>th</a:t>
            </a:r>
            <a:r>
              <a:rPr lang="en-GB" sz="1800" smtClean="0"/>
              <a:t> Edition, Pearson Education.</a:t>
            </a: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GB" sz="1800" smtClean="0"/>
              <a:t>Lind</a:t>
            </a:r>
            <a:r>
              <a:rPr lang="en-GB" sz="1800" smtClean="0"/>
              <a:t>, Douglas </a:t>
            </a:r>
            <a:r>
              <a:rPr lang="en-GB" sz="1800" smtClean="0"/>
              <a:t>A</a:t>
            </a:r>
            <a:r>
              <a:rPr lang="en-GB" sz="1800" smtClean="0"/>
              <a:t>. </a:t>
            </a:r>
            <a:r>
              <a:rPr lang="en-GB" sz="1800" smtClean="0"/>
              <a:t>(2008), </a:t>
            </a:r>
            <a:r>
              <a:rPr lang="en-GB" sz="1800" b="1" smtClean="0"/>
              <a:t>Statistical Techniques in Business </a:t>
            </a:r>
            <a:r>
              <a:rPr lang="en-GB" sz="1800" b="1" smtClean="0"/>
              <a:t>&amp; </a:t>
            </a:r>
            <a:r>
              <a:rPr lang="en-GB" sz="1800" b="1" smtClean="0"/>
              <a:t>Economics, </a:t>
            </a:r>
            <a:r>
              <a:rPr lang="en-GB" sz="1800" smtClean="0"/>
              <a:t>13</a:t>
            </a:r>
            <a:r>
              <a:rPr lang="en-GB" sz="1800" baseline="30000" smtClean="0"/>
              <a:t>th</a:t>
            </a:r>
            <a:r>
              <a:rPr lang="en-GB" sz="1800" smtClean="0"/>
              <a:t> Edition, McGraw Hill.</a:t>
            </a:r>
            <a:endParaRPr lang="en-GB" sz="1800" b="1" smtClean="0"/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GB" sz="1800" smtClean="0"/>
              <a:t>Lind, Douglas </a:t>
            </a:r>
            <a:r>
              <a:rPr lang="en-GB" sz="1800" smtClean="0"/>
              <a:t>A</a:t>
            </a:r>
            <a:r>
              <a:rPr lang="en-GB" sz="1800" smtClean="0"/>
              <a:t>. </a:t>
            </a:r>
            <a:r>
              <a:rPr lang="en-GB" sz="1800" smtClean="0"/>
              <a:t>(2007), </a:t>
            </a:r>
            <a:r>
              <a:rPr lang="en-GB" sz="1800" b="1" smtClean="0"/>
              <a:t>Teknik-teknik Statistika dalam Bisnis dan Ekonomi Menggunakan Data Global</a:t>
            </a:r>
            <a:r>
              <a:rPr lang="en-GB" sz="1800" smtClean="0"/>
              <a:t>, jilid 1, Edisi 13</a:t>
            </a:r>
            <a:r>
              <a:rPr lang="en-GB" sz="1800" smtClean="0"/>
              <a:t>, </a:t>
            </a:r>
            <a:r>
              <a:rPr lang="en-GB" sz="1800" smtClean="0"/>
              <a:t>Erlangga.</a:t>
            </a:r>
            <a:endParaRPr lang="en-US" sz="1400" smtClean="0"/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GB" sz="1800" smtClean="0"/>
              <a:t>Lind, Douglas </a:t>
            </a:r>
            <a:r>
              <a:rPr lang="en-GB" sz="1800" smtClean="0"/>
              <a:t>A</a:t>
            </a:r>
            <a:r>
              <a:rPr lang="en-GB" sz="1800" smtClean="0"/>
              <a:t>. </a:t>
            </a:r>
            <a:r>
              <a:rPr lang="en-GB" sz="1800" smtClean="0"/>
              <a:t>(2008), </a:t>
            </a:r>
            <a:r>
              <a:rPr lang="en-GB" sz="1800" b="1" smtClean="0"/>
              <a:t>Teknik-teknik Statistika dalam Bisnis dan Ekonomi Menggunakan Data Global</a:t>
            </a:r>
            <a:r>
              <a:rPr lang="en-GB" sz="1800" smtClean="0"/>
              <a:t>, jilid 2, Edisi 13, Erlangga</a:t>
            </a:r>
            <a:r>
              <a:rPr lang="en-GB" sz="1800" smtClean="0"/>
              <a:t>. </a:t>
            </a:r>
            <a:endParaRPr lang="en-US" sz="1400" smtClean="0"/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1800" smtClean="0"/>
              <a:t>Wahab, Moataza </a:t>
            </a:r>
            <a:r>
              <a:rPr lang="en-US" sz="1800" smtClean="0"/>
              <a:t>Mahmoud </a:t>
            </a:r>
            <a:r>
              <a:rPr lang="en-US" sz="1800" smtClean="0"/>
              <a:t>Abdel, </a:t>
            </a:r>
            <a:r>
              <a:rPr lang="en-US" sz="1800" b="1" smtClean="0"/>
              <a:t>Sampling Techniques &amp; Sample Size</a:t>
            </a:r>
            <a:r>
              <a:rPr lang="en-US" sz="1800" smtClean="0"/>
              <a:t>, Presentation Material of Biostatistic, High </a:t>
            </a:r>
            <a:r>
              <a:rPr lang="en-US" sz="1800" smtClean="0"/>
              <a:t>Institute of </a:t>
            </a:r>
            <a:r>
              <a:rPr lang="en-US" sz="1800" smtClean="0"/>
              <a:t>Public </a:t>
            </a:r>
            <a:r>
              <a:rPr lang="en-US" sz="1800" smtClean="0"/>
              <a:t>Health, University </a:t>
            </a:r>
            <a:r>
              <a:rPr lang="en-US" sz="1800" smtClean="0"/>
              <a:t>of </a:t>
            </a:r>
            <a:r>
              <a:rPr lang="en-US" sz="1800" smtClean="0"/>
              <a:t>Alexandria.</a:t>
            </a:r>
            <a:endParaRPr lang="en-US" sz="1800" smtClean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sz="1800" smtClean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sz="180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6F2AD-A32D-4B09-885B-6309E9455366}" type="slidenum">
              <a:rPr lang="en-AU" smtClean="0"/>
              <a:pPr/>
              <a:t>12</a:t>
            </a:fld>
            <a:endParaRPr lang="en-AU"/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2"/>
          <p:cNvSpPr>
            <a:spLocks noGrp="1" noChangeArrowheads="1"/>
          </p:cNvSpPr>
          <p:nvPr>
            <p:ph type="title"/>
          </p:nvPr>
        </p:nvSpPr>
        <p:spPr>
          <a:xfrm>
            <a:off x="666750" y="3124200"/>
            <a:ext cx="79248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Akhir materi</a:t>
            </a:r>
            <a:b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Pertemuan</a:t>
            </a:r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12</a:t>
            </a:r>
            <a:endParaRPr 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19AF2-EDCF-4706-BBD9-FBE63707ACC2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ALFIRA SOFIA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1188</TotalTime>
  <Words>610</Words>
  <Application>Microsoft PowerPoint</Application>
  <PresentationFormat>On-screen Show (4:3)</PresentationFormat>
  <Paragraphs>68</Paragraphs>
  <Slides>13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Foundry</vt:lpstr>
      <vt:lpstr>Distribusi Peluang Kontinu</vt:lpstr>
      <vt:lpstr>Using Z in Finding X Given Area - Example</vt:lpstr>
      <vt:lpstr>Using Z in Finding X Given Area - Example</vt:lpstr>
      <vt:lpstr>Using Z in Finding X Given Area - Excel</vt:lpstr>
      <vt:lpstr>Aproksimasi Normal terhadap Binomial</vt:lpstr>
      <vt:lpstr>Aproksimasi Normal terhadap Binomial</vt:lpstr>
      <vt:lpstr>Faktor Koreksi Kontinuitas</vt:lpstr>
      <vt:lpstr>Cara Menerapkan Faktor Koreksi</vt:lpstr>
      <vt:lpstr>Slide 9</vt:lpstr>
      <vt:lpstr>Contoh Aproksimasi Normal terhadap Binomial</vt:lpstr>
      <vt:lpstr>Contoh Aproksimasi Normal terhadap Binomial</vt:lpstr>
      <vt:lpstr>Referensi</vt:lpstr>
      <vt:lpstr>Akhir materi Pertemuan – 12</vt:lpstr>
    </vt:vector>
  </TitlesOfParts>
  <Company>MCGRAW-HILL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subject>What is Statistics</dc:subject>
  <dc:creator>Rene Leo E. Ordonez</dc:creator>
  <cp:lastModifiedBy>Herry Irawan</cp:lastModifiedBy>
  <cp:revision>154</cp:revision>
  <dcterms:created xsi:type="dcterms:W3CDTF">1998-07-27T15:17:12Z</dcterms:created>
  <dcterms:modified xsi:type="dcterms:W3CDTF">2010-04-10T13:01:19Z</dcterms:modified>
</cp:coreProperties>
</file>