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848" r:id="rId1"/>
  </p:sldMasterIdLst>
  <p:notesMasterIdLst>
    <p:notesMasterId r:id="rId20"/>
  </p:notesMasterIdLst>
  <p:handoutMasterIdLst>
    <p:handoutMasterId r:id="rId21"/>
  </p:handoutMasterIdLst>
  <p:sldIdLst>
    <p:sldId id="282" r:id="rId2"/>
    <p:sldId id="320" r:id="rId3"/>
    <p:sldId id="321" r:id="rId4"/>
    <p:sldId id="348" r:id="rId5"/>
    <p:sldId id="323" r:id="rId6"/>
    <p:sldId id="324" r:id="rId7"/>
    <p:sldId id="349" r:id="rId8"/>
    <p:sldId id="350" r:id="rId9"/>
    <p:sldId id="351" r:id="rId10"/>
    <p:sldId id="352" r:id="rId11"/>
    <p:sldId id="330" r:id="rId12"/>
    <p:sldId id="331" r:id="rId13"/>
    <p:sldId id="353" r:id="rId14"/>
    <p:sldId id="354" r:id="rId15"/>
    <p:sldId id="355" r:id="rId16"/>
    <p:sldId id="356" r:id="rId17"/>
    <p:sldId id="357" r:id="rId18"/>
    <p:sldId id="317" r:id="rId19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defRPr kern="1200">
        <a:solidFill>
          <a:schemeClr val="accent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defRPr kern="1200">
        <a:solidFill>
          <a:schemeClr val="accent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defRPr kern="1200">
        <a:solidFill>
          <a:schemeClr val="accent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defRPr kern="1200">
        <a:solidFill>
          <a:schemeClr val="accent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defRPr kern="1200">
        <a:solidFill>
          <a:schemeClr val="accent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accent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accent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accent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accent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06600"/>
    <a:srgbClr val="7912EA"/>
    <a:srgbClr val="0066CC"/>
    <a:srgbClr val="993300"/>
    <a:srgbClr val="FFCA7B"/>
    <a:srgbClr val="000099"/>
    <a:srgbClr val="FFCC00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snapVertSplitter="1" vertBarState="minimized" horzBarState="maximized">
    <p:restoredLeft sz="15620" autoAdjust="0"/>
    <p:restoredTop sz="94611" autoAdjust="0"/>
  </p:normalViewPr>
  <p:slideViewPr>
    <p:cSldViewPr snapToGrid="0">
      <p:cViewPr varScale="1">
        <p:scale>
          <a:sx n="75" d="100"/>
          <a:sy n="75" d="100"/>
        </p:scale>
        <p:origin x="-13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2C56E9-1108-4D5A-BC8B-355322FE55D5}" type="datetimeFigureOut">
              <a:rPr lang="en-US" smtClean="0"/>
              <a:pPr/>
              <a:t>4/10/2010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9E1B86-4E44-492C-AB26-878AF1E1EC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32FE23FD-2E48-4072-AAFF-E288D007AB9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3ADBED-00F3-4548-8989-C11DC511CAAC}" type="slidenum">
              <a:rPr lang="en-US"/>
              <a:pPr/>
              <a:t>1</a:t>
            </a:fld>
            <a:endParaRPr 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D85823-CCA4-4C3B-806C-31B839105B98}" type="slidenum">
              <a:rPr lang="en-US"/>
              <a:pPr/>
              <a:t>2</a:t>
            </a:fld>
            <a:endParaRPr lang="en-US"/>
          </a:p>
        </p:txBody>
      </p:sp>
      <p:sp>
        <p:nvSpPr>
          <p:cNvPr id="338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8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C0D7BD-780C-495E-BA29-6099D5AD8FFA}" type="slidenum">
              <a:rPr lang="en-US"/>
              <a:pPr/>
              <a:t>3</a:t>
            </a:fld>
            <a:endParaRPr lang="en-US"/>
          </a:p>
        </p:txBody>
      </p:sp>
      <p:sp>
        <p:nvSpPr>
          <p:cNvPr id="339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9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4A016E-EFF4-4EE4-8822-A68F429DCD49}" type="slidenum">
              <a:rPr lang="en-US"/>
              <a:pPr/>
              <a:t>5</a:t>
            </a:fld>
            <a:endParaRPr lang="en-US"/>
          </a:p>
        </p:txBody>
      </p:sp>
      <p:sp>
        <p:nvSpPr>
          <p:cNvPr id="342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1A508E-9752-428E-A235-049A718B705E}" type="slidenum">
              <a:rPr lang="en-US"/>
              <a:pPr/>
              <a:t>6</a:t>
            </a:fld>
            <a:endParaRPr lang="en-US"/>
          </a:p>
        </p:txBody>
      </p:sp>
      <p:sp>
        <p:nvSpPr>
          <p:cNvPr id="343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25A709-5A90-4160-A7E5-A3B8E45F2A8A}" type="slidenum">
              <a:rPr lang="en-US"/>
              <a:pPr/>
              <a:t>11</a:t>
            </a:fld>
            <a:endParaRPr lang="en-US"/>
          </a:p>
        </p:txBody>
      </p:sp>
      <p:sp>
        <p:nvSpPr>
          <p:cNvPr id="348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4EC734-E07C-4845-A0AF-09F743936103}" type="slidenum">
              <a:rPr lang="en-US"/>
              <a:pPr/>
              <a:t>12</a:t>
            </a:fld>
            <a:endParaRPr lang="en-US"/>
          </a:p>
        </p:txBody>
      </p:sp>
      <p:sp>
        <p:nvSpPr>
          <p:cNvPr id="349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430FBD-CD0B-4048-B4FE-E6111E1A409D}" type="slidenum">
              <a:rPr lang="en-US"/>
              <a:pPr/>
              <a:t>18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878904" y="381001"/>
            <a:ext cx="6814929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>
                <a:solidFill>
                  <a:srgbClr val="92D050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512523"/>
          </a:xfrm>
        </p:spPr>
        <p:txBody>
          <a:bodyPr lIns="45720" rIns="246888">
            <a:normAutofit/>
          </a:bodyPr>
          <a:lstStyle>
            <a:lvl1pPr marL="0" indent="0" algn="r">
              <a:spcBef>
                <a:spcPts val="0"/>
              </a:spcBef>
              <a:buNone/>
              <a:defRPr sz="1600" b="1">
                <a:effectLst/>
                <a:latin typeface="Cambria" pitchFamily="18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76530" y="658416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000B4EE-AF68-425A-9E87-5F3B374C739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2642" name="Picture 2" descr="D:\Photo\Malay_Singapore\100_1306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660" y="488515"/>
            <a:ext cx="1550096" cy="2066794"/>
          </a:xfrm>
          <a:prstGeom prst="rect">
            <a:avLst/>
          </a:prstGeom>
          <a:noFill/>
        </p:spPr>
      </p:pic>
      <p:sp>
        <p:nvSpPr>
          <p:cNvPr id="14" name="Footer Placeholder 2"/>
          <p:cNvSpPr txBox="1">
            <a:spLocks/>
          </p:cNvSpPr>
          <p:nvPr userDrawn="1"/>
        </p:nvSpPr>
        <p:spPr>
          <a:xfrm>
            <a:off x="3314180" y="3720230"/>
            <a:ext cx="5391410" cy="488515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100" b="1">
                <a:solidFill>
                  <a:schemeClr val="bg2">
                    <a:tint val="60000"/>
                    <a:satMod val="155000"/>
                  </a:schemeClr>
                </a:solidFill>
                <a:latin typeface="Candara" pitchFamily="34" charset="0"/>
              </a:defRPr>
            </a:lvl1pPr>
            <a:extLst/>
          </a:lstStyle>
          <a:p>
            <a:pPr marL="0" marR="0" lvl="0" indent="0" algn="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ALFIRA SOFIA</a:t>
            </a:r>
          </a:p>
          <a:p>
            <a:pPr marL="0" marR="0" lvl="0" indent="0" algn="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FAKULTAS PENDIDIKAN EKONOMI DAN BISNIS</a:t>
            </a:r>
          </a:p>
          <a:p>
            <a:pPr marL="0" marR="0" lvl="0" indent="0" algn="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UNIVERSITAS PENDIDIKAN INDONESIA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latin typeface="Cambria" pitchFamily="18" charset="0"/>
              </a:defRPr>
            </a:lvl1pPr>
            <a:lvl2pPr>
              <a:lnSpc>
                <a:spcPct val="100000"/>
              </a:lnSpc>
              <a:defRPr>
                <a:latin typeface="Cambria" pitchFamily="18" charset="0"/>
              </a:defRPr>
            </a:lvl2pPr>
            <a:lvl3pPr>
              <a:lnSpc>
                <a:spcPct val="100000"/>
              </a:lnSpc>
              <a:defRPr>
                <a:latin typeface="Cambria" pitchFamily="18" charset="0"/>
              </a:defRPr>
            </a:lvl3pPr>
            <a:lvl4pPr>
              <a:lnSpc>
                <a:spcPct val="100000"/>
              </a:lnSpc>
              <a:defRPr>
                <a:latin typeface="Cambria" pitchFamily="18" charset="0"/>
              </a:defRPr>
            </a:lvl4pPr>
            <a:lvl5pPr>
              <a:lnSpc>
                <a:spcPct val="100000"/>
              </a:lnSpc>
              <a:defRPr>
                <a:latin typeface="Cambria" pitchFamily="18" charset="0"/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  <a:extLst/>
          </a:lstStyle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64004" y="6577198"/>
            <a:ext cx="464288" cy="274320"/>
          </a:xfrm>
        </p:spPr>
        <p:txBody>
          <a:bodyPr/>
          <a:lstStyle>
            <a:lvl1pPr algn="r">
              <a:defRPr/>
            </a:lvl1pPr>
            <a:extLst/>
          </a:lstStyle>
          <a:p>
            <a:fld id="{BA23E363-DAAE-49FC-B4F8-0F6B61055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36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>
                <a:latin typeface="Cambria" pitchFamily="18" charset="0"/>
              </a:defRPr>
            </a:lvl1pPr>
            <a:lvl2pPr>
              <a:defRPr sz="2400">
                <a:latin typeface="Cambria" pitchFamily="18" charset="0"/>
              </a:defRPr>
            </a:lvl2pPr>
            <a:lvl3pPr>
              <a:defRPr sz="2000">
                <a:latin typeface="Cambria" pitchFamily="18" charset="0"/>
              </a:defRPr>
            </a:lvl3pPr>
            <a:lvl4pPr>
              <a:defRPr sz="1800">
                <a:latin typeface="Cambria" pitchFamily="18" charset="0"/>
              </a:defRPr>
            </a:lvl4pPr>
            <a:lvl5pPr>
              <a:defRPr sz="1800">
                <a:latin typeface="Cambria" pitchFamily="18" charset="0"/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>
                <a:latin typeface="Cambria" pitchFamily="18" charset="0"/>
              </a:defRPr>
            </a:lvl1pPr>
            <a:lvl2pPr>
              <a:defRPr sz="2400">
                <a:latin typeface="Cambria" pitchFamily="18" charset="0"/>
              </a:defRPr>
            </a:lvl2pPr>
            <a:lvl3pPr>
              <a:defRPr sz="2000">
                <a:latin typeface="Cambria" pitchFamily="18" charset="0"/>
              </a:defRPr>
            </a:lvl3pPr>
            <a:lvl4pPr>
              <a:defRPr sz="1800">
                <a:latin typeface="Cambria" pitchFamily="18" charset="0"/>
              </a:defRPr>
            </a:lvl4pPr>
            <a:lvl5pPr>
              <a:defRPr sz="1800">
                <a:latin typeface="Cambria" pitchFamily="18" charset="0"/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78658" y="6589724"/>
            <a:ext cx="464288" cy="274320"/>
          </a:xfrm>
        </p:spPr>
        <p:txBody>
          <a:bodyPr/>
          <a:lstStyle>
            <a:extLst/>
          </a:lstStyle>
          <a:p>
            <a:fld id="{43DF3113-51D8-433A-B933-35506A6297A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>
            <a:normAutofit/>
          </a:bodyPr>
          <a:lstStyle>
            <a:lvl1pPr>
              <a:defRPr sz="36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76530" y="6589724"/>
            <a:ext cx="464288" cy="274320"/>
          </a:xfrm>
        </p:spPr>
        <p:txBody>
          <a:bodyPr/>
          <a:lstStyle>
            <a:extLst/>
          </a:lstStyle>
          <a:p>
            <a:fld id="{23919AF2-EDCF-4706-BBD9-FBE63707AC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43008" y="6501008"/>
            <a:ext cx="1510430" cy="236742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100" b="1">
                <a:solidFill>
                  <a:srgbClr val="92D050"/>
                </a:solidFill>
                <a:latin typeface="Candara" pitchFamily="34" charset="0"/>
              </a:defRPr>
            </a:lvl1pPr>
            <a:extLst/>
          </a:lstStyle>
          <a:p>
            <a:pPr algn="l"/>
            <a:r>
              <a:rPr lang="en-US" smtClean="0"/>
              <a:t>ALFIRA SOFIA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76530" y="6589724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68A5381E-F75F-482D-8790-EF967D2BD8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8" name="Footer Placeholder 2"/>
          <p:cNvSpPr txBox="1">
            <a:spLocks/>
          </p:cNvSpPr>
          <p:nvPr userDrawn="1"/>
        </p:nvSpPr>
        <p:spPr>
          <a:xfrm>
            <a:off x="1735900" y="6501008"/>
            <a:ext cx="5391410" cy="200417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100" b="1">
                <a:solidFill>
                  <a:schemeClr val="bg2">
                    <a:tint val="60000"/>
                    <a:satMod val="155000"/>
                  </a:schemeClr>
                </a:solidFill>
                <a:latin typeface="Candara" pitchFamily="34" charset="0"/>
              </a:defRPr>
            </a:lvl1pPr>
            <a:extLst/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FAKULTAS PENDIDIKAN EKONOMI DAN BISNIS, UNIVERSITAS PENDIDIKAN INDONESIA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2" r:id="rId3"/>
    <p:sldLayoutId id="2147483854" r:id="rId4"/>
  </p:sldLayoutIdLst>
  <p:transition>
    <p:fade thruBlk="1"/>
  </p:transition>
  <p:timing>
    <p:tnLst>
      <p:par>
        <p:cTn id="1" dur="indefinite" restart="never" nodeType="tmRoot"/>
      </p:par>
    </p:tnLst>
  </p:timing>
  <p:hf hdr="0" dt="0"/>
  <p:txStyles>
    <p:titleStyle>
      <a:lvl1pPr marL="54864" algn="r" rtl="0" eaLnBrk="1" latinLnBrk="0" hangingPunct="1">
        <a:spcBef>
          <a:spcPct val="0"/>
        </a:spcBef>
        <a:buNone/>
        <a:defRPr kumimoji="0" sz="3600" b="1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Cambria" pitchFamily="18" charset="0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Cambria" pitchFamily="18" charset="0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Cambria" pitchFamily="18" charset="0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AutoShap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Distribusi Peluang </a:t>
            </a:r>
            <a:r>
              <a:rPr lang="en-US" sz="4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Kontinu</a:t>
            </a:r>
            <a:endParaRPr lang="en-US" sz="4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854700" y="164230"/>
            <a:ext cx="3111500" cy="457200"/>
          </a:xfrm>
        </p:spPr>
        <p:txBody>
          <a:bodyPr>
            <a:noAutofit/>
          </a:bodyPr>
          <a:lstStyle/>
          <a:p>
            <a:r>
              <a:rPr lang="en-US" sz="1600" b="1" smtClean="0"/>
              <a:t>Pertemuan – </a:t>
            </a:r>
            <a:r>
              <a:rPr lang="en-US" smtClean="0"/>
              <a:t>11</a:t>
            </a:r>
            <a:endParaRPr lang="en-US" sz="1600" b="1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>
          <a:xfrm>
            <a:off x="5568950" y="1435100"/>
            <a:ext cx="3111500" cy="457200"/>
          </a:xfrm>
          <a:prstGeom prst="rect">
            <a:avLst/>
          </a:prstGeom>
        </p:spPr>
        <p:txBody>
          <a:bodyPr lIns="45720" rIns="246888">
            <a:noAutofit/>
          </a:bodyPr>
          <a:lstStyle>
            <a:defPPr>
              <a:defRPr lang="en-US"/>
            </a:defPPr>
            <a:lvl1pPr algn="l" rt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defRPr kern="1200">
                <a:solidFill>
                  <a:schemeClr val="accent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defRPr kern="1200">
                <a:solidFill>
                  <a:schemeClr val="accent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defRPr kern="1200">
                <a:solidFill>
                  <a:schemeClr val="accent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defRPr kern="1200">
                <a:solidFill>
                  <a:schemeClr val="accent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defRPr kern="1200">
                <a:solidFill>
                  <a:schemeClr val="accent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accent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accent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accent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accent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[</a:t>
            </a:r>
            <a:r>
              <a:rPr kumimoji="0" lang="en-US" sz="1600" b="1" i="0" u="none" strike="noStrike" kern="1200" cap="none" spc="0" normalizeH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BAGIAN 1 ]</a:t>
            </a:r>
            <a:endParaRPr kumimoji="0" lang="en-US" sz="16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AutoShape 2"/>
          <p:cNvSpPr>
            <a:spLocks noGrp="1" noChangeArrowheads="1"/>
          </p:cNvSpPr>
          <p:nvPr>
            <p:ph type="title"/>
          </p:nvPr>
        </p:nvSpPr>
        <p:spPr>
          <a:xfrm>
            <a:off x="317499" y="241300"/>
            <a:ext cx="8259871" cy="1130300"/>
          </a:xfrm>
          <a:noFill/>
          <a:ln/>
        </p:spPr>
        <p:txBody>
          <a:bodyPr lIns="92075" tIns="46038" rIns="92075" bIns="46038" anchor="ctr">
            <a:normAutofit fontScale="90000"/>
          </a:bodyPr>
          <a:lstStyle/>
          <a:p>
            <a:r>
              <a:rPr lang="en-US" smtClean="0"/>
              <a:t>Karakteristik </a:t>
            </a:r>
            <a:br>
              <a:rPr lang="en-US" smtClean="0"/>
            </a:br>
            <a:r>
              <a:rPr lang="en-US" smtClean="0"/>
              <a:t>Distribusi Probabilitas Normal</a:t>
            </a:r>
            <a:endParaRPr lang="en-US"/>
          </a:p>
        </p:txBody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5558" y="1538266"/>
            <a:ext cx="8155488" cy="4176734"/>
          </a:xfrm>
          <a:noFill/>
          <a:ln/>
        </p:spPr>
        <p:txBody>
          <a:bodyPr lIns="92075" tIns="46038" rIns="92075" bIns="46038"/>
          <a:lstStyle/>
          <a:p>
            <a:r>
              <a:rPr lang="en-US" sz="2000" smtClean="0"/>
              <a:t>Berbentuk lonceng (</a:t>
            </a:r>
            <a:r>
              <a:rPr lang="en-US" sz="2000" b="1" smtClean="0"/>
              <a:t>bell-shaped</a:t>
            </a:r>
            <a:r>
              <a:rPr lang="en-US" sz="2000" smtClean="0"/>
              <a:t>) dan memiliki satu puncak pada bagian tengah distribusi. </a:t>
            </a:r>
            <a:endParaRPr lang="en-US" sz="2000"/>
          </a:p>
          <a:p>
            <a:r>
              <a:rPr lang="en-US" sz="2000" smtClean="0"/>
              <a:t>Rata-rata, median, dan modusnya sama dan terletak di pusat distribusi. </a:t>
            </a:r>
            <a:endParaRPr lang="en-US" sz="2000"/>
          </a:p>
          <a:p>
            <a:r>
              <a:rPr lang="en-US" sz="2000" smtClean="0"/>
              <a:t>Luas area di bawah kurva normal adalah 1,00</a:t>
            </a:r>
            <a:r>
              <a:rPr lang="en-US" sz="2000"/>
              <a:t>; </a:t>
            </a:r>
            <a:r>
              <a:rPr lang="en-US" sz="2000" smtClean="0"/>
              <a:t>setengah dari luas di bawah kurva normal ada di sebelah kanan dari titik pusatnya dan setengah yang lain ada di sebelah kirinya.</a:t>
            </a:r>
            <a:endParaRPr lang="en-US" sz="2000"/>
          </a:p>
          <a:p>
            <a:r>
              <a:rPr lang="en-US" sz="2000" smtClean="0"/>
              <a:t>Kurvanya simetris (</a:t>
            </a:r>
            <a:r>
              <a:rPr lang="en-US" sz="2000" b="1" smtClean="0"/>
              <a:t>symmetrical</a:t>
            </a:r>
            <a:r>
              <a:rPr lang="en-US" sz="2000" smtClean="0"/>
              <a:t>) dengan sumbu di sekitar rata-rata. </a:t>
            </a:r>
            <a:endParaRPr lang="en-US" sz="2000"/>
          </a:p>
          <a:p>
            <a:r>
              <a:rPr lang="en-US" sz="2000" smtClean="0"/>
              <a:t>Distribusinya </a:t>
            </a:r>
            <a:r>
              <a:rPr lang="en-US" sz="2000" b="1" smtClean="0"/>
              <a:t>asymptotic</a:t>
            </a:r>
            <a:r>
              <a:rPr lang="en-US" sz="2000" smtClean="0"/>
              <a:t>: kurva mendekati sumbu X tetapi tidak pernah sampai menyentuhnya. Dengan kata lain, perpanjangan ekor kurva tak hingga di kedua arahnya. </a:t>
            </a:r>
            <a:endParaRPr lang="en-US" sz="2000"/>
          </a:p>
          <a:p>
            <a:r>
              <a:rPr lang="en-US" sz="2000" smtClean="0"/>
              <a:t>Lokasi sebuah distribusi normal ditentukan oleh rata-rata, </a:t>
            </a:r>
            <a:r>
              <a:rPr lang="en-US" sz="2000" smtClean="0">
                <a:sym typeface="Symbol" pitchFamily="18" charset="2"/>
              </a:rPr>
              <a:t>,</a:t>
            </a:r>
            <a:r>
              <a:rPr lang="en-US" sz="2000" smtClean="0"/>
              <a:t> sedangkan dispersi atau sebarannya ditentukan oleh standar deviasi, </a:t>
            </a:r>
            <a:r>
              <a:rPr lang="el-GR" sz="2000" smtClean="0">
                <a:cs typeface="Arial" charset="0"/>
              </a:rPr>
              <a:t>σ</a:t>
            </a:r>
            <a:r>
              <a:rPr lang="en-US" sz="2000" smtClean="0"/>
              <a:t>.</a:t>
            </a:r>
            <a:endParaRPr lang="en-US" sz="2000"/>
          </a:p>
        </p:txBody>
      </p:sp>
      <p:sp>
        <p:nvSpPr>
          <p:cNvPr id="207876" name="Rectangle 4"/>
          <p:cNvSpPr>
            <a:spLocks noChangeArrowheads="1"/>
          </p:cNvSpPr>
          <p:nvPr/>
        </p:nvSpPr>
        <p:spPr bwMode="auto">
          <a:xfrm>
            <a:off x="0" y="0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endParaRPr lang="en-US" sz="1400" b="1" i="1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7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7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7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7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7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7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87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21" name="AutoShape 5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200" smtClean="0"/>
              <a:t>Grafik Distribusi Normal</a:t>
            </a:r>
            <a:endParaRPr lang="en-US" sz="3200"/>
          </a:p>
        </p:txBody>
      </p:sp>
      <p:pic>
        <p:nvPicPr>
          <p:cNvPr id="265224" name="Picture 8" descr="07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4200" y="2095500"/>
            <a:ext cx="5734050" cy="3581400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“Keluarga” Distribusi Normal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Picture 13" descr="0712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0" y="1917700"/>
            <a:ext cx="2781300" cy="1914525"/>
          </a:xfrm>
          <a:prstGeom prst="rect">
            <a:avLst/>
          </a:prstGeom>
          <a:noFill/>
        </p:spPr>
      </p:pic>
      <p:pic>
        <p:nvPicPr>
          <p:cNvPr id="7" name="Picture 15" descr="0712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54600" y="1943100"/>
            <a:ext cx="2743200" cy="2009775"/>
          </a:xfrm>
          <a:prstGeom prst="rect">
            <a:avLst/>
          </a:prstGeom>
          <a:noFill/>
        </p:spPr>
      </p:pic>
      <p:pic>
        <p:nvPicPr>
          <p:cNvPr id="8" name="Picture 17" descr="0712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4279900"/>
            <a:ext cx="5105400" cy="196215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AutoShape 2"/>
          <p:cNvSpPr>
            <a:spLocks noGrp="1" noChangeArrowheads="1"/>
          </p:cNvSpPr>
          <p:nvPr>
            <p:ph type="title"/>
          </p:nvPr>
        </p:nvSpPr>
        <p:spPr>
          <a:xfrm>
            <a:off x="533399" y="215900"/>
            <a:ext cx="8109559" cy="1155700"/>
          </a:xfrm>
          <a:noFill/>
          <a:ln/>
        </p:spPr>
        <p:txBody>
          <a:bodyPr lIns="92075" tIns="46038" rIns="92075" bIns="46038" anchor="ctr">
            <a:normAutofit fontScale="90000"/>
          </a:bodyPr>
          <a:lstStyle/>
          <a:p>
            <a:r>
              <a:rPr lang="en-US" smtClean="0"/>
              <a:t>Distribusi Probabilitas Normal Baku</a:t>
            </a:r>
            <a:endParaRPr lang="en-US"/>
          </a:p>
        </p:txBody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8800" y="1746249"/>
            <a:ext cx="8089900" cy="3300521"/>
          </a:xfrm>
          <a:noFill/>
          <a:ln/>
        </p:spPr>
        <p:txBody>
          <a:bodyPr lIns="92075" tIns="46038" rIns="92075" bIns="46038"/>
          <a:lstStyle/>
          <a:p>
            <a:r>
              <a:rPr lang="en-US" sz="2400" smtClean="0"/>
              <a:t>Distribusi normal baku (standar) merupakan distribusi normal dengan rata-rata 0 dan standar deviasi 1. </a:t>
            </a:r>
            <a:endParaRPr lang="en-US" sz="2400"/>
          </a:p>
          <a:p>
            <a:r>
              <a:rPr lang="en-US" sz="2400" smtClean="0"/>
              <a:t>Disebut juga distribusi </a:t>
            </a:r>
            <a:r>
              <a:rPr lang="en-US" sz="2400" i="1" smtClean="0"/>
              <a:t>z</a:t>
            </a:r>
            <a:r>
              <a:rPr lang="en-US" sz="2400" smtClean="0"/>
              <a:t>. </a:t>
            </a:r>
            <a:endParaRPr lang="en-US" sz="2400"/>
          </a:p>
          <a:p>
            <a:r>
              <a:rPr lang="en-US" sz="2400" smtClean="0"/>
              <a:t>Nilai z : jarak yang bertanda antara sebuah nilai X yang dipilih dari rata-rata </a:t>
            </a:r>
            <a:r>
              <a:rPr lang="en-US" sz="2400" smtClean="0">
                <a:sym typeface="Symbol" pitchFamily="18" charset="2"/>
              </a:rPr>
              <a:t></a:t>
            </a:r>
            <a:r>
              <a:rPr lang="en-US" sz="2400"/>
              <a:t>, </a:t>
            </a:r>
            <a:r>
              <a:rPr lang="en-US" sz="2400" smtClean="0"/>
              <a:t>dibagi dengan standar deviasinya, </a:t>
            </a:r>
            <a:r>
              <a:rPr lang="el-GR" sz="2400">
                <a:cs typeface="Arial" charset="0"/>
                <a:sym typeface="WP Greek Century" pitchFamily="2" charset="2"/>
              </a:rPr>
              <a:t>σ</a:t>
            </a:r>
            <a:r>
              <a:rPr lang="en-US" sz="2400">
                <a:sym typeface="WP Greek Century" pitchFamily="2" charset="2"/>
              </a:rPr>
              <a:t>.  </a:t>
            </a:r>
          </a:p>
          <a:p>
            <a:r>
              <a:rPr lang="en-US" sz="2400">
                <a:sym typeface="WP Greek Century" pitchFamily="2" charset="2"/>
              </a:rPr>
              <a:t>The formula is:</a:t>
            </a:r>
            <a:endParaRPr lang="en-US" sz="2400"/>
          </a:p>
          <a:p>
            <a:endParaRPr lang="en-US" sz="2400"/>
          </a:p>
          <a:p>
            <a:pPr eaLnBrk="0" hangingPunct="0">
              <a:spcBef>
                <a:spcPct val="50000"/>
              </a:spcBef>
              <a:buClrTx/>
              <a:buSzTx/>
              <a:buFontTx/>
              <a:buNone/>
            </a:pPr>
            <a:endParaRPr lang="en-US" sz="3200"/>
          </a:p>
        </p:txBody>
      </p:sp>
      <p:sp>
        <p:nvSpPr>
          <p:cNvPr id="210951" name="Rectangle 7"/>
          <p:cNvSpPr>
            <a:spLocks noChangeArrowheads="1"/>
          </p:cNvSpPr>
          <p:nvPr/>
        </p:nvSpPr>
        <p:spPr bwMode="auto">
          <a:xfrm>
            <a:off x="0" y="0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endParaRPr lang="en-US" sz="1400" b="1" i="1">
              <a:solidFill>
                <a:schemeClr val="bg1"/>
              </a:solidFill>
              <a:latin typeface="Book Antiqua" pitchFamily="18" charset="0"/>
            </a:endParaRPr>
          </a:p>
        </p:txBody>
      </p:sp>
      <p:pic>
        <p:nvPicPr>
          <p:cNvPr id="210953" name="Picture 9" descr="07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8700" y="4165600"/>
            <a:ext cx="2457450" cy="866775"/>
          </a:xfrm>
          <a:prstGeom prst="rect">
            <a:avLst/>
          </a:prstGeom>
          <a:noFill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0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0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0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0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94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5" name="AutoShap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Areas Under the Normal Curve</a:t>
            </a:r>
          </a:p>
        </p:txBody>
      </p:sp>
      <p:pic>
        <p:nvPicPr>
          <p:cNvPr id="271372" name="Picture 12" descr="07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9300" y="1536700"/>
            <a:ext cx="7810500" cy="4657725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3113-51D8-433A-B933-35506A6297A8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Contoh Distribusi Normal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46237"/>
            <a:ext cx="3949700" cy="4526280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mtClean="0"/>
              <a:t>Upah mingguan para mandor pada industri gelas mengikuti distribusi probabilitas normal dengan rata-rata $1,000 dan standar deviasi $100. </a:t>
            </a:r>
          </a:p>
          <a:p>
            <a:pPr marL="225425" indent="-225425">
              <a:lnSpc>
                <a:spcPct val="120000"/>
              </a:lnSpc>
            </a:pPr>
            <a:r>
              <a:rPr lang="en-US" smtClean="0"/>
              <a:t>Berapa nilai z untuk upah, sebut saja </a:t>
            </a:r>
            <a:r>
              <a:rPr lang="en-US" i="1" smtClean="0"/>
              <a:t>X, </a:t>
            </a:r>
            <a:r>
              <a:rPr lang="en-US" smtClean="0"/>
              <a:t>untuk seorang mandor yang mendapatkan $1,100 per minggunya? </a:t>
            </a:r>
          </a:p>
          <a:p>
            <a:pPr marL="225425" indent="-225425">
              <a:lnSpc>
                <a:spcPct val="120000"/>
              </a:lnSpc>
            </a:pPr>
            <a:r>
              <a:rPr lang="en-US" smtClean="0"/>
              <a:t>Berapa nilai z untuk seorang mandor yang mendapatkan $900 per minggunya?</a:t>
            </a:r>
          </a:p>
          <a:p>
            <a:pPr>
              <a:lnSpc>
                <a:spcPct val="120000"/>
              </a:lnSpc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3113-51D8-433A-B933-35506A6297A8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8" name="Picture 8" descr="07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70400" y="2260600"/>
            <a:ext cx="4229100" cy="2905125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Aturan Empiris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3657600" cy="4526280"/>
          </a:xfrm>
        </p:spPr>
        <p:txBody>
          <a:bodyPr>
            <a:normAutofit fontScale="70000" lnSpcReduction="20000"/>
          </a:bodyPr>
          <a:lstStyle/>
          <a:p>
            <a:r>
              <a:rPr lang="en-US" smtClean="0"/>
              <a:t>Sekitar 68 persen bidang di bawah kurva normal terletak dalam satu standar deviasi dari rata-rata, </a:t>
            </a:r>
            <a:r>
              <a:rPr lang="en-US" smtClean="0">
                <a:solidFill>
                  <a:srgbClr val="92D050"/>
                </a:solidFill>
              </a:rPr>
              <a:t>ditulis </a:t>
            </a:r>
            <a:r>
              <a:rPr lang="el-GR" smtClean="0">
                <a:solidFill>
                  <a:srgbClr val="92D050"/>
                </a:solidFill>
              </a:rPr>
              <a:t>μ</a:t>
            </a:r>
            <a:r>
              <a:rPr lang="en-US" smtClean="0">
                <a:solidFill>
                  <a:srgbClr val="92D050"/>
                </a:solidFill>
              </a:rPr>
              <a:t>±1</a:t>
            </a:r>
            <a:r>
              <a:rPr lang="el-GR" smtClean="0">
                <a:solidFill>
                  <a:srgbClr val="92D050"/>
                </a:solidFill>
              </a:rPr>
              <a:t>σ</a:t>
            </a:r>
            <a:r>
              <a:rPr lang="en-US" smtClean="0">
                <a:solidFill>
                  <a:srgbClr val="92D050"/>
                </a:solidFill>
              </a:rPr>
              <a:t> </a:t>
            </a:r>
          </a:p>
          <a:p>
            <a:r>
              <a:rPr lang="en-US" smtClean="0"/>
              <a:t>Sekitar 95 persen area di bawah kurva normal terletak dalam dua standar deviasi dari rata-rata, </a:t>
            </a:r>
            <a:r>
              <a:rPr lang="en-US" smtClean="0">
                <a:solidFill>
                  <a:srgbClr val="92D050"/>
                </a:solidFill>
              </a:rPr>
              <a:t>ditulis </a:t>
            </a:r>
            <a:r>
              <a:rPr lang="el-GR" smtClean="0">
                <a:solidFill>
                  <a:srgbClr val="92D050"/>
                </a:solidFill>
              </a:rPr>
              <a:t>μ</a:t>
            </a:r>
            <a:r>
              <a:rPr lang="en-US" smtClean="0">
                <a:solidFill>
                  <a:srgbClr val="92D050"/>
                </a:solidFill>
              </a:rPr>
              <a:t>±2</a:t>
            </a:r>
            <a:r>
              <a:rPr lang="el-GR" smtClean="0">
                <a:solidFill>
                  <a:srgbClr val="92D050"/>
                </a:solidFill>
              </a:rPr>
              <a:t>σ</a:t>
            </a:r>
            <a:endParaRPr lang="en-US" smtClean="0">
              <a:solidFill>
                <a:srgbClr val="92D050"/>
              </a:solidFill>
            </a:endParaRPr>
          </a:p>
          <a:p>
            <a:r>
              <a:rPr lang="en-US" smtClean="0"/>
              <a:t>Hampir semua daerah di bawah kurva terletak dalam tiga standar deviasi dari rata-rata, </a:t>
            </a:r>
            <a:r>
              <a:rPr lang="en-US" smtClean="0">
                <a:solidFill>
                  <a:srgbClr val="92D050"/>
                </a:solidFill>
              </a:rPr>
              <a:t>ditulis </a:t>
            </a:r>
            <a:r>
              <a:rPr lang="el-GR" smtClean="0">
                <a:solidFill>
                  <a:srgbClr val="92D050"/>
                </a:solidFill>
              </a:rPr>
              <a:t>μ</a:t>
            </a:r>
            <a:r>
              <a:rPr lang="en-US" smtClean="0">
                <a:solidFill>
                  <a:srgbClr val="92D050"/>
                </a:solidFill>
              </a:rPr>
              <a:t>±3</a:t>
            </a:r>
            <a:r>
              <a:rPr lang="el-GR" smtClean="0">
                <a:solidFill>
                  <a:srgbClr val="92D050"/>
                </a:solidFill>
              </a:rPr>
              <a:t>σ</a:t>
            </a:r>
            <a:endParaRPr lang="en-US" smtClean="0">
              <a:solidFill>
                <a:srgbClr val="92D050"/>
              </a:solidFill>
            </a:endParaRPr>
          </a:p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Picture 11" descr="07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4800" y="2514600"/>
            <a:ext cx="4533900" cy="249555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Contoh Aturan Empiris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3657600" cy="452628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Font typeface="Wingdings" pitchFamily="2" charset="2"/>
              <a:buNone/>
            </a:pPr>
            <a:r>
              <a:rPr lang="en-US" sz="1400" smtClean="0"/>
              <a:t>Sebagai bagian dari program penjaminan kualitas, perusahaan baterai Autolite melakukan pengujian masa pakai baterai yang diproduksi-nya. Untuk sebuah baterai alkaline D-cell tertentu, rata-rata masa pakainya adalah 19 jam. Masa pakai baterai mengikuti sebuah distribusi normal dengan standar deviasi 1,2 jam. Jawab pertanyaan berikut :</a:t>
            </a:r>
          </a:p>
          <a:p>
            <a:pPr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en-US" sz="1400" smtClean="0"/>
              <a:t>Terdapat diantara dua nilai berapa masa pakai dari sekitar 68 persen baterai?</a:t>
            </a:r>
          </a:p>
          <a:p>
            <a:pPr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en-US" sz="1400" smtClean="0"/>
              <a:t>Terdapat diantara dua nilai berapa masa pakai dari sekitar 95 persen baterai?</a:t>
            </a:r>
          </a:p>
          <a:p>
            <a:pPr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en-US" sz="1400" smtClean="0"/>
              <a:t>Terdapat diantara dua nilai berapa masa pakai semua baterai?</a:t>
            </a:r>
          </a:p>
          <a:p>
            <a:pPr>
              <a:lnSpc>
                <a:spcPct val="120000"/>
              </a:lnSpc>
            </a:pPr>
            <a:endParaRPr lang="en-US" sz="14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9" name="Picture 14" descr="07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9801" y="2178668"/>
            <a:ext cx="4584391" cy="3345832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4102100" y="1879600"/>
            <a:ext cx="4699000" cy="160043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smtClean="0">
                <a:latin typeface="Cambria" pitchFamily="18" charset="0"/>
              </a:rPr>
              <a:t>Kita dapat menggunakan hasil dari Aturan Empiris untuk menjawab pertanyaan ini. </a:t>
            </a:r>
          </a:p>
          <a:p>
            <a:pPr marL="342900" indent="-342900">
              <a:buAutoNum type="arabicPeriod"/>
            </a:pPr>
            <a:r>
              <a:rPr lang="en-US" sz="1400" smtClean="0">
                <a:latin typeface="Cambria" pitchFamily="18" charset="0"/>
              </a:rPr>
              <a:t>Sekitar 68% akan habis masa pakainya antara 17,8 dan 20,2 jam, diperoleh dari 19,0 ±1(1,2) jam.</a:t>
            </a:r>
          </a:p>
          <a:p>
            <a:pPr marL="342900" indent="-342900">
              <a:buAutoNum type="arabicPeriod"/>
            </a:pPr>
            <a:r>
              <a:rPr lang="en-US" sz="1400" smtClean="0">
                <a:latin typeface="Cambria" pitchFamily="18" charset="0"/>
              </a:rPr>
              <a:t>Sekitar 95% akan habis masa pakainya antara 16,6 dan 21,4 jam, diperoleh dari 19,0 ±2(1,2) jam.</a:t>
            </a:r>
          </a:p>
          <a:p>
            <a:pPr marL="342900" indent="-342900">
              <a:buAutoNum type="arabicPeriod"/>
            </a:pPr>
            <a:r>
              <a:rPr lang="en-US" sz="1400" smtClean="0">
                <a:latin typeface="Cambria" pitchFamily="18" charset="0"/>
              </a:rPr>
              <a:t>Semua baterai akan habis masa pakainya antara 15,4 dan 22,6 jam, diperoleh dari 19,0 ±3(1,2) jam.</a:t>
            </a:r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r>
              <a:rPr lang="en-US" smtClean="0"/>
              <a:t>Menentukan Luas di Bawah Kurva Normal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3657600" cy="4526280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/>
              <a:t>Dalam contoh sebelumnya, kita melaporkan bahwa rata-rata upah mingguan untuk para mandor di industri gelas mengikuti distribusi probabilitas normal dengan rata-rata $1,000 dan standar deviasi $100.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endParaRPr lang="en-US" sz="1800" smtClean="0"/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/>
              <a:t>Berapa probabilitas memilih seorang mandor yang upah mingguannya antara $1,000 dan $1,100?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/>
              <a:t>Ditulis P (1000 &lt; X &lt; 1100) ?</a:t>
            </a:r>
          </a:p>
          <a:p>
            <a:pPr>
              <a:lnSpc>
                <a:spcPct val="90000"/>
              </a:lnSpc>
            </a:pPr>
            <a:endParaRPr lang="en-US" sz="1800" smtClean="0"/>
          </a:p>
          <a:p>
            <a:pPr>
              <a:lnSpc>
                <a:spcPct val="120000"/>
              </a:lnSpc>
            </a:pPr>
            <a:endParaRPr lang="en-US" sz="18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8" name="Picture 20" descr="07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6400" y="2324100"/>
            <a:ext cx="4524375" cy="268605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96" name="AutoShape 24"/>
          <p:cNvSpPr>
            <a:spLocks noGrp="1" noChangeArrowheads="1"/>
          </p:cNvSpPr>
          <p:nvPr>
            <p:ph type="title"/>
          </p:nvPr>
        </p:nvSpPr>
        <p:spPr>
          <a:xfrm>
            <a:off x="368300" y="253536"/>
            <a:ext cx="8229600" cy="1143000"/>
          </a:xfrm>
          <a:noFill/>
          <a:ln/>
        </p:spPr>
        <p:txBody>
          <a:bodyPr anchor="ctr"/>
          <a:lstStyle/>
          <a:p>
            <a:r>
              <a:rPr lang="en-US" sz="2800" smtClean="0"/>
              <a:t>Menentukan Luas di Bawah Kurva Normal</a:t>
            </a:r>
            <a:endParaRPr lang="en-US" sz="2800"/>
          </a:p>
        </p:txBody>
      </p:sp>
      <p:pic>
        <p:nvPicPr>
          <p:cNvPr id="284697" name="Picture 25" descr="07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3600" y="1663114"/>
            <a:ext cx="7473950" cy="4125912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8" name="AutoShap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Finding Areas for Z Using Excel</a:t>
            </a:r>
          </a:p>
        </p:txBody>
      </p:sp>
      <p:pic>
        <p:nvPicPr>
          <p:cNvPr id="281617" name="Picture 17" descr="072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3600" y="1638300"/>
            <a:ext cx="7572375" cy="4486275"/>
          </a:xfrm>
          <a:prstGeom prst="rect">
            <a:avLst/>
          </a:prstGeom>
          <a:noFill/>
        </p:spPr>
      </p:pic>
      <p:sp>
        <p:nvSpPr>
          <p:cNvPr id="281613" name="Text Box 13"/>
          <p:cNvSpPr txBox="1">
            <a:spLocks noChangeArrowheads="1"/>
          </p:cNvSpPr>
          <p:nvPr/>
        </p:nvSpPr>
        <p:spPr bwMode="auto">
          <a:xfrm>
            <a:off x="857250" y="2027238"/>
            <a:ext cx="3839128" cy="127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>
                <a:latin typeface="Cambria" pitchFamily="18" charset="0"/>
              </a:rPr>
              <a:t>The Excel function</a:t>
            </a:r>
          </a:p>
          <a:p>
            <a:r>
              <a:rPr lang="en-US" sz="1600">
                <a:solidFill>
                  <a:srgbClr val="FF3101"/>
                </a:solidFill>
                <a:latin typeface="Cambria" pitchFamily="18" charset="0"/>
              </a:rPr>
              <a:t>=NORMDIST(x,Mean,Standard_dev,Cumu)</a:t>
            </a:r>
          </a:p>
          <a:p>
            <a:r>
              <a:rPr lang="en-US" sz="1600">
                <a:solidFill>
                  <a:srgbClr val="FF3101"/>
                </a:solidFill>
                <a:latin typeface="Cambria" pitchFamily="18" charset="0"/>
              </a:rPr>
              <a:t>=NORMDIST(1100,1000,100,true)</a:t>
            </a:r>
          </a:p>
          <a:p>
            <a:r>
              <a:rPr lang="en-US" sz="1600">
                <a:latin typeface="Cambria" pitchFamily="18" charset="0"/>
              </a:rPr>
              <a:t>generates area (probability) from</a:t>
            </a:r>
          </a:p>
          <a:p>
            <a:r>
              <a:rPr lang="en-US" sz="1600">
                <a:latin typeface="Cambria" pitchFamily="18" charset="0"/>
              </a:rPr>
              <a:t>Z=1 and below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3113-51D8-433A-B933-35506A6297A8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Menentukan Luas di Bawah Kurva Normal – Contoh 2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432300" cy="4526280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Berdasarkan informasi upah mingguan bagian mandor pada industri gelas. Distribusi upah mingguan mengikuti distribusi probabilitas normal, dengan rata-rata $1,000 dan standar deviasi $100.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Berapa probabilitas memilih mandor dalam industri gelas yang memiliki pendapatan :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endParaRPr lang="en-US" smtClean="0">
              <a:solidFill>
                <a:srgbClr val="FF3101"/>
              </a:solidFill>
            </a:endParaRP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solidFill>
                  <a:srgbClr val="92D050"/>
                </a:solidFill>
              </a:rPr>
              <a:t>Antara $790 dan $1,000?</a:t>
            </a:r>
            <a:endParaRPr lang="en-US">
              <a:solidFill>
                <a:srgbClr val="92D05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3113-51D8-433A-B933-35506A6297A8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7" name="Picture 15" descr="07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1739900"/>
            <a:ext cx="3714750" cy="4410075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Menentukan Luas di Bawah Kurva Normal – Contoh 3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432300" cy="4526280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mtClean="0"/>
              <a:t>Berdasarkan informasi upah mingguan bagian mandor pada industri gelas. Distribusi upah mingguan mengikuti distribusi probabilitas normal, dengan rata-rata $1,000 dan standar deviasi $100.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mtClean="0"/>
              <a:t>Berapa probabilitas memilih mandor dalam industri gelas yang memiliki pendapatan 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mtClean="0">
              <a:solidFill>
                <a:srgbClr val="FF3101"/>
              </a:solidFill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solidFill>
                  <a:srgbClr val="92D050"/>
                </a:solidFill>
              </a:rPr>
              <a:t>Kurang dari $790?</a:t>
            </a:r>
            <a:endParaRPr lang="en-US">
              <a:solidFill>
                <a:srgbClr val="92D05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3113-51D8-433A-B933-35506A6297A8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8" name="Picture 11" descr="07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91100" y="1676400"/>
            <a:ext cx="3695700" cy="4410075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Menentukan Luas di Bawah Kurva Normal – Contoh 4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432300" cy="4526280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mtClean="0"/>
              <a:t>Berdasarkan informasi upah mingguan bagian mandor pada industri gelas. Distribusi upah mingguan mengikuti distribusi probabilitas normal, dengan rata-rata $1,000 dan standar deviasi $100.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mtClean="0"/>
              <a:t>Berapa probabilitas memilih mandor dalam industri gelas yang memiliki pendapatan 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solidFill>
                  <a:srgbClr val="92D050"/>
                </a:solidFill>
              </a:rPr>
              <a:t>Antara $840 dan $1,200?</a:t>
            </a:r>
            <a:endParaRPr lang="en-US">
              <a:solidFill>
                <a:srgbClr val="92D05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3113-51D8-433A-B933-35506A6297A8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7" name="Picture 13" descr="072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38700" y="1714500"/>
            <a:ext cx="3771900" cy="45339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Menentukan Luas di Bawah Kurva Normal – Contoh 5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432300" cy="4526280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mtClean="0"/>
              <a:t>Berdasarkan informasi upah mingguan bagian mandor pada industri gelas. Distribusi upah mingguan mengikuti distribusi probabilitas normal, dengan rata-rata $1,000 dan standar deviasi $100.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mtClean="0"/>
              <a:t>Berapa probabilitas memilih mandor dalam industri gelas yang memiliki pendapatan 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solidFill>
                  <a:srgbClr val="92D050"/>
                </a:solidFill>
              </a:rPr>
              <a:t>Antara $1,150 dan $1,250?</a:t>
            </a:r>
            <a:endParaRPr lang="en-US">
              <a:solidFill>
                <a:srgbClr val="92D05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3113-51D8-433A-B933-35506A6297A8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8" name="Picture 77" descr="07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14900" y="1714500"/>
            <a:ext cx="3800475" cy="4257675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Referensi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1800" smtClean="0"/>
              <a:t>Aczel, Amir D., and Jayavel Sounderpandian (2006), </a:t>
            </a:r>
            <a:r>
              <a:rPr lang="en-US" sz="1800" b="1" smtClean="0"/>
              <a:t>Complete Business Statistics</a:t>
            </a:r>
            <a:r>
              <a:rPr lang="en-US" sz="1800" smtClean="0"/>
              <a:t>, 6th edition, </a:t>
            </a:r>
            <a:r>
              <a:rPr lang="en-GB" sz="1800" smtClean="0"/>
              <a:t>McGraw Hill</a:t>
            </a:r>
            <a:r>
              <a:rPr lang="en-US" sz="1800" smtClean="0"/>
              <a:t>.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GB" sz="1800" smtClean="0"/>
              <a:t>Levine, David M. (2008), </a:t>
            </a:r>
            <a:r>
              <a:rPr lang="en-GB" sz="1800" b="1" smtClean="0"/>
              <a:t>Statistics for Managers : using Microsoft Excel</a:t>
            </a:r>
            <a:r>
              <a:rPr lang="en-GB" sz="1800" smtClean="0"/>
              <a:t>, 5</a:t>
            </a:r>
            <a:r>
              <a:rPr lang="en-GB" sz="1800" baseline="30000" smtClean="0"/>
              <a:t>th</a:t>
            </a:r>
            <a:r>
              <a:rPr lang="en-GB" sz="1800" smtClean="0"/>
              <a:t> Edition, Pearson Education.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GB" sz="1800" smtClean="0"/>
              <a:t>Lind</a:t>
            </a:r>
            <a:r>
              <a:rPr lang="en-GB" sz="1800" smtClean="0"/>
              <a:t>, Douglas </a:t>
            </a:r>
            <a:r>
              <a:rPr lang="en-GB" sz="1800" smtClean="0"/>
              <a:t>A</a:t>
            </a:r>
            <a:r>
              <a:rPr lang="en-GB" sz="1800" smtClean="0"/>
              <a:t>. </a:t>
            </a:r>
            <a:r>
              <a:rPr lang="en-GB" sz="1800" smtClean="0"/>
              <a:t>(2008), </a:t>
            </a:r>
            <a:r>
              <a:rPr lang="en-GB" sz="1800" b="1" smtClean="0"/>
              <a:t>Statistical Techniques in Business </a:t>
            </a:r>
            <a:r>
              <a:rPr lang="en-GB" sz="1800" b="1" smtClean="0"/>
              <a:t>&amp; </a:t>
            </a:r>
            <a:r>
              <a:rPr lang="en-GB" sz="1800" b="1" smtClean="0"/>
              <a:t>Economics, </a:t>
            </a:r>
            <a:r>
              <a:rPr lang="en-GB" sz="1800" smtClean="0"/>
              <a:t>13</a:t>
            </a:r>
            <a:r>
              <a:rPr lang="en-GB" sz="1800" baseline="30000" smtClean="0"/>
              <a:t>th</a:t>
            </a:r>
            <a:r>
              <a:rPr lang="en-GB" sz="1800" smtClean="0"/>
              <a:t> Edition, McGraw Hill.</a:t>
            </a:r>
            <a:endParaRPr lang="en-GB" sz="1800" b="1" smtClean="0"/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GB" sz="1800" smtClean="0"/>
              <a:t>Lind, Douglas </a:t>
            </a:r>
            <a:r>
              <a:rPr lang="en-GB" sz="1800" smtClean="0"/>
              <a:t>A</a:t>
            </a:r>
            <a:r>
              <a:rPr lang="en-GB" sz="1800" smtClean="0"/>
              <a:t>. </a:t>
            </a:r>
            <a:r>
              <a:rPr lang="en-GB" sz="1800" smtClean="0"/>
              <a:t>(2007), </a:t>
            </a:r>
            <a:r>
              <a:rPr lang="en-GB" sz="1800" b="1" smtClean="0"/>
              <a:t>Teknik-teknik Statistika dalam Bisnis dan Ekonomi Menggunakan Data Global</a:t>
            </a:r>
            <a:r>
              <a:rPr lang="en-GB" sz="1800" smtClean="0"/>
              <a:t>, jilid 1, Edisi 13</a:t>
            </a:r>
            <a:r>
              <a:rPr lang="en-GB" sz="1800" smtClean="0"/>
              <a:t>, </a:t>
            </a:r>
            <a:r>
              <a:rPr lang="en-GB" sz="1800" smtClean="0"/>
              <a:t>Erlangga.</a:t>
            </a:r>
            <a:endParaRPr lang="en-US" sz="1400" smtClean="0"/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GB" sz="1800" smtClean="0"/>
              <a:t>Lind, Douglas </a:t>
            </a:r>
            <a:r>
              <a:rPr lang="en-GB" sz="1800" smtClean="0"/>
              <a:t>A</a:t>
            </a:r>
            <a:r>
              <a:rPr lang="en-GB" sz="1800" smtClean="0"/>
              <a:t>. </a:t>
            </a:r>
            <a:r>
              <a:rPr lang="en-GB" sz="1800" smtClean="0"/>
              <a:t>(2008), </a:t>
            </a:r>
            <a:r>
              <a:rPr lang="en-GB" sz="1800" b="1" smtClean="0"/>
              <a:t>Teknik-teknik Statistika dalam Bisnis dan Ekonomi Menggunakan Data Global</a:t>
            </a:r>
            <a:r>
              <a:rPr lang="en-GB" sz="1800" smtClean="0"/>
              <a:t>, jilid 2, Edisi 13, Erlangga</a:t>
            </a:r>
            <a:r>
              <a:rPr lang="en-GB" sz="1800" smtClean="0"/>
              <a:t>. </a:t>
            </a:r>
            <a:endParaRPr lang="en-US" sz="1400" smtClean="0"/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1800" smtClean="0"/>
              <a:t>Wahab, Moataza </a:t>
            </a:r>
            <a:r>
              <a:rPr lang="en-US" sz="1800" smtClean="0"/>
              <a:t>Mahmoud </a:t>
            </a:r>
            <a:r>
              <a:rPr lang="en-US" sz="1800" smtClean="0"/>
              <a:t>Abdel, </a:t>
            </a:r>
            <a:r>
              <a:rPr lang="en-US" sz="1800" b="1" smtClean="0"/>
              <a:t>Sampling Techniques &amp; Sample Size</a:t>
            </a:r>
            <a:r>
              <a:rPr lang="en-US" sz="1800" smtClean="0"/>
              <a:t>, Presentation Material of Biostatistic, High </a:t>
            </a:r>
            <a:r>
              <a:rPr lang="en-US" sz="1800" smtClean="0"/>
              <a:t>Institute of </a:t>
            </a:r>
            <a:r>
              <a:rPr lang="en-US" sz="1800" smtClean="0"/>
              <a:t>Public </a:t>
            </a:r>
            <a:r>
              <a:rPr lang="en-US" sz="1800" smtClean="0"/>
              <a:t>Health, University </a:t>
            </a:r>
            <a:r>
              <a:rPr lang="en-US" sz="1800" smtClean="0"/>
              <a:t>of </a:t>
            </a:r>
            <a:r>
              <a:rPr lang="en-US" sz="1800" smtClean="0"/>
              <a:t>Alexandria.</a:t>
            </a:r>
            <a:endParaRPr lang="en-US" sz="1800" smtClean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sz="1800" smtClean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sz="18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6F2AD-A32D-4B09-885B-6309E9455366}" type="slidenum">
              <a:rPr lang="en-AU" smtClean="0"/>
              <a:pPr/>
              <a:t>17</a:t>
            </a:fld>
            <a:endParaRPr lang="en-AU"/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2"/>
          <p:cNvSpPr>
            <a:spLocks noGrp="1" noChangeArrowheads="1"/>
          </p:cNvSpPr>
          <p:nvPr>
            <p:ph type="title"/>
          </p:nvPr>
        </p:nvSpPr>
        <p:spPr>
          <a:xfrm>
            <a:off x="666750" y="3124200"/>
            <a:ext cx="79248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Akhir materi</a:t>
            </a:r>
            <a:b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Pertemuan</a:t>
            </a:r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11</a:t>
            </a:r>
            <a:endParaRPr 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19AF2-EDCF-4706-BBD9-FBE63707ACC2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1190</TotalTime>
  <Words>985</Words>
  <Application>Microsoft PowerPoint</Application>
  <PresentationFormat>On-screen Show (4:3)</PresentationFormat>
  <Paragraphs>116</Paragraphs>
  <Slides>18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Foundry</vt:lpstr>
      <vt:lpstr>Distribusi Peluang Kontinu</vt:lpstr>
      <vt:lpstr>Karakteristik  Distribusi Probabilitas Normal</vt:lpstr>
      <vt:lpstr>Grafik Distribusi Normal</vt:lpstr>
      <vt:lpstr>“Keluarga” Distribusi Normal</vt:lpstr>
      <vt:lpstr>Distribusi Probabilitas Normal Baku</vt:lpstr>
      <vt:lpstr>Areas Under the Normal Curve</vt:lpstr>
      <vt:lpstr>Contoh Distribusi Normal</vt:lpstr>
      <vt:lpstr>Aturan Empiris</vt:lpstr>
      <vt:lpstr>Contoh Aturan Empiris</vt:lpstr>
      <vt:lpstr>Menentukan Luas di Bawah Kurva Normal</vt:lpstr>
      <vt:lpstr>Menentukan Luas di Bawah Kurva Normal</vt:lpstr>
      <vt:lpstr>Finding Areas for Z Using Excel</vt:lpstr>
      <vt:lpstr>Menentukan Luas di Bawah Kurva Normal – Contoh 2</vt:lpstr>
      <vt:lpstr>Menentukan Luas di Bawah Kurva Normal – Contoh 3</vt:lpstr>
      <vt:lpstr>Menentukan Luas di Bawah Kurva Normal – Contoh 4</vt:lpstr>
      <vt:lpstr>Menentukan Luas di Bawah Kurva Normal – Contoh 5</vt:lpstr>
      <vt:lpstr>Referensi</vt:lpstr>
      <vt:lpstr>Akhir materi Pertemuan – 11</vt:lpstr>
    </vt:vector>
  </TitlesOfParts>
  <Company>MCGRAW-HILL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subject>What is Statistics</dc:subject>
  <dc:creator>Rene Leo E. Ordonez</dc:creator>
  <cp:lastModifiedBy>Herry Irawan</cp:lastModifiedBy>
  <cp:revision>154</cp:revision>
  <dcterms:created xsi:type="dcterms:W3CDTF">1998-07-27T15:17:12Z</dcterms:created>
  <dcterms:modified xsi:type="dcterms:W3CDTF">2010-04-10T13:01:38Z</dcterms:modified>
</cp:coreProperties>
</file>