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12"/>
  </p:notesMasterIdLst>
  <p:handoutMasterIdLst>
    <p:handoutMasterId r:id="rId13"/>
  </p:handoutMasterIdLst>
  <p:sldIdLst>
    <p:sldId id="282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17" r:id="rId1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11488-F2BE-459D-A735-AD31D2832E30}" type="slidenum">
              <a:rPr lang="en-US"/>
              <a:pPr/>
              <a:t>2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3140D-298C-4F4D-AF45-A032D106F24D}" type="slidenum">
              <a:rPr lang="en-US"/>
              <a:pPr/>
              <a:t>3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B3119-E8F2-4D47-AE4D-0840E19CFAFA}" type="slidenum">
              <a:rPr lang="en-US"/>
              <a:pPr/>
              <a:t>5</a:t>
            </a:fld>
            <a:endParaRPr lang="en-US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2B220-230E-4183-A019-970DD2B74F98}" type="slidenum">
              <a:rPr lang="en-US"/>
              <a:pPr/>
              <a:t>6</a:t>
            </a:fld>
            <a:endParaRPr lang="en-US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CEF35C-FEE7-45A1-ACA3-1BC51B37AAA3}" type="slidenum">
              <a:rPr lang="en-US"/>
              <a:pPr/>
              <a:t>7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5202D-B078-4FFA-B66A-908CBF0B0B6F}" type="slidenum">
              <a:rPr lang="en-US"/>
              <a:pPr/>
              <a:t>8</a:t>
            </a:fld>
            <a:endParaRPr lang="en-US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30FBD-CD0B-4048-B4FE-E6111E1A409D}" type="slidenum">
              <a:rPr lang="en-US"/>
              <a:pPr/>
              <a:t>10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878904" y="381001"/>
            <a:ext cx="6814929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512523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2642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Cambria" pitchFamily="18" charset="0"/>
              </a:defRPr>
            </a:lvl1pPr>
            <a:lvl2pPr>
              <a:lnSpc>
                <a:spcPct val="100000"/>
              </a:lnSpc>
              <a:defRPr>
                <a:latin typeface="Cambria" pitchFamily="18" charset="0"/>
              </a:defRPr>
            </a:lvl2pPr>
            <a:lvl3pPr>
              <a:lnSpc>
                <a:spcPct val="100000"/>
              </a:lnSpc>
              <a:defRPr>
                <a:latin typeface="Cambria" pitchFamily="18" charset="0"/>
              </a:defRPr>
            </a:lvl3pPr>
            <a:lvl4pPr>
              <a:lnSpc>
                <a:spcPct val="100000"/>
              </a:lnSpc>
              <a:defRPr>
                <a:latin typeface="Cambria" pitchFamily="18" charset="0"/>
              </a:defRPr>
            </a:lvl4pPr>
            <a:lvl5pPr>
              <a:lnSpc>
                <a:spcPct val="100000"/>
              </a:lnSpc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Distribusi Peluang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Diskrit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– </a:t>
            </a:r>
            <a:r>
              <a:rPr lang="en-US" smtClean="0"/>
              <a:t>10</a:t>
            </a:r>
            <a:endParaRPr lang="en-US" sz="1600" b="1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24500" y="1332630"/>
            <a:ext cx="3111500" cy="457200"/>
          </a:xfrm>
          <a:prstGeom prst="rect">
            <a:avLst/>
          </a:prstGeom>
        </p:spPr>
        <p:txBody>
          <a:bodyPr lIns="45720" rIns="246888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[</a:t>
            </a:r>
            <a:r>
              <a:rPr kumimoji="0" lang="en-US" sz="16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BAGIAN 2 ]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/>
              <a:t>Finite Population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727200"/>
            <a:ext cx="8255000" cy="4433170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/>
              <a:t>A </a:t>
            </a:r>
            <a:r>
              <a:rPr lang="en-US">
                <a:solidFill>
                  <a:schemeClr val="accent1"/>
                </a:solidFill>
              </a:rPr>
              <a:t>finite population</a:t>
            </a:r>
            <a:r>
              <a:rPr lang="en-US"/>
              <a:t> is a population consisting of a fixed number of known individuals, objects, or measurements.  Examples include: </a:t>
            </a:r>
          </a:p>
          <a:p>
            <a:pPr lvl="1"/>
            <a:r>
              <a:rPr lang="en-US" sz="2400"/>
              <a:t>The number of students in this class.</a:t>
            </a:r>
          </a:p>
          <a:p>
            <a:pPr lvl="1"/>
            <a:r>
              <a:rPr lang="en-US" sz="2400"/>
              <a:t>The number of cars in the parking lot.</a:t>
            </a:r>
          </a:p>
          <a:p>
            <a:pPr lvl="1"/>
            <a:r>
              <a:rPr lang="en-US" sz="2400"/>
              <a:t>The number of homes built in </a:t>
            </a:r>
            <a:r>
              <a:rPr lang="en-US" sz="2400" smtClean="0"/>
              <a:t>Blackmoor</a:t>
            </a:r>
            <a:endParaRPr lang="en-US" sz="2800"/>
          </a:p>
        </p:txBody>
      </p:sp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Distribusi Probabilitas Poisson</a:t>
            </a:r>
            <a:endParaRPr lang="en-US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800" b="1" smtClean="0"/>
              <a:t>Distribusi Probabilitas Poisson </a:t>
            </a:r>
            <a:r>
              <a:rPr lang="en-US" sz="2800" smtClean="0"/>
              <a:t>menjelaskan berapa kali sebuah kejadian selama interval tertentu. Interval tersebut dapat berupa waktu, jarak, luas, atau volume. </a:t>
            </a:r>
            <a:endParaRPr lang="en-US" sz="2800"/>
          </a:p>
          <a:p>
            <a:pPr marL="533400" indent="-533400">
              <a:buNone/>
            </a:pPr>
            <a:endParaRPr lang="en-US" sz="2800" smtClean="0"/>
          </a:p>
          <a:p>
            <a:pPr marL="533400" indent="-533400">
              <a:buNone/>
            </a:pPr>
            <a:r>
              <a:rPr lang="en-US" sz="2800" smtClean="0"/>
              <a:t>Asumsi pada Distribusi Poisson</a:t>
            </a:r>
            <a:endParaRPr lang="en-US" sz="2800"/>
          </a:p>
          <a:p>
            <a:pPr marL="914400" lvl="1" indent="-457200">
              <a:buFontTx/>
              <a:buAutoNum type="arabicParenBoth"/>
            </a:pPr>
            <a:r>
              <a:rPr lang="en-US" sz="2400" smtClean="0"/>
              <a:t>Probabilitas kejadian proporsional dengan ukuran interval. </a:t>
            </a:r>
            <a:endParaRPr lang="en-US" sz="2400"/>
          </a:p>
          <a:p>
            <a:pPr marL="914400" lvl="1" indent="-457200">
              <a:buFontTx/>
              <a:buAutoNum type="arabicParenBoth"/>
            </a:pPr>
            <a:r>
              <a:rPr lang="en-US" sz="2400" smtClean="0"/>
              <a:t>Tidak ada pengulangan interval dan interval-intervalnya saling bebas. </a:t>
            </a:r>
            <a:endParaRPr lang="en-US" sz="2400"/>
          </a:p>
          <a:p>
            <a:pPr marL="533400" indent="-533400"/>
            <a:endParaRPr lang="en-US" sz="2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Distribusi Probabilitas Poisson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14500"/>
            <a:ext cx="7817285" cy="4181475"/>
          </a:xfrm>
        </p:spPr>
        <p:txBody>
          <a:bodyPr/>
          <a:lstStyle/>
          <a:p>
            <a:r>
              <a:rPr lang="en-US" sz="2400" smtClean="0"/>
              <a:t>Distribusi probabilitas Poisson merupakan sebuah distribusi binomial yang terbatas. Artinya kita dapat mengaproksimasi sebuah probabilitas binomial dengan menggunakan distribusi Poisson.</a:t>
            </a:r>
          </a:p>
          <a:p>
            <a:endParaRPr lang="en-US" sz="2400" smtClean="0"/>
          </a:p>
          <a:p>
            <a:r>
              <a:rPr lang="en-US" sz="2400" smtClean="0"/>
              <a:t>Contoh kejadian yang berdistribusi Poisson :</a:t>
            </a:r>
          </a:p>
          <a:p>
            <a:pPr lvl="1"/>
            <a:r>
              <a:rPr lang="en-US" sz="2000" smtClean="0"/>
              <a:t>Jumlah kata yang salah eja dalam setiap halaman surat kabar</a:t>
            </a:r>
          </a:p>
          <a:p>
            <a:pPr lvl="1"/>
            <a:r>
              <a:rPr lang="en-US" sz="2000" smtClean="0"/>
              <a:t>Jumlah telepon setiap jam yang diterima oleh sebuah perusahaan</a:t>
            </a:r>
          </a:p>
          <a:p>
            <a:pPr lvl="1"/>
            <a:r>
              <a:rPr lang="en-US" sz="2000" smtClean="0"/>
              <a:t>Jumlah kendaraan yang terjual setiap hari di dealer mobil</a:t>
            </a:r>
          </a:p>
          <a:p>
            <a:pPr lvl="1"/>
            <a:r>
              <a:rPr lang="en-US" sz="2000" smtClean="0"/>
              <a:t>Jumlah gol yang dicetak di sebuah pertandingan sepak bola.</a:t>
            </a: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smtClean="0"/>
              <a:t>Distribusi Probabilitas Poisson</a:t>
            </a:r>
            <a:endParaRPr lang="en-US"/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668463"/>
            <a:ext cx="7772400" cy="1646237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800" smtClean="0"/>
              <a:t>Distribusi </a:t>
            </a:r>
            <a:r>
              <a:rPr lang="en-US" sz="2800" smtClean="0">
                <a:solidFill>
                  <a:schemeClr val="accent1"/>
                </a:solidFill>
              </a:rPr>
              <a:t>Poisson </a:t>
            </a:r>
            <a:r>
              <a:rPr lang="en-US" sz="2800" smtClean="0"/>
              <a:t>dapat dijelaskan secara matematis dengan rumus :</a:t>
            </a:r>
            <a:endParaRPr lang="en-US" sz="2800"/>
          </a:p>
        </p:txBody>
      </p:sp>
      <p:pic>
        <p:nvPicPr>
          <p:cNvPr id="202761" name="Picture 9" descr="06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50" y="2883858"/>
            <a:ext cx="8115300" cy="23145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891" y="3803216"/>
            <a:ext cx="8004132" cy="17543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00" smtClean="0">
                <a:latin typeface="Cambria" pitchFamily="18" charset="0"/>
              </a:rPr>
              <a:t>dimana :</a:t>
            </a:r>
          </a:p>
          <a:p>
            <a:r>
              <a:rPr lang="el-GR" sz="1800" smtClean="0">
                <a:latin typeface="Cambria" pitchFamily="18" charset="0"/>
              </a:rPr>
              <a:t>μ</a:t>
            </a:r>
            <a:r>
              <a:rPr lang="en-US" sz="1800" smtClean="0">
                <a:latin typeface="Cambria" pitchFamily="18" charset="0"/>
              </a:rPr>
              <a:t> (mu) = nilai rata-rata dari kejadian (sukses) dalam suatu interval</a:t>
            </a:r>
          </a:p>
          <a:p>
            <a:r>
              <a:rPr lang="en-US" sz="1800" smtClean="0">
                <a:latin typeface="Cambria" pitchFamily="18" charset="0"/>
              </a:rPr>
              <a:t>e = konstanta 2,71828 (basis dari sistem logaritmis Napier)</a:t>
            </a:r>
          </a:p>
          <a:p>
            <a:r>
              <a:rPr lang="en-US" sz="1800" smtClean="0">
                <a:latin typeface="Cambria" pitchFamily="18" charset="0"/>
              </a:rPr>
              <a:t>x = jumlah kejadian (sukses)</a:t>
            </a:r>
          </a:p>
          <a:p>
            <a:r>
              <a:rPr lang="en-US" sz="1800" smtClean="0">
                <a:latin typeface="Cambria" pitchFamily="18" charset="0"/>
              </a:rPr>
              <a:t>P(x) = probabilitas untuk sebuah nilai x tertentu</a:t>
            </a:r>
          </a:p>
          <a:p>
            <a:endParaRPr lang="en-US" sz="1800">
              <a:latin typeface="Cambr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smtClean="0"/>
              <a:t>Distribusi Probabilitas Poisson</a:t>
            </a:r>
            <a:endParaRPr lang="en-US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600200"/>
            <a:ext cx="8102600" cy="457095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mtClean="0"/>
              <a:t>Rata-rata kejadian sukses dapat dihitung dengan </a:t>
            </a:r>
            <a:r>
              <a:rPr lang="en-US" i="1" smtClean="0">
                <a:solidFill>
                  <a:srgbClr val="92D050"/>
                </a:solidFill>
              </a:rPr>
              <a:t>n</a:t>
            </a:r>
            <a:r>
              <a:rPr lang="en-US" i="1" smtClean="0">
                <a:solidFill>
                  <a:srgbClr val="92D050"/>
                </a:solidFill>
                <a:sym typeface="Symbol" pitchFamily="18" charset="2"/>
              </a:rPr>
              <a:t> </a:t>
            </a:r>
            <a:r>
              <a:rPr lang="en-US" smtClean="0"/>
              <a:t>(seperti pada binomial), dimana </a:t>
            </a:r>
            <a:r>
              <a:rPr lang="en-US" i="1" smtClean="0">
                <a:solidFill>
                  <a:srgbClr val="92D050"/>
                </a:solidFill>
              </a:rPr>
              <a:t>n</a:t>
            </a:r>
            <a:r>
              <a:rPr lang="en-US" smtClean="0"/>
              <a:t> adalah jumlah total percobaan dan </a:t>
            </a:r>
            <a:r>
              <a:rPr lang="en-US" i="1" smtClean="0">
                <a:solidFill>
                  <a:srgbClr val="92D050"/>
                </a:solidFill>
                <a:sym typeface="Symbol" pitchFamily="18" charset="2"/>
              </a:rPr>
              <a:t></a:t>
            </a:r>
            <a:r>
              <a:rPr lang="en-US" smtClean="0"/>
              <a:t> probabilitas kejadian sukses.</a:t>
            </a:r>
          </a:p>
          <a:p>
            <a:endParaRPr lang="en-US"/>
          </a:p>
          <a:p>
            <a:r>
              <a:rPr lang="en-US" smtClean="0"/>
              <a:t>Variansi pada distribusi Poisson juga bernilai </a:t>
            </a:r>
            <a:r>
              <a:rPr lang="en-US" i="1" smtClean="0">
                <a:solidFill>
                  <a:srgbClr val="92D050"/>
                </a:solidFill>
              </a:rPr>
              <a:t>n</a:t>
            </a:r>
            <a:r>
              <a:rPr lang="en-US" smtClean="0">
                <a:solidFill>
                  <a:srgbClr val="92D050"/>
                </a:solidFill>
                <a:sym typeface="Symbol" pitchFamily="18" charset="2"/>
              </a:rPr>
              <a:t></a:t>
            </a:r>
            <a:r>
              <a:rPr lang="en-US"/>
              <a:t>.</a:t>
            </a:r>
          </a:p>
        </p:txBody>
      </p:sp>
      <p:graphicFrame>
        <p:nvGraphicFramePr>
          <p:cNvPr id="203780" name="Object 4"/>
          <p:cNvGraphicFramePr>
            <a:graphicFrameLocks/>
          </p:cNvGraphicFramePr>
          <p:nvPr/>
        </p:nvGraphicFramePr>
        <p:xfrm>
          <a:off x="6049963" y="2097088"/>
          <a:ext cx="793750" cy="476250"/>
        </p:xfrm>
        <a:graphic>
          <a:graphicData uri="http://schemas.openxmlformats.org/presentationml/2006/ole">
            <p:oleObj spid="_x0000_s23554" name="Equation" r:id="rId4" imgW="114120" imgH="215640" progId="Equation.3">
              <p:embed/>
            </p:oleObj>
          </a:graphicData>
        </a:graphic>
      </p:graphicFrame>
      <p:sp>
        <p:nvSpPr>
          <p:cNvPr id="203784" name="Rectangle 8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967597" cy="2657475"/>
          </a:xfrm>
          <a:noFill/>
          <a:ln/>
        </p:spPr>
        <p:txBody>
          <a:bodyPr lIns="92075" tIns="46038" rIns="92075" bIns="46038"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400" smtClean="0"/>
              <a:t>Diasumsikan bahwa jarang sekali terjadi bagasi (tas koper) hilang dalam penerbangan Northwest </a:t>
            </a:r>
            <a:r>
              <a:rPr lang="en-US" sz="2400"/>
              <a:t>Airlines. </a:t>
            </a:r>
            <a:r>
              <a:rPr lang="en-US" sz="2400" smtClean="0"/>
              <a:t>Misalkan sebuah sampel acak sebanyak 1.000 penerbangan menunjukkan total 300 koper yang hilang. Dengan demikian, rata-rata hitung dari jumlah tas yang hilang per penerbangan adalah 0,3 </a:t>
            </a:r>
            <a:r>
              <a:rPr lang="en-US" sz="2400"/>
              <a:t>(300/1,000). </a:t>
            </a:r>
            <a:r>
              <a:rPr lang="en-US" sz="2400" smtClean="0"/>
              <a:t>Jika jumlah tas yang hilang untuk setiap penerbangan mengikuti distribusi Poisson dengan </a:t>
            </a:r>
            <a:r>
              <a:rPr lang="el-GR" sz="2400" smtClean="0"/>
              <a:t>μ</a:t>
            </a:r>
            <a:r>
              <a:rPr lang="en-US" sz="2400" smtClean="0"/>
              <a:t> </a:t>
            </a:r>
            <a:r>
              <a:rPr lang="en-US" sz="2400"/>
              <a:t>= </a:t>
            </a:r>
            <a:r>
              <a:rPr lang="en-US" sz="2400" smtClean="0"/>
              <a:t>0,3</a:t>
            </a:r>
            <a:r>
              <a:rPr lang="en-US" sz="2400"/>
              <a:t>, </a:t>
            </a:r>
            <a:r>
              <a:rPr lang="en-US" sz="2400" smtClean="0"/>
              <a:t>berapa probabitas tidak terjadi kehilangan koper?.</a:t>
            </a:r>
            <a:endParaRPr lang="en-US" sz="2400"/>
          </a:p>
          <a:p>
            <a:pPr>
              <a:buFont typeface="Wingdings" pitchFamily="2" charset="2"/>
              <a:buNone/>
            </a:pPr>
            <a:endParaRPr lang="en-US" sz="2400"/>
          </a:p>
          <a:p>
            <a:pPr>
              <a:buFont typeface="Wingdings" pitchFamily="2" charset="2"/>
              <a:buNone/>
            </a:pPr>
            <a:endParaRPr lang="en-US" sz="3200"/>
          </a:p>
        </p:txBody>
      </p:sp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04809" name="Rectangle 9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sz="3200" smtClean="0"/>
              <a:t>Distribusi Probabilitas Poisson - Contoh</a:t>
            </a:r>
            <a:endParaRPr lang="en-US" sz="3200"/>
          </a:p>
        </p:txBody>
      </p:sp>
      <p:pic>
        <p:nvPicPr>
          <p:cNvPr id="204810" name="Picture 10" descr="06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3801" y="4321914"/>
            <a:ext cx="6489700" cy="1201504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11" name="Rectangle 7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anchor="ctr"/>
          <a:lstStyle/>
          <a:p>
            <a:r>
              <a:rPr lang="en-US" sz="3200" smtClean="0"/>
              <a:t>Tabel Distribusi Probabilitas Poisson</a:t>
            </a:r>
            <a:endParaRPr lang="en-US" sz="3200"/>
          </a:p>
        </p:txBody>
      </p:sp>
      <p:sp>
        <p:nvSpPr>
          <p:cNvPr id="27751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20700" y="1587500"/>
            <a:ext cx="8458200" cy="418147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000" smtClean="0"/>
              <a:t>Dari contoh sebelumnya, probabilitas dapat ditentukan dari tabel distribusi Poisson seperti berikut :</a:t>
            </a:r>
          </a:p>
          <a:p>
            <a:pPr marL="0" indent="0">
              <a:buFont typeface="Wingdings" pitchFamily="2" charset="2"/>
              <a:buNone/>
            </a:pPr>
            <a:r>
              <a:rPr lang="en-US" sz="2000" smtClean="0"/>
              <a:t>Berapa probabilitas maksimal 3 koper yang hilang?</a:t>
            </a:r>
            <a:endParaRPr lang="en-US" sz="2000"/>
          </a:p>
        </p:txBody>
      </p:sp>
      <p:pic>
        <p:nvPicPr>
          <p:cNvPr id="277514" name="Picture 10" descr="0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14" y="2810268"/>
            <a:ext cx="7772400" cy="3057525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Akhir materi</a:t>
            </a:r>
            <a:b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Pertemuan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10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</TotalTime>
  <Words>549</Words>
  <Application>Microsoft PowerPoint</Application>
  <PresentationFormat>On-screen Show (4:3)</PresentationFormat>
  <Paragraphs>71</Paragraphs>
  <Slides>10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Foundry</vt:lpstr>
      <vt:lpstr>Equation</vt:lpstr>
      <vt:lpstr>Distribusi Peluang Diskrit</vt:lpstr>
      <vt:lpstr>Finite Population</vt:lpstr>
      <vt:lpstr>Distribusi Probabilitas Poisson</vt:lpstr>
      <vt:lpstr>Distribusi Probabilitas Poisson</vt:lpstr>
      <vt:lpstr>Distribusi Probabilitas Poisson</vt:lpstr>
      <vt:lpstr>Distribusi Probabilitas Poisson</vt:lpstr>
      <vt:lpstr>Distribusi Probabilitas Poisson - Contoh</vt:lpstr>
      <vt:lpstr>Tabel Distribusi Probabilitas Poisson</vt:lpstr>
      <vt:lpstr>Referensi</vt:lpstr>
      <vt:lpstr>Akhir materi Pertemuan – 10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152</cp:revision>
  <dcterms:created xsi:type="dcterms:W3CDTF">1998-07-27T15:17:12Z</dcterms:created>
  <dcterms:modified xsi:type="dcterms:W3CDTF">2010-04-10T13:01:48Z</dcterms:modified>
</cp:coreProperties>
</file>