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30"/>
  </p:notesMasterIdLst>
  <p:handoutMasterIdLst>
    <p:handoutMasterId r:id="rId31"/>
  </p:handoutMasterIdLst>
  <p:sldIdLst>
    <p:sldId id="282" r:id="rId2"/>
    <p:sldId id="319" r:id="rId3"/>
    <p:sldId id="320" r:id="rId4"/>
    <p:sldId id="321" r:id="rId5"/>
    <p:sldId id="354" r:id="rId6"/>
    <p:sldId id="323" r:id="rId7"/>
    <p:sldId id="324" r:id="rId8"/>
    <p:sldId id="325" r:id="rId9"/>
    <p:sldId id="326" r:id="rId10"/>
    <p:sldId id="327" r:id="rId11"/>
    <p:sldId id="328" r:id="rId12"/>
    <p:sldId id="329" r:id="rId13"/>
    <p:sldId id="330" r:id="rId14"/>
    <p:sldId id="331" r:id="rId15"/>
    <p:sldId id="332" r:id="rId16"/>
    <p:sldId id="333" r:id="rId17"/>
    <p:sldId id="355" r:id="rId18"/>
    <p:sldId id="335" r:id="rId19"/>
    <p:sldId id="336" r:id="rId20"/>
    <p:sldId id="356" r:id="rId21"/>
    <p:sldId id="338" r:id="rId22"/>
    <p:sldId id="339" r:id="rId23"/>
    <p:sldId id="340" r:id="rId24"/>
    <p:sldId id="341" r:id="rId25"/>
    <p:sldId id="357" r:id="rId26"/>
    <p:sldId id="343" r:id="rId27"/>
    <p:sldId id="358" r:id="rId28"/>
    <p:sldId id="317" r:id="rId29"/>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B4DE23-3017-406B-8581-2F5637EBBA5D}" type="slidenum">
              <a:rPr lang="en-US"/>
              <a:pPr/>
              <a:t>2</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979A9C-BBF7-4959-A9D0-FAB3E76F075B}" type="slidenum">
              <a:rPr lang="en-US"/>
              <a:pPr/>
              <a:t>3</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CB4399-CE8A-4FD3-B4F6-10F8D9DEF66C}" type="slidenum">
              <a:rPr lang="en-US"/>
              <a:pPr/>
              <a:t>4</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98F2AA-6014-410E-83BB-83A773E80110}" type="slidenum">
              <a:rPr lang="en-US"/>
              <a:pPr/>
              <a:t>6</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03827E-FA7F-4751-92F9-00A648F1CA12}" type="slidenum">
              <a:rPr lang="en-US"/>
              <a:pPr/>
              <a:t>7</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6A8E0-C8E8-454C-B468-43C37B0BF94B}" type="slidenum">
              <a:rPr lang="en-US"/>
              <a:pPr/>
              <a:t>8</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C53C66-E5AD-47A4-87A6-F495F4F2F70D}" type="slidenum">
              <a:rPr lang="en-US"/>
              <a:pPr/>
              <a:t>9</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EF5961-3B05-4077-BC1E-39E4B79B57DE}" type="slidenum">
              <a:rPr lang="en-US"/>
              <a:pPr/>
              <a:t>10</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220BC3-34D7-4036-9D41-6F509CFC5914}" type="slidenum">
              <a:rPr lang="en-US"/>
              <a:pPr/>
              <a:t>11</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89D86F-ECBB-4909-B367-BA459459AB9D}" type="slidenum">
              <a:rPr lang="en-US"/>
              <a:pPr/>
              <a:t>12</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F0724D-9059-4F2A-B81A-16952BFF889D}" type="slidenum">
              <a:rPr lang="en-US"/>
              <a:pPr/>
              <a:t>13</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48EB3D-7F03-4CC1-A19A-A9F801C23EBE}" type="slidenum">
              <a:rPr lang="en-US"/>
              <a:pPr/>
              <a:t>14</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0DC6B-E4E1-4578-B1A7-F523145DDD59}" type="slidenum">
              <a:rPr lang="en-US"/>
              <a:pPr/>
              <a:t>15</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27AC99-E77C-4AD2-87CF-AE81916220F4}" type="slidenum">
              <a:rPr lang="en-US"/>
              <a:pPr/>
              <a:t>16</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9ACDDA-5F32-4385-A675-BFD538B099E9}" type="slidenum">
              <a:rPr lang="en-US"/>
              <a:pPr/>
              <a:t>18</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4E39D-3FAE-4426-A0E0-F03EC733169D}" type="slidenum">
              <a:rPr lang="en-US"/>
              <a:pPr/>
              <a:t>19</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F2F7C8-DAA6-4856-A07E-BB637937DF96}" type="slidenum">
              <a:rPr lang="en-US"/>
              <a:pPr/>
              <a:t>21</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A75EED-702C-4DAE-8161-042087DF92ED}" type="slidenum">
              <a:rPr lang="en-US"/>
              <a:pPr/>
              <a:t>22</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8BA6B-5644-4195-88C0-B2E1BF7C72D7}" type="slidenum">
              <a:rPr lang="en-US"/>
              <a:pPr/>
              <a:t>23</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84A2FA-1C81-4058-9D58-4499F5892DC1}" type="slidenum">
              <a:rPr lang="en-US"/>
              <a:pPr/>
              <a:t>24</a:t>
            </a:fld>
            <a:endParaRPr lang="en-US"/>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DDB990-7909-4BDB-B940-E83E3666D9E9}" type="slidenum">
              <a:rPr lang="en-US"/>
              <a:pPr/>
              <a:t>26</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28</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92D05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sz="3200" b="1" smtClean="0">
                <a:effectLst>
                  <a:outerShdw blurRad="38100" dist="38100" dir="2700000" algn="tl">
                    <a:srgbClr val="000000">
                      <a:alpha val="43137"/>
                    </a:srgbClr>
                  </a:outerShdw>
                </a:effectLst>
              </a:rPr>
              <a:t>Distribusi Peluang </a:t>
            </a:r>
            <a:r>
              <a:rPr lang="en-US" sz="4800" b="1" smtClean="0">
                <a:effectLst>
                  <a:outerShdw blurRad="38100" dist="38100" dir="2700000" algn="tl">
                    <a:srgbClr val="000000">
                      <a:alpha val="43137"/>
                    </a:srgbClr>
                  </a:outerShdw>
                </a:effectLst>
              </a:rPr>
              <a:t>Diskrit</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a:t>
            </a:r>
            <a:r>
              <a:rPr lang="en-US" smtClean="0"/>
              <a:t>9</a:t>
            </a:r>
          </a:p>
        </p:txBody>
      </p:sp>
      <p:sp>
        <p:nvSpPr>
          <p:cNvPr id="4" name="Rectangle 3"/>
          <p:cNvSpPr txBox="1">
            <a:spLocks noChangeArrowheads="1"/>
          </p:cNvSpPr>
          <p:nvPr/>
        </p:nvSpPr>
        <p:spPr>
          <a:xfrm>
            <a:off x="5524500" y="1332630"/>
            <a:ext cx="3111500" cy="457200"/>
          </a:xfrm>
          <a:prstGeom prst="rect">
            <a:avLst/>
          </a:prstGeom>
        </p:spPr>
        <p:txBody>
          <a:bodyPr lIns="45720" rIns="246888">
            <a:noAutofit/>
          </a:bodyPr>
          <a:lstStyle/>
          <a:p>
            <a:pPr marL="0" marR="0" lvl="0" indent="0" algn="r"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t>
            </a:r>
            <a:r>
              <a:rPr kumimoji="0" lang="en-US" sz="1600" b="1" i="0" u="none" strike="noStrike" kern="1200" cap="none" spc="0" normalizeH="0" noProof="0" smtClean="0">
                <a:ln>
                  <a:noFill/>
                </a:ln>
                <a:solidFill>
                  <a:schemeClr val="tx1"/>
                </a:solidFill>
                <a:effectLst/>
                <a:uLnTx/>
                <a:uFillTx/>
                <a:latin typeface="Cambria" pitchFamily="18" charset="0"/>
                <a:ea typeface="+mn-ea"/>
                <a:cs typeface="+mn-cs"/>
              </a:rPr>
              <a:t> BAGIAN 1 ]</a:t>
            </a:r>
            <a:endPar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3" name="AutoShape 5"/>
          <p:cNvSpPr>
            <a:spLocks noGrp="1" noChangeArrowheads="1"/>
          </p:cNvSpPr>
          <p:nvPr>
            <p:ph type="title"/>
          </p:nvPr>
        </p:nvSpPr>
        <p:spPr/>
        <p:txBody>
          <a:bodyPr/>
          <a:lstStyle/>
          <a:p>
            <a:r>
              <a:rPr lang="en-US" smtClean="0"/>
              <a:t>Apakah Distribusi Probabilitas?</a:t>
            </a:r>
            <a:endParaRPr lang="en-US"/>
          </a:p>
        </p:txBody>
      </p:sp>
      <p:sp>
        <p:nvSpPr>
          <p:cNvPr id="222215" name="Rectangle 7"/>
          <p:cNvSpPr>
            <a:spLocks noChangeArrowheads="1"/>
          </p:cNvSpPr>
          <p:nvPr/>
        </p:nvSpPr>
        <p:spPr bwMode="auto">
          <a:xfrm>
            <a:off x="488950" y="2400300"/>
            <a:ext cx="2781300" cy="2616101"/>
          </a:xfrm>
          <a:prstGeom prst="rect">
            <a:avLst/>
          </a:prstGeom>
          <a:noFill/>
          <a:ln w="9525">
            <a:noFill/>
            <a:miter lim="800000"/>
            <a:headEnd/>
            <a:tailEnd/>
          </a:ln>
          <a:effectLst/>
        </p:spPr>
        <p:txBody>
          <a:bodyPr>
            <a:spAutoFit/>
          </a:bodyPr>
          <a:lstStyle/>
          <a:p>
            <a:r>
              <a:rPr lang="en-US" sz="2000" smtClean="0">
                <a:solidFill>
                  <a:schemeClr val="tx1"/>
                </a:solidFill>
                <a:latin typeface="Cambria" pitchFamily="18" charset="0"/>
              </a:rPr>
              <a:t>Eksperimen: Melempar koin tiga kali. Amati jumlah kepala muncul. Kemungkinan hasil yg terjadi : nol kepala, satu kepala, dua kepala, tiga kepala. </a:t>
            </a:r>
            <a:endParaRPr lang="en-US" sz="2000">
              <a:solidFill>
                <a:schemeClr val="tx1"/>
              </a:solidFill>
              <a:latin typeface="Cambria" pitchFamily="18" charset="0"/>
            </a:endParaRPr>
          </a:p>
          <a:p>
            <a:r>
              <a:rPr lang="en-US" sz="2000" smtClean="0">
                <a:solidFill>
                  <a:schemeClr val="tx1"/>
                </a:solidFill>
                <a:latin typeface="Cambria" pitchFamily="18" charset="0"/>
              </a:rPr>
              <a:t>Berapa distribusi probabilitas dari jumlah kepala ?</a:t>
            </a:r>
            <a:endParaRPr lang="en-US" sz="2000">
              <a:solidFill>
                <a:schemeClr val="tx1"/>
              </a:solidFill>
              <a:latin typeface="Cambria" pitchFamily="18" charset="0"/>
            </a:endParaRPr>
          </a:p>
        </p:txBody>
      </p:sp>
      <p:pic>
        <p:nvPicPr>
          <p:cNvPr id="222222" name="Picture 14" descr="0603"/>
          <p:cNvPicPr>
            <a:picLocks noGrp="1" noChangeAspect="1" noChangeArrowheads="1"/>
          </p:cNvPicPr>
          <p:nvPr>
            <p:ph sz="half" idx="2"/>
          </p:nvPr>
        </p:nvPicPr>
        <p:blipFill>
          <a:blip r:embed="rId3"/>
          <a:srcRect/>
          <a:stretch>
            <a:fillRect/>
          </a:stretch>
        </p:blipFill>
        <p:spPr>
          <a:xfrm>
            <a:off x="3606800" y="2466975"/>
            <a:ext cx="5075238" cy="2816225"/>
          </a:xfrm>
        </p:spPr>
      </p:pic>
      <p:sp>
        <p:nvSpPr>
          <p:cNvPr id="7" name="TextBox 6"/>
          <p:cNvSpPr txBox="1"/>
          <p:nvPr/>
        </p:nvSpPr>
        <p:spPr>
          <a:xfrm>
            <a:off x="435628" y="1637605"/>
            <a:ext cx="8292230" cy="5355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Distribusi probabilitas : sebuah daftar seluruh hasil percobaan dan probabilitas dari setiap hasil yang bersangkutan.</a:t>
            </a:r>
            <a:endParaRPr lang="en-US" sz="1800">
              <a:latin typeface="Cambria" pitchFamily="18" charset="0"/>
            </a:endParaRPr>
          </a:p>
        </p:txBody>
      </p:sp>
      <p:sp>
        <p:nvSpPr>
          <p:cNvPr id="8" name="Slide Number Placeholder 7"/>
          <p:cNvSpPr>
            <a:spLocks noGrp="1"/>
          </p:cNvSpPr>
          <p:nvPr>
            <p:ph type="sldNum" sz="quarter" idx="12"/>
          </p:nvPr>
        </p:nvSpPr>
        <p:spPr/>
        <p:txBody>
          <a:bodyPr/>
          <a:lstStyle/>
          <a:p>
            <a:fld id="{43DF3113-51D8-433A-B933-35506A6297A8}" type="slidenum">
              <a:rPr lang="en-US" smtClean="0"/>
              <a:pPr/>
              <a:t>2</a:t>
            </a:fld>
            <a:endParaRPr lang="en-US"/>
          </a:p>
        </p:txBody>
      </p:sp>
      <p:sp>
        <p:nvSpPr>
          <p:cNvPr id="9" name="Footer Placeholder 8"/>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2215"/>
                                        </p:tgtEl>
                                        <p:attrNameLst>
                                          <p:attrName>style.visibility</p:attrName>
                                        </p:attrNameLst>
                                      </p:cBhvr>
                                      <p:to>
                                        <p:strVal val="visible"/>
                                      </p:to>
                                    </p:set>
                                    <p:animEffect transition="in" filter="wipe(up)">
                                      <p:cBhvr>
                                        <p:cTn id="7" dur="500"/>
                                        <p:tgtEl>
                                          <p:spTgt spid="222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AutoShape 2"/>
          <p:cNvSpPr>
            <a:spLocks noGrp="1" noChangeArrowheads="1"/>
          </p:cNvSpPr>
          <p:nvPr>
            <p:ph type="title"/>
          </p:nvPr>
        </p:nvSpPr>
        <p:spPr/>
        <p:txBody>
          <a:bodyPr/>
          <a:lstStyle/>
          <a:p>
            <a:r>
              <a:rPr lang="en-US" sz="3200" smtClean="0"/>
              <a:t>Distribusi Probabilitas Jumlah Kepala pada pengamatan Pelemparan Koin 3x</a:t>
            </a:r>
            <a:endParaRPr lang="en-US" sz="3200"/>
          </a:p>
        </p:txBody>
      </p:sp>
      <p:pic>
        <p:nvPicPr>
          <p:cNvPr id="225294" name="Picture 14" descr="0604"/>
          <p:cNvPicPr>
            <a:picLocks noChangeAspect="1" noChangeArrowheads="1"/>
          </p:cNvPicPr>
          <p:nvPr/>
        </p:nvPicPr>
        <p:blipFill>
          <a:blip r:embed="rId3"/>
          <a:srcRect/>
          <a:stretch>
            <a:fillRect/>
          </a:stretch>
        </p:blipFill>
        <p:spPr bwMode="auto">
          <a:xfrm>
            <a:off x="793750" y="1778000"/>
            <a:ext cx="7677150" cy="4200525"/>
          </a:xfrm>
          <a:prstGeom prst="rect">
            <a:avLst/>
          </a:prstGeom>
          <a:noFill/>
        </p:spPr>
      </p:pic>
      <p:sp>
        <p:nvSpPr>
          <p:cNvPr id="5" name="Slide Number Placeholder 4"/>
          <p:cNvSpPr>
            <a:spLocks noGrp="1"/>
          </p:cNvSpPr>
          <p:nvPr>
            <p:ph type="sldNum" sz="quarter" idx="12"/>
          </p:nvPr>
        </p:nvSpPr>
        <p:spPr/>
        <p:txBody>
          <a:bodyPr/>
          <a:lstStyle/>
          <a:p>
            <a:fld id="{43DF3113-51D8-433A-B933-35506A6297A8}" type="slidenum">
              <a:rPr lang="en-US" smtClean="0"/>
              <a:pPr/>
              <a:t>3</a:t>
            </a:fld>
            <a:endParaRPr lang="en-US"/>
          </a:p>
        </p:txBody>
      </p:sp>
      <p:sp>
        <p:nvSpPr>
          <p:cNvPr id="6" name="Footer Placeholder 5"/>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9" name="AutoShape 5"/>
          <p:cNvSpPr>
            <a:spLocks noGrp="1" noChangeArrowheads="1"/>
          </p:cNvSpPr>
          <p:nvPr>
            <p:ph type="title"/>
          </p:nvPr>
        </p:nvSpPr>
        <p:spPr/>
        <p:txBody>
          <a:bodyPr/>
          <a:lstStyle/>
          <a:p>
            <a:r>
              <a:rPr lang="en-US" sz="3200" smtClean="0"/>
              <a:t>Ciri-ciri Distribusi Probabilitas</a:t>
            </a:r>
            <a:endParaRPr lang="en-US" sz="3200"/>
          </a:p>
        </p:txBody>
      </p:sp>
      <p:sp>
        <p:nvSpPr>
          <p:cNvPr id="5" name="TextBox 4"/>
          <p:cNvSpPr txBox="1"/>
          <p:nvPr/>
        </p:nvSpPr>
        <p:spPr>
          <a:xfrm>
            <a:off x="435628" y="2056705"/>
            <a:ext cx="8292230" cy="13665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Ciri-ciri Distribusi Probabilitas :</a:t>
            </a:r>
          </a:p>
          <a:p>
            <a:pPr marL="342900" indent="-342900">
              <a:buAutoNum type="arabicPeriod"/>
            </a:pPr>
            <a:r>
              <a:rPr lang="en-US" sz="1800" smtClean="0">
                <a:latin typeface="Cambria" pitchFamily="18" charset="0"/>
              </a:rPr>
              <a:t>Probabilitas dari sebuah hasil adalah antara 0 sampai dengan 1,</a:t>
            </a:r>
          </a:p>
          <a:p>
            <a:pPr marL="342900" indent="-342900">
              <a:buAutoNum type="arabicPeriod"/>
            </a:pPr>
            <a:r>
              <a:rPr lang="en-US" sz="1800" smtClean="0">
                <a:latin typeface="Cambria" pitchFamily="18" charset="0"/>
              </a:rPr>
              <a:t>Hasil-hasilnya adalah kejadian yang tidak terikat satu sama lain,</a:t>
            </a:r>
          </a:p>
          <a:p>
            <a:pPr marL="342900" indent="-342900">
              <a:buAutoNum type="arabicPeriod"/>
            </a:pPr>
            <a:r>
              <a:rPr lang="en-US" sz="1800" smtClean="0">
                <a:latin typeface="Cambria" pitchFamily="18" charset="0"/>
              </a:rPr>
              <a:t>Daftar hasilnya lengkap. Jadi jumlah probabilitas dari berbagai kejadian adalah 1.</a:t>
            </a:r>
            <a:endParaRPr lang="en-US" sz="1800">
              <a:latin typeface="Cambri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4</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Variabel Acak</a:t>
            </a:r>
            <a:endParaRPr lang="en-US"/>
          </a:p>
        </p:txBody>
      </p:sp>
      <p:sp>
        <p:nvSpPr>
          <p:cNvPr id="3" name="Content Placeholder 2"/>
          <p:cNvSpPr>
            <a:spLocks noGrp="1"/>
          </p:cNvSpPr>
          <p:nvPr>
            <p:ph idx="1"/>
          </p:nvPr>
        </p:nvSpPr>
        <p:spPr>
          <a:xfrm>
            <a:off x="457200" y="1646237"/>
            <a:ext cx="8229600" cy="2024063"/>
          </a:xfrm>
        </p:spPr>
        <p:txBody>
          <a:bodyPr>
            <a:normAutofit lnSpcReduction="10000"/>
          </a:bodyPr>
          <a:lstStyle/>
          <a:p>
            <a:pPr marL="0" indent="0">
              <a:buFont typeface="Wingdings" pitchFamily="2" charset="2"/>
              <a:buNone/>
            </a:pPr>
            <a:r>
              <a:rPr lang="en-US" smtClean="0">
                <a:solidFill>
                  <a:schemeClr val="accent1"/>
                </a:solidFill>
              </a:rPr>
              <a:t>Variabel acak</a:t>
            </a:r>
            <a:r>
              <a:rPr lang="en-US" smtClean="0"/>
              <a:t> – sebuah kuantitas yang dihasilkan dari sebuah eksperimen, yang dalam setiap kesempatan, dapat memiliki nilai berbeda</a:t>
            </a:r>
            <a:r>
              <a:rPr lang="en-US" sz="2400" smtClean="0"/>
              <a:t>.</a:t>
            </a:r>
          </a:p>
          <a:p>
            <a:pPr>
              <a:buFont typeface="Wingdings" pitchFamily="2" charset="2"/>
              <a:buNone/>
            </a:pPr>
            <a:endParaRPr lang="en-US" smtClean="0"/>
          </a:p>
          <a:p>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grpSp>
        <p:nvGrpSpPr>
          <p:cNvPr id="9" name="Group 8"/>
          <p:cNvGrpSpPr/>
          <p:nvPr/>
        </p:nvGrpSpPr>
        <p:grpSpPr>
          <a:xfrm>
            <a:off x="2179529" y="3676650"/>
            <a:ext cx="5388279" cy="2324100"/>
            <a:chOff x="2179529" y="3790950"/>
            <a:chExt cx="5388279" cy="2324100"/>
          </a:xfrm>
        </p:grpSpPr>
        <p:pic>
          <p:nvPicPr>
            <p:cNvPr id="6" name="Picture 13" descr="0606"/>
            <p:cNvPicPr>
              <a:picLocks noChangeAspect="1" noChangeArrowheads="1"/>
            </p:cNvPicPr>
            <p:nvPr/>
          </p:nvPicPr>
          <p:blipFill>
            <a:blip r:embed="rId2"/>
            <a:srcRect/>
            <a:stretch>
              <a:fillRect/>
            </a:stretch>
          </p:blipFill>
          <p:spPr bwMode="auto">
            <a:xfrm>
              <a:off x="2419350" y="3790950"/>
              <a:ext cx="5029200" cy="2324100"/>
            </a:xfrm>
            <a:prstGeom prst="rect">
              <a:avLst/>
            </a:prstGeom>
            <a:noFill/>
          </p:spPr>
        </p:pic>
        <p:sp>
          <p:nvSpPr>
            <p:cNvPr id="7" name="TextBox 6"/>
            <p:cNvSpPr txBox="1"/>
            <p:nvPr/>
          </p:nvSpPr>
          <p:spPr>
            <a:xfrm>
              <a:off x="2179529" y="3795386"/>
              <a:ext cx="5348613" cy="2893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00" smtClean="0">
                  <a:latin typeface="Cambria" pitchFamily="18" charset="0"/>
                </a:rPr>
                <a:t>Hasil yang mungkin muncul untuk 3 kali lemparan koin</a:t>
              </a:r>
              <a:endParaRPr lang="en-US" sz="1600">
                <a:latin typeface="Cambria" pitchFamily="18" charset="0"/>
              </a:endParaRPr>
            </a:p>
          </p:txBody>
        </p:sp>
        <p:sp>
          <p:nvSpPr>
            <p:cNvPr id="8" name="TextBox 7"/>
            <p:cNvSpPr txBox="1"/>
            <p:nvPr/>
          </p:nvSpPr>
          <p:spPr>
            <a:xfrm>
              <a:off x="2219195" y="5751534"/>
              <a:ext cx="5348613" cy="2893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00" smtClean="0">
                  <a:latin typeface="Cambria" pitchFamily="18" charset="0"/>
                </a:rPr>
                <a:t>Kejadian {1 kepala} muncul dan variabel acak x = 1</a:t>
              </a:r>
              <a:endParaRPr lang="en-US" sz="1600">
                <a:latin typeface="Cambria" pitchFamily="18" charset="0"/>
              </a:endParaRPr>
            </a:p>
          </p:txBody>
        </p:sp>
      </p:gr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AutoShape 2"/>
          <p:cNvSpPr>
            <a:spLocks noGrp="1" noChangeArrowheads="1"/>
          </p:cNvSpPr>
          <p:nvPr>
            <p:ph type="title"/>
          </p:nvPr>
        </p:nvSpPr>
        <p:spPr/>
        <p:txBody>
          <a:bodyPr anchor="ctr"/>
          <a:lstStyle/>
          <a:p>
            <a:r>
              <a:rPr lang="en-US" smtClean="0"/>
              <a:t>Jenis variabel acak</a:t>
            </a:r>
            <a:endParaRPr lang="en-US"/>
          </a:p>
        </p:txBody>
      </p:sp>
      <p:sp>
        <p:nvSpPr>
          <p:cNvPr id="229379" name="Rectangle 3"/>
          <p:cNvSpPr>
            <a:spLocks noGrp="1" noChangeArrowheads="1"/>
          </p:cNvSpPr>
          <p:nvPr>
            <p:ph type="body" idx="1"/>
          </p:nvPr>
        </p:nvSpPr>
        <p:spPr>
          <a:xfrm>
            <a:off x="558800" y="1651000"/>
            <a:ext cx="8102600" cy="4796425"/>
          </a:xfrm>
        </p:spPr>
        <p:txBody>
          <a:bodyPr>
            <a:normAutofit/>
          </a:bodyPr>
          <a:lstStyle/>
          <a:p>
            <a:r>
              <a:rPr lang="en-US" sz="2800" smtClean="0">
                <a:solidFill>
                  <a:schemeClr val="accent1"/>
                </a:solidFill>
              </a:rPr>
              <a:t>Variabel acak diskrit : </a:t>
            </a:r>
            <a:r>
              <a:rPr lang="en-US" sz="2800" smtClean="0"/>
              <a:t>sebuah variabel acak yang hanya dapat berisi nilai-nilai ang terpisah dengan jelas. Biasanya adalah hasil dari </a:t>
            </a:r>
            <a:r>
              <a:rPr lang="en-US" sz="2800" u="sng" smtClean="0"/>
              <a:t>menghitung</a:t>
            </a:r>
            <a:r>
              <a:rPr lang="en-US" sz="2800" smtClean="0"/>
              <a:t> sesuatu. </a:t>
            </a:r>
            <a:endParaRPr lang="en-US" sz="2800"/>
          </a:p>
          <a:p>
            <a:pPr>
              <a:buNone/>
            </a:pPr>
            <a:r>
              <a:rPr lang="en-US" sz="1800" smtClean="0"/>
              <a:t>	</a:t>
            </a:r>
            <a:endParaRPr lang="en-US" sz="1800"/>
          </a:p>
          <a:p>
            <a:r>
              <a:rPr lang="en-US" sz="2800" smtClean="0">
                <a:solidFill>
                  <a:schemeClr val="accent1"/>
                </a:solidFill>
              </a:rPr>
              <a:t>Variabel acak kontinu</a:t>
            </a:r>
            <a:r>
              <a:rPr lang="en-US" sz="2800" smtClean="0">
                <a:solidFill>
                  <a:srgbClr val="7912EA"/>
                </a:solidFill>
              </a:rPr>
              <a:t> </a:t>
            </a:r>
            <a:r>
              <a:rPr lang="en-US" sz="2800" smtClean="0"/>
              <a:t>dapat berisi satu dari sekian banyak nilai yang jumlahnya tak hingga, dalam batasan-batasan tertentu. Biasanya adalah hasil dari </a:t>
            </a:r>
            <a:r>
              <a:rPr lang="en-US" sz="2800" u="sng" smtClean="0"/>
              <a:t>mengukur</a:t>
            </a:r>
            <a:r>
              <a:rPr lang="en-US" sz="2800" smtClean="0"/>
              <a:t> sesuatu. </a:t>
            </a:r>
          </a:p>
          <a:p>
            <a:pPr>
              <a:buNone/>
            </a:pPr>
            <a:r>
              <a:rPr lang="en-US" sz="1800" smtClean="0"/>
              <a:t>	</a:t>
            </a:r>
            <a:endParaRPr lang="en-US" sz="1800"/>
          </a:p>
        </p:txBody>
      </p:sp>
      <p:sp>
        <p:nvSpPr>
          <p:cNvPr id="5" name="Slide Number Placeholder 4"/>
          <p:cNvSpPr>
            <a:spLocks noGrp="1"/>
          </p:cNvSpPr>
          <p:nvPr>
            <p:ph type="sldNum" sz="quarter" idx="12"/>
          </p:nvPr>
        </p:nvSpPr>
        <p:spPr/>
        <p:txBody>
          <a:bodyPr/>
          <a:lstStyle/>
          <a:p>
            <a:fld id="{BA23E363-DAAE-49FC-B4F8-0F6B610555E3}"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animEffect transition="in" filter="wipe(left)">
                                      <p:cBhvr>
                                        <p:cTn id="7" dur="500"/>
                                        <p:tgtEl>
                                          <p:spTgt spid="229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9379">
                                            <p:txEl>
                                              <p:pRg st="1" end="1"/>
                                            </p:txEl>
                                          </p:spTgt>
                                        </p:tgtEl>
                                        <p:attrNameLst>
                                          <p:attrName>style.visibility</p:attrName>
                                        </p:attrNameLst>
                                      </p:cBhvr>
                                      <p:to>
                                        <p:strVal val="visible"/>
                                      </p:to>
                                    </p:set>
                                    <p:animEffect transition="in" filter="wipe(left)">
                                      <p:cBhvr>
                                        <p:cTn id="12" dur="500"/>
                                        <p:tgtEl>
                                          <p:spTgt spid="2293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9379">
                                            <p:txEl>
                                              <p:pRg st="2" end="2"/>
                                            </p:txEl>
                                          </p:spTgt>
                                        </p:tgtEl>
                                        <p:attrNameLst>
                                          <p:attrName>style.visibility</p:attrName>
                                        </p:attrNameLst>
                                      </p:cBhvr>
                                      <p:to>
                                        <p:strVal val="visible"/>
                                      </p:to>
                                    </p:set>
                                    <p:animEffect transition="in" filter="wipe(left)">
                                      <p:cBhvr>
                                        <p:cTn id="17" dur="500"/>
                                        <p:tgtEl>
                                          <p:spTgt spid="2293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9379">
                                            <p:txEl>
                                              <p:pRg st="3" end="3"/>
                                            </p:txEl>
                                          </p:spTgt>
                                        </p:tgtEl>
                                        <p:attrNameLst>
                                          <p:attrName>style.visibility</p:attrName>
                                        </p:attrNameLst>
                                      </p:cBhvr>
                                      <p:to>
                                        <p:strVal val="visible"/>
                                      </p:to>
                                    </p:set>
                                    <p:animEffect transition="in" filter="wipe(left)">
                                      <p:cBhvr>
                                        <p:cTn id="22" dur="500"/>
                                        <p:tgtEl>
                                          <p:spTgt spid="2293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AutoShape 2"/>
          <p:cNvSpPr>
            <a:spLocks noGrp="1" noChangeArrowheads="1"/>
          </p:cNvSpPr>
          <p:nvPr>
            <p:ph type="title"/>
          </p:nvPr>
        </p:nvSpPr>
        <p:spPr/>
        <p:txBody>
          <a:bodyPr anchor="ctr"/>
          <a:lstStyle/>
          <a:p>
            <a:r>
              <a:rPr lang="en-US" sz="3200" smtClean="0"/>
              <a:t>Contoh Variabel Acak Diskret</a:t>
            </a:r>
            <a:endParaRPr lang="en-US" sz="3200"/>
          </a:p>
        </p:txBody>
      </p:sp>
      <p:sp>
        <p:nvSpPr>
          <p:cNvPr id="208899" name="Rectangle 3"/>
          <p:cNvSpPr>
            <a:spLocks noGrp="1" noChangeArrowheads="1"/>
          </p:cNvSpPr>
          <p:nvPr>
            <p:ph type="body" idx="1"/>
          </p:nvPr>
        </p:nvSpPr>
        <p:spPr>
          <a:xfrm>
            <a:off x="508000" y="1701800"/>
            <a:ext cx="7693025" cy="3505200"/>
          </a:xfrm>
        </p:spPr>
        <p:txBody>
          <a:bodyPr>
            <a:noAutofit/>
          </a:bodyPr>
          <a:lstStyle/>
          <a:p>
            <a:pPr>
              <a:lnSpc>
                <a:spcPct val="120000"/>
              </a:lnSpc>
            </a:pPr>
            <a:r>
              <a:rPr lang="en-US" sz="2400" smtClean="0"/>
              <a:t>Jumlah kepala yang muncul ketika sebuah koin dilempar tiga kali</a:t>
            </a:r>
          </a:p>
          <a:p>
            <a:pPr>
              <a:lnSpc>
                <a:spcPct val="120000"/>
              </a:lnSpc>
            </a:pPr>
            <a:r>
              <a:rPr lang="en-US" sz="2400" smtClean="0"/>
              <a:t>Jumlah murid yang mendapatkan nilai A di kelas ini</a:t>
            </a:r>
          </a:p>
          <a:p>
            <a:pPr>
              <a:lnSpc>
                <a:spcPct val="120000"/>
              </a:lnSpc>
            </a:pPr>
            <a:r>
              <a:rPr lang="en-US" sz="2400" smtClean="0"/>
              <a:t>Jumlah pekerja produksi dari shift kedua pada hari ini yang absen</a:t>
            </a:r>
          </a:p>
          <a:p>
            <a:pPr>
              <a:lnSpc>
                <a:spcPct val="120000"/>
              </a:lnSpc>
            </a:pPr>
            <a:r>
              <a:rPr lang="en-US" sz="2400" smtClean="0"/>
              <a:t>Jumlah iklan 30 detik di MetroTV dari jam 8 sampai dengan jam 11 malam ini.</a:t>
            </a:r>
            <a:endParaRPr lang="en-US" sz="2400"/>
          </a:p>
          <a:p>
            <a:pPr>
              <a:lnSpc>
                <a:spcPct val="120000"/>
              </a:lnSpc>
              <a:buFont typeface="Wingdings" pitchFamily="2" charset="2"/>
              <a:buNone/>
            </a:pPr>
            <a:r>
              <a:rPr lang="en-US" sz="2400"/>
              <a:t>		</a:t>
            </a:r>
          </a:p>
        </p:txBody>
      </p:sp>
      <p:sp>
        <p:nvSpPr>
          <p:cNvPr id="5" name="Slide Number Placeholder 4"/>
          <p:cNvSpPr>
            <a:spLocks noGrp="1"/>
          </p:cNvSpPr>
          <p:nvPr>
            <p:ph type="sldNum" sz="quarter" idx="12"/>
          </p:nvPr>
        </p:nvSpPr>
        <p:spPr/>
        <p:txBody>
          <a:bodyPr/>
          <a:lstStyle/>
          <a:p>
            <a:fld id="{BA23E363-DAAE-49FC-B4F8-0F6B610555E3}" type="slidenum">
              <a:rPr lang="en-US" smtClean="0"/>
              <a:pPr/>
              <a:t>7</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animEffect transition="in" filter="wipe(left)">
                                      <p:cBhvr>
                                        <p:cTn id="7" dur="500"/>
                                        <p:tgtEl>
                                          <p:spTgt spid="208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8899">
                                            <p:txEl>
                                              <p:pRg st="1" end="1"/>
                                            </p:txEl>
                                          </p:spTgt>
                                        </p:tgtEl>
                                        <p:attrNameLst>
                                          <p:attrName>style.visibility</p:attrName>
                                        </p:attrNameLst>
                                      </p:cBhvr>
                                      <p:to>
                                        <p:strVal val="visible"/>
                                      </p:to>
                                    </p:set>
                                    <p:animEffect transition="in" filter="wipe(left)">
                                      <p:cBhvr>
                                        <p:cTn id="12" dur="500"/>
                                        <p:tgtEl>
                                          <p:spTgt spid="2088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8899">
                                            <p:txEl>
                                              <p:pRg st="2" end="2"/>
                                            </p:txEl>
                                          </p:spTgt>
                                        </p:tgtEl>
                                        <p:attrNameLst>
                                          <p:attrName>style.visibility</p:attrName>
                                        </p:attrNameLst>
                                      </p:cBhvr>
                                      <p:to>
                                        <p:strVal val="visible"/>
                                      </p:to>
                                    </p:set>
                                    <p:animEffect transition="in" filter="wipe(left)">
                                      <p:cBhvr>
                                        <p:cTn id="17" dur="500"/>
                                        <p:tgtEl>
                                          <p:spTgt spid="2088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8899">
                                            <p:txEl>
                                              <p:pRg st="3" end="3"/>
                                            </p:txEl>
                                          </p:spTgt>
                                        </p:tgtEl>
                                        <p:attrNameLst>
                                          <p:attrName>style.visibility</p:attrName>
                                        </p:attrNameLst>
                                      </p:cBhvr>
                                      <p:to>
                                        <p:strVal val="visible"/>
                                      </p:to>
                                    </p:set>
                                    <p:animEffect transition="in" filter="wipe(left)">
                                      <p:cBhvr>
                                        <p:cTn id="22" dur="500"/>
                                        <p:tgtEl>
                                          <p:spTgt spid="2088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8899">
                                            <p:txEl>
                                              <p:pRg st="4" end="4"/>
                                            </p:txEl>
                                          </p:spTgt>
                                        </p:tgtEl>
                                        <p:attrNameLst>
                                          <p:attrName>style.visibility</p:attrName>
                                        </p:attrNameLst>
                                      </p:cBhvr>
                                      <p:to>
                                        <p:strVal val="visible"/>
                                      </p:to>
                                    </p:set>
                                    <p:animEffect transition="in" filter="wipe(left)">
                                      <p:cBhvr>
                                        <p:cTn id="27" dur="500"/>
                                        <p:tgtEl>
                                          <p:spTgt spid="208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AutoShape 1026"/>
          <p:cNvSpPr>
            <a:spLocks noGrp="1" noChangeArrowheads="1"/>
          </p:cNvSpPr>
          <p:nvPr>
            <p:ph type="title"/>
          </p:nvPr>
        </p:nvSpPr>
        <p:spPr/>
        <p:txBody>
          <a:bodyPr anchor="ctr"/>
          <a:lstStyle/>
          <a:p>
            <a:r>
              <a:rPr lang="en-US" sz="3200" smtClean="0"/>
              <a:t>Contoh Variabel Acak Kontinu</a:t>
            </a:r>
            <a:endParaRPr lang="en-US" sz="3200"/>
          </a:p>
        </p:txBody>
      </p:sp>
      <p:sp>
        <p:nvSpPr>
          <p:cNvPr id="209923" name="Rectangle 1027"/>
          <p:cNvSpPr>
            <a:spLocks noGrp="1" noChangeArrowheads="1"/>
          </p:cNvSpPr>
          <p:nvPr>
            <p:ph type="body" idx="1"/>
          </p:nvPr>
        </p:nvSpPr>
        <p:spPr>
          <a:xfrm>
            <a:off x="527050" y="1803400"/>
            <a:ext cx="7693025" cy="3381375"/>
          </a:xfrm>
        </p:spPr>
        <p:txBody>
          <a:bodyPr/>
          <a:lstStyle/>
          <a:p>
            <a:r>
              <a:rPr lang="en-US" smtClean="0"/>
              <a:t>Panjang setiap lagu pada album terbaru grup band DEWA.</a:t>
            </a:r>
          </a:p>
          <a:p>
            <a:r>
              <a:rPr lang="en-US" smtClean="0"/>
              <a:t>Berat setiap mahasiswa di kelas ini</a:t>
            </a:r>
          </a:p>
          <a:p>
            <a:r>
              <a:rPr lang="en-US" smtClean="0"/>
              <a:t>Temperatur di luar ruangan saat ini.</a:t>
            </a:r>
          </a:p>
          <a:p>
            <a:r>
              <a:rPr lang="en-US" smtClean="0"/>
              <a:t>Lama waktu percakapan telepon.</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Effect transition="in" filter="wipe(left)">
                                      <p:cBhvr>
                                        <p:cTn id="7" dur="500"/>
                                        <p:tgtEl>
                                          <p:spTgt spid="209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9923">
                                            <p:txEl>
                                              <p:pRg st="1" end="1"/>
                                            </p:txEl>
                                          </p:spTgt>
                                        </p:tgtEl>
                                        <p:attrNameLst>
                                          <p:attrName>style.visibility</p:attrName>
                                        </p:attrNameLst>
                                      </p:cBhvr>
                                      <p:to>
                                        <p:strVal val="visible"/>
                                      </p:to>
                                    </p:set>
                                    <p:animEffect transition="in" filter="wipe(left)">
                                      <p:cBhvr>
                                        <p:cTn id="12" dur="500"/>
                                        <p:tgtEl>
                                          <p:spTgt spid="2099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9923">
                                            <p:txEl>
                                              <p:pRg st="2" end="2"/>
                                            </p:txEl>
                                          </p:spTgt>
                                        </p:tgtEl>
                                        <p:attrNameLst>
                                          <p:attrName>style.visibility</p:attrName>
                                        </p:attrNameLst>
                                      </p:cBhvr>
                                      <p:to>
                                        <p:strVal val="visible"/>
                                      </p:to>
                                    </p:set>
                                    <p:animEffect transition="in" filter="wipe(left)">
                                      <p:cBhvr>
                                        <p:cTn id="17" dur="500"/>
                                        <p:tgtEl>
                                          <p:spTgt spid="2099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9923">
                                            <p:txEl>
                                              <p:pRg st="3" end="3"/>
                                            </p:txEl>
                                          </p:spTgt>
                                        </p:tgtEl>
                                        <p:attrNameLst>
                                          <p:attrName>style.visibility</p:attrName>
                                        </p:attrNameLst>
                                      </p:cBhvr>
                                      <p:to>
                                        <p:strVal val="visible"/>
                                      </p:to>
                                    </p:set>
                                    <p:animEffect transition="in" filter="wipe(left)">
                                      <p:cBhvr>
                                        <p:cTn id="22" dur="500"/>
                                        <p:tgtEl>
                                          <p:spTgt spid="2099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AutoShape 2"/>
          <p:cNvSpPr>
            <a:spLocks noGrp="1" noChangeArrowheads="1"/>
          </p:cNvSpPr>
          <p:nvPr>
            <p:ph type="title"/>
          </p:nvPr>
        </p:nvSpPr>
        <p:spPr/>
        <p:txBody>
          <a:bodyPr anchor="ctr"/>
          <a:lstStyle/>
          <a:p>
            <a:r>
              <a:rPr lang="en-US" smtClean="0"/>
              <a:t>Ciri Distribusi Diskrit</a:t>
            </a:r>
            <a:endParaRPr lang="en-US"/>
          </a:p>
        </p:txBody>
      </p:sp>
      <p:sp>
        <p:nvSpPr>
          <p:cNvPr id="207875" name="Rectangle 3"/>
          <p:cNvSpPr>
            <a:spLocks noGrp="1" noChangeArrowheads="1"/>
          </p:cNvSpPr>
          <p:nvPr>
            <p:ph type="body" idx="1"/>
          </p:nvPr>
        </p:nvSpPr>
        <p:spPr/>
        <p:txBody>
          <a:bodyPr/>
          <a:lstStyle/>
          <a:p>
            <a:pPr>
              <a:buFont typeface="Wingdings" pitchFamily="2" charset="2"/>
              <a:buNone/>
            </a:pPr>
            <a:r>
              <a:rPr lang="en-US" smtClean="0"/>
              <a:t>Ciri utama distribusi diskrit :</a:t>
            </a:r>
            <a:endParaRPr lang="en-US"/>
          </a:p>
          <a:p>
            <a:r>
              <a:rPr lang="en-US" smtClean="0"/>
              <a:t>Jumlah probabilitas dari semua hasil adalah 1,00</a:t>
            </a:r>
            <a:endParaRPr lang="en-US"/>
          </a:p>
          <a:p>
            <a:r>
              <a:rPr lang="en-US" smtClean="0"/>
              <a:t>Probabilitas dari setiap hasil antara 0,00 dan 1,00. </a:t>
            </a:r>
            <a:endParaRPr lang="en-US"/>
          </a:p>
          <a:p>
            <a:r>
              <a:rPr lang="en-US" smtClean="0"/>
              <a:t>Setiap hasil bersifat </a:t>
            </a:r>
            <a:r>
              <a:rPr lang="en-US" i="1" smtClean="0"/>
              <a:t>mutually </a:t>
            </a:r>
            <a:r>
              <a:rPr lang="en-US" i="1"/>
              <a:t>exclusive</a:t>
            </a:r>
            <a:r>
              <a:rPr lang="en-US"/>
              <a:t>.</a:t>
            </a:r>
          </a:p>
        </p:txBody>
      </p:sp>
      <p:sp>
        <p:nvSpPr>
          <p:cNvPr id="5" name="Slide Number Placeholder 4"/>
          <p:cNvSpPr>
            <a:spLocks noGrp="1"/>
          </p:cNvSpPr>
          <p:nvPr>
            <p:ph type="sldNum" sz="quarter" idx="12"/>
          </p:nvPr>
        </p:nvSpPr>
        <p:spPr/>
        <p:txBody>
          <a:bodyPr/>
          <a:lstStyle/>
          <a:p>
            <a:fld id="{BA23E363-DAAE-49FC-B4F8-0F6B610555E3}"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Effect transition="in" filter="wipe(left)">
                                      <p:cBhvr>
                                        <p:cTn id="7" dur="500"/>
                                        <p:tgtEl>
                                          <p:spTgt spid="2078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7875">
                                            <p:txEl>
                                              <p:pRg st="1" end="1"/>
                                            </p:txEl>
                                          </p:spTgt>
                                        </p:tgtEl>
                                        <p:attrNameLst>
                                          <p:attrName>style.visibility</p:attrName>
                                        </p:attrNameLst>
                                      </p:cBhvr>
                                      <p:to>
                                        <p:strVal val="visible"/>
                                      </p:to>
                                    </p:set>
                                    <p:animEffect transition="in" filter="wipe(left)">
                                      <p:cBhvr>
                                        <p:cTn id="12" dur="500"/>
                                        <p:tgtEl>
                                          <p:spTgt spid="2078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7875">
                                            <p:txEl>
                                              <p:pRg st="2" end="2"/>
                                            </p:txEl>
                                          </p:spTgt>
                                        </p:tgtEl>
                                        <p:attrNameLst>
                                          <p:attrName>style.visibility</p:attrName>
                                        </p:attrNameLst>
                                      </p:cBhvr>
                                      <p:to>
                                        <p:strVal val="visible"/>
                                      </p:to>
                                    </p:set>
                                    <p:animEffect transition="in" filter="wipe(left)">
                                      <p:cBhvr>
                                        <p:cTn id="17" dur="500"/>
                                        <p:tgtEl>
                                          <p:spTgt spid="2078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7875">
                                            <p:txEl>
                                              <p:pRg st="3" end="3"/>
                                            </p:txEl>
                                          </p:spTgt>
                                        </p:tgtEl>
                                        <p:attrNameLst>
                                          <p:attrName>style.visibility</p:attrName>
                                        </p:attrNameLst>
                                      </p:cBhvr>
                                      <p:to>
                                        <p:strVal val="visible"/>
                                      </p:to>
                                    </p:set>
                                    <p:animEffect transition="in" filter="wipe(left)">
                                      <p:cBhvr>
                                        <p:cTn id="22" dur="500"/>
                                        <p:tgtEl>
                                          <p:spTgt spid="2078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AutoShape 2"/>
          <p:cNvSpPr>
            <a:spLocks noGrp="1" noChangeArrowheads="1"/>
          </p:cNvSpPr>
          <p:nvPr>
            <p:ph type="title"/>
          </p:nvPr>
        </p:nvSpPr>
        <p:spPr/>
        <p:txBody>
          <a:bodyPr anchor="ctr"/>
          <a:lstStyle/>
          <a:p>
            <a:r>
              <a:rPr lang="en-US" sz="3200" smtClean="0"/>
              <a:t>Rata-rata dari Distribusi Probabilitas</a:t>
            </a:r>
            <a:endParaRPr lang="en-US" sz="3200" b="0"/>
          </a:p>
        </p:txBody>
      </p:sp>
      <p:sp>
        <p:nvSpPr>
          <p:cNvPr id="230406" name="Rectangle 6"/>
          <p:cNvSpPr>
            <a:spLocks noChangeArrowheads="1"/>
          </p:cNvSpPr>
          <p:nvPr/>
        </p:nvSpPr>
        <p:spPr bwMode="auto">
          <a:xfrm>
            <a:off x="615950" y="1771650"/>
            <a:ext cx="8210550" cy="2850011"/>
          </a:xfrm>
          <a:prstGeom prst="rect">
            <a:avLst/>
          </a:prstGeom>
          <a:noFill/>
          <a:ln w="9525">
            <a:noFill/>
            <a:miter lim="800000"/>
            <a:headEnd/>
            <a:tailEnd/>
          </a:ln>
          <a:effectLst/>
        </p:spPr>
        <p:txBody>
          <a:bodyPr>
            <a:spAutoFit/>
          </a:bodyPr>
          <a:lstStyle/>
          <a:p>
            <a:pPr>
              <a:lnSpc>
                <a:spcPct val="100000"/>
              </a:lnSpc>
            </a:pPr>
            <a:r>
              <a:rPr lang="en-US" sz="2800" b="1" smtClean="0">
                <a:solidFill>
                  <a:schemeClr val="tx1"/>
                </a:solidFill>
                <a:latin typeface="Cambria" pitchFamily="18" charset="0"/>
              </a:rPr>
              <a:t>RATA-RATA</a:t>
            </a:r>
            <a:endParaRPr lang="en-US" sz="2800" b="1">
              <a:solidFill>
                <a:schemeClr val="tx1"/>
              </a:solidFill>
              <a:latin typeface="Cambria" pitchFamily="18" charset="0"/>
            </a:endParaRPr>
          </a:p>
          <a:p>
            <a:pPr marL="228600" indent="-228600">
              <a:lnSpc>
                <a:spcPct val="100000"/>
              </a:lnSpc>
              <a:buFont typeface="Arial" pitchFamily="34" charset="0"/>
              <a:buChar char="•"/>
            </a:pPr>
            <a:r>
              <a:rPr lang="en-US" sz="2800" smtClean="0">
                <a:solidFill>
                  <a:schemeClr val="tx1"/>
                </a:solidFill>
                <a:latin typeface="Cambria" pitchFamily="18" charset="0"/>
              </a:rPr>
              <a:t>Nilai rata-rata adalah nilai khusus yang digunakan untuk mewakili lokasi sentral distribusi probabilitas.</a:t>
            </a:r>
            <a:endParaRPr lang="en-US" sz="2800">
              <a:solidFill>
                <a:schemeClr val="tx1"/>
              </a:solidFill>
              <a:latin typeface="Cambria" pitchFamily="18" charset="0"/>
            </a:endParaRPr>
          </a:p>
          <a:p>
            <a:pPr marL="228600" indent="-228600">
              <a:lnSpc>
                <a:spcPct val="100000"/>
              </a:lnSpc>
              <a:buFont typeface="Arial" pitchFamily="34" charset="0"/>
              <a:buChar char="•"/>
            </a:pPr>
            <a:r>
              <a:rPr lang="en-US" sz="2800" smtClean="0">
                <a:solidFill>
                  <a:schemeClr val="tx1"/>
                </a:solidFill>
                <a:latin typeface="Cambria" pitchFamily="18" charset="0"/>
              </a:rPr>
              <a:t>Nilai rata-rata distribusi probabilitas juga dikenal sebagai nilai perkiraan (</a:t>
            </a:r>
            <a:r>
              <a:rPr lang="en-US" sz="2800" i="1" smtClean="0">
                <a:solidFill>
                  <a:schemeClr val="tx1"/>
                </a:solidFill>
                <a:latin typeface="Cambria" pitchFamily="18" charset="0"/>
              </a:rPr>
              <a:t>expected value</a:t>
            </a:r>
            <a:r>
              <a:rPr lang="en-US" sz="2800" smtClean="0">
                <a:solidFill>
                  <a:schemeClr val="tx1"/>
                </a:solidFill>
                <a:latin typeface="Cambria" pitchFamily="18" charset="0"/>
              </a:rPr>
              <a:t>)</a:t>
            </a:r>
            <a:r>
              <a:rPr lang="en-US" sz="2800" b="1" smtClean="0">
                <a:solidFill>
                  <a:schemeClr val="tx1"/>
                </a:solidFill>
                <a:latin typeface="Cambria" pitchFamily="18" charset="0"/>
              </a:rPr>
              <a:t>.</a:t>
            </a:r>
            <a:endParaRPr lang="en-US" sz="2800" b="1">
              <a:solidFill>
                <a:schemeClr val="tx1"/>
              </a:solidFill>
              <a:latin typeface="Cambria" pitchFamily="18" charset="0"/>
            </a:endParaRPr>
          </a:p>
        </p:txBody>
      </p:sp>
      <p:pic>
        <p:nvPicPr>
          <p:cNvPr id="230408" name="Picture 8" descr="0611"/>
          <p:cNvPicPr>
            <a:picLocks noChangeAspect="1" noChangeArrowheads="1"/>
          </p:cNvPicPr>
          <p:nvPr/>
        </p:nvPicPr>
        <p:blipFill>
          <a:blip r:embed="rId3"/>
          <a:srcRect/>
          <a:stretch>
            <a:fillRect/>
          </a:stretch>
        </p:blipFill>
        <p:spPr bwMode="auto">
          <a:xfrm>
            <a:off x="876300" y="4883150"/>
            <a:ext cx="7686675" cy="61912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0406"/>
                                        </p:tgtEl>
                                        <p:attrNameLst>
                                          <p:attrName>style.visibility</p:attrName>
                                        </p:attrNameLst>
                                      </p:cBhvr>
                                      <p:to>
                                        <p:strVal val="visible"/>
                                      </p:to>
                                    </p:set>
                                    <p:animEffect transition="in" filter="wipe(left)">
                                      <p:cBhvr>
                                        <p:cTn id="7" dur="500"/>
                                        <p:tgtEl>
                                          <p:spTgt spid="230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AutoShape 2"/>
          <p:cNvSpPr>
            <a:spLocks noGrp="1" noChangeArrowheads="1"/>
          </p:cNvSpPr>
          <p:nvPr>
            <p:ph type="title"/>
          </p:nvPr>
        </p:nvSpPr>
        <p:spPr/>
        <p:txBody>
          <a:bodyPr/>
          <a:lstStyle/>
          <a:p>
            <a:r>
              <a:rPr lang="en-US" sz="3200" smtClean="0"/>
              <a:t>Variansi dan Standar Deviasi </a:t>
            </a:r>
            <a:br>
              <a:rPr lang="en-US" sz="3200" smtClean="0"/>
            </a:br>
            <a:r>
              <a:rPr lang="en-US" sz="3200" smtClean="0"/>
              <a:t>Distribusi Probabilitas</a:t>
            </a:r>
            <a:endParaRPr lang="en-US" sz="3200" b="0"/>
          </a:p>
        </p:txBody>
      </p:sp>
      <p:sp>
        <p:nvSpPr>
          <p:cNvPr id="233476" name="Rectangle 4"/>
          <p:cNvSpPr>
            <a:spLocks noChangeArrowheads="1"/>
          </p:cNvSpPr>
          <p:nvPr/>
        </p:nvSpPr>
        <p:spPr bwMode="auto">
          <a:xfrm>
            <a:off x="514350" y="1758950"/>
            <a:ext cx="8210550" cy="3170099"/>
          </a:xfrm>
          <a:prstGeom prst="rect">
            <a:avLst/>
          </a:prstGeom>
          <a:noFill/>
          <a:ln w="9525">
            <a:noFill/>
            <a:miter lim="800000"/>
            <a:headEnd/>
            <a:tailEnd/>
          </a:ln>
          <a:effectLst/>
        </p:spPr>
        <p:txBody>
          <a:bodyPr>
            <a:spAutoFit/>
          </a:bodyPr>
          <a:lstStyle/>
          <a:p>
            <a:pPr>
              <a:lnSpc>
                <a:spcPct val="100000"/>
              </a:lnSpc>
              <a:buFontTx/>
              <a:buChar char="•"/>
            </a:pPr>
            <a:r>
              <a:rPr lang="en-US" sz="2000" smtClean="0">
                <a:solidFill>
                  <a:schemeClr val="tx1"/>
                </a:solidFill>
                <a:latin typeface="Cambria" pitchFamily="18" charset="0"/>
              </a:rPr>
              <a:t>  Mengukur jumlah sebaran dalam sebuah distribusi</a:t>
            </a:r>
            <a:endParaRPr lang="en-US" sz="2000">
              <a:solidFill>
                <a:schemeClr val="tx1"/>
              </a:solidFill>
              <a:latin typeface="Cambria" pitchFamily="18" charset="0"/>
            </a:endParaRPr>
          </a:p>
          <a:p>
            <a:pPr>
              <a:lnSpc>
                <a:spcPct val="100000"/>
              </a:lnSpc>
              <a:buFontTx/>
              <a:buChar char="•"/>
            </a:pPr>
            <a:r>
              <a:rPr lang="en-US" sz="2000">
                <a:solidFill>
                  <a:schemeClr val="tx1"/>
                </a:solidFill>
                <a:latin typeface="Cambria" pitchFamily="18" charset="0"/>
              </a:rPr>
              <a:t>  </a:t>
            </a:r>
            <a:r>
              <a:rPr lang="en-US" sz="2000" smtClean="0">
                <a:solidFill>
                  <a:schemeClr val="tx1"/>
                </a:solidFill>
                <a:latin typeface="Cambria" pitchFamily="18" charset="0"/>
              </a:rPr>
              <a:t>Langkah perhitungannya:</a:t>
            </a:r>
            <a:endParaRPr lang="en-US" sz="2000">
              <a:solidFill>
                <a:schemeClr val="tx1"/>
              </a:solidFill>
              <a:latin typeface="Cambria" pitchFamily="18" charset="0"/>
            </a:endParaRPr>
          </a:p>
          <a:p>
            <a:pPr lvl="1">
              <a:lnSpc>
                <a:spcPct val="100000"/>
              </a:lnSpc>
            </a:pPr>
            <a:r>
              <a:rPr lang="en-US" sz="2000">
                <a:solidFill>
                  <a:schemeClr val="tx1"/>
                </a:solidFill>
                <a:latin typeface="Cambria" pitchFamily="18" charset="0"/>
              </a:rPr>
              <a:t>1. </a:t>
            </a:r>
            <a:r>
              <a:rPr lang="en-US" sz="2000" smtClean="0">
                <a:solidFill>
                  <a:schemeClr val="tx1"/>
                </a:solidFill>
                <a:latin typeface="Cambria" pitchFamily="18" charset="0"/>
              </a:rPr>
              <a:t>Kurangkan nilai rata-rata dari setiap nilai dan kuadratkan selisih tersebut.</a:t>
            </a:r>
            <a:endParaRPr lang="en-US" sz="2000">
              <a:solidFill>
                <a:schemeClr val="tx1"/>
              </a:solidFill>
              <a:latin typeface="Cambria" pitchFamily="18" charset="0"/>
            </a:endParaRPr>
          </a:p>
          <a:p>
            <a:pPr lvl="1">
              <a:lnSpc>
                <a:spcPct val="100000"/>
              </a:lnSpc>
            </a:pPr>
            <a:r>
              <a:rPr lang="en-US" sz="2000">
                <a:solidFill>
                  <a:schemeClr val="tx1"/>
                </a:solidFill>
                <a:latin typeface="Cambria" pitchFamily="18" charset="0"/>
              </a:rPr>
              <a:t>2. </a:t>
            </a:r>
            <a:r>
              <a:rPr lang="en-US" sz="2000" smtClean="0">
                <a:solidFill>
                  <a:schemeClr val="tx1"/>
                </a:solidFill>
                <a:latin typeface="Cambria" pitchFamily="18" charset="0"/>
              </a:rPr>
              <a:t>Kalikan setiap selisih yang dikuadratkan itu dengan probabilitasnya.</a:t>
            </a:r>
            <a:endParaRPr lang="en-US" sz="2000">
              <a:solidFill>
                <a:schemeClr val="tx1"/>
              </a:solidFill>
              <a:latin typeface="Cambria" pitchFamily="18" charset="0"/>
            </a:endParaRPr>
          </a:p>
          <a:p>
            <a:pPr lvl="1">
              <a:lnSpc>
                <a:spcPct val="100000"/>
              </a:lnSpc>
            </a:pPr>
            <a:r>
              <a:rPr lang="en-US" sz="2000">
                <a:solidFill>
                  <a:schemeClr val="tx1"/>
                </a:solidFill>
                <a:latin typeface="Cambria" pitchFamily="18" charset="0"/>
              </a:rPr>
              <a:t>3. </a:t>
            </a:r>
            <a:r>
              <a:rPr lang="en-US" sz="2000" smtClean="0">
                <a:solidFill>
                  <a:schemeClr val="tx1"/>
                </a:solidFill>
                <a:latin typeface="Cambria" pitchFamily="18" charset="0"/>
              </a:rPr>
              <a:t>Jumlahkan hasil-hasil perkaliannya untuk memperoleh variansi.</a:t>
            </a:r>
            <a:endParaRPr lang="en-US" sz="2000">
              <a:solidFill>
                <a:schemeClr val="tx1"/>
              </a:solidFill>
              <a:latin typeface="Cambria" pitchFamily="18" charset="0"/>
            </a:endParaRPr>
          </a:p>
          <a:p>
            <a:pPr lvl="1">
              <a:lnSpc>
                <a:spcPct val="100000"/>
              </a:lnSpc>
            </a:pPr>
            <a:r>
              <a:rPr lang="en-US" sz="2000" smtClean="0">
                <a:solidFill>
                  <a:schemeClr val="tx1"/>
                </a:solidFill>
                <a:latin typeface="Cambria" pitchFamily="18" charset="0"/>
              </a:rPr>
              <a:t>Standar deviasi, </a:t>
            </a:r>
            <a:r>
              <a:rPr lang="el-GR" sz="2000" smtClean="0">
                <a:solidFill>
                  <a:schemeClr val="tx1"/>
                </a:solidFill>
                <a:latin typeface="Cambria" pitchFamily="18" charset="0"/>
              </a:rPr>
              <a:t>σ</a:t>
            </a:r>
            <a:r>
              <a:rPr lang="en-US" sz="2000" smtClean="0">
                <a:solidFill>
                  <a:schemeClr val="tx1"/>
                </a:solidFill>
                <a:latin typeface="Cambria" pitchFamily="18" charset="0"/>
              </a:rPr>
              <a:t>, dihitung dengan menarik akar kuadrat positif dari variansi (</a:t>
            </a:r>
            <a:r>
              <a:rPr lang="el-GR" sz="2000" smtClean="0">
                <a:solidFill>
                  <a:schemeClr val="tx1"/>
                </a:solidFill>
                <a:latin typeface="Cambria" pitchFamily="18" charset="0"/>
              </a:rPr>
              <a:t>σ</a:t>
            </a:r>
            <a:r>
              <a:rPr lang="en-US" sz="2000" baseline="30000" smtClean="0">
                <a:solidFill>
                  <a:schemeClr val="tx1"/>
                </a:solidFill>
                <a:latin typeface="Cambria" pitchFamily="18" charset="0"/>
              </a:rPr>
              <a:t>2</a:t>
            </a:r>
            <a:r>
              <a:rPr lang="en-US" sz="2000" smtClean="0">
                <a:solidFill>
                  <a:schemeClr val="tx1"/>
                </a:solidFill>
                <a:latin typeface="Cambria" pitchFamily="18" charset="0"/>
              </a:rPr>
              <a:t>).</a:t>
            </a:r>
            <a:endParaRPr lang="en-US" sz="2000">
              <a:solidFill>
                <a:schemeClr val="tx1"/>
              </a:solidFill>
              <a:latin typeface="Cambria" pitchFamily="18" charset="0"/>
            </a:endParaRPr>
          </a:p>
        </p:txBody>
      </p:sp>
      <p:pic>
        <p:nvPicPr>
          <p:cNvPr id="233481" name="Picture 9" descr="0612"/>
          <p:cNvPicPr>
            <a:picLocks noChangeAspect="1" noChangeArrowheads="1"/>
          </p:cNvPicPr>
          <p:nvPr/>
        </p:nvPicPr>
        <p:blipFill>
          <a:blip r:embed="rId3"/>
          <a:srcRect/>
          <a:stretch>
            <a:fillRect/>
          </a:stretch>
        </p:blipFill>
        <p:spPr bwMode="auto">
          <a:xfrm>
            <a:off x="806450" y="5200650"/>
            <a:ext cx="7648575" cy="504825"/>
          </a:xfrm>
          <a:prstGeom prst="rect">
            <a:avLst/>
          </a:prstGeom>
          <a:noFill/>
        </p:spPr>
      </p:pic>
      <p:sp>
        <p:nvSpPr>
          <p:cNvPr id="6" name="Slide Number Placeholder 5"/>
          <p:cNvSpPr>
            <a:spLocks noGrp="1"/>
          </p:cNvSpPr>
          <p:nvPr>
            <p:ph type="sldNum" sz="quarter" idx="12"/>
          </p:nvPr>
        </p:nvSpPr>
        <p:spPr/>
        <p:txBody>
          <a:bodyPr/>
          <a:lstStyle/>
          <a:p>
            <a:fld id="{43DF3113-51D8-433A-B933-35506A6297A8}" type="slidenum">
              <a:rPr lang="en-US" smtClean="0"/>
              <a:pPr/>
              <a:t>11</a:t>
            </a:fld>
            <a:endParaRPr lang="en-US"/>
          </a:p>
        </p:txBody>
      </p:sp>
      <p:sp>
        <p:nvSpPr>
          <p:cNvPr id="7" name="Footer Placeholder 6"/>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7" name="AutoShape 7"/>
          <p:cNvSpPr>
            <a:spLocks noGrp="1" noChangeArrowheads="1"/>
          </p:cNvSpPr>
          <p:nvPr>
            <p:ph type="title"/>
          </p:nvPr>
        </p:nvSpPr>
        <p:spPr/>
        <p:txBody>
          <a:bodyPr anchor="ctr"/>
          <a:lstStyle/>
          <a:p>
            <a:r>
              <a:rPr lang="en-US" sz="2400" smtClean="0"/>
              <a:t>Contoh Rata-rata, Variansi, dan Standar Deviasi dari Distribusi Probabilitas</a:t>
            </a:r>
            <a:endParaRPr lang="en-US" sz="2400"/>
          </a:p>
        </p:txBody>
      </p:sp>
      <p:sp>
        <p:nvSpPr>
          <p:cNvPr id="235528" name="Rectangle 8"/>
          <p:cNvSpPr>
            <a:spLocks noGrp="1" noChangeArrowheads="1"/>
          </p:cNvSpPr>
          <p:nvPr>
            <p:ph type="body" idx="1"/>
          </p:nvPr>
        </p:nvSpPr>
        <p:spPr>
          <a:xfrm>
            <a:off x="3867150" y="1689100"/>
            <a:ext cx="4683125" cy="1727200"/>
          </a:xfrm>
        </p:spPr>
        <p:txBody>
          <a:bodyPr>
            <a:normAutofit/>
          </a:bodyPr>
          <a:lstStyle/>
          <a:p>
            <a:pPr marL="0" indent="0">
              <a:lnSpc>
                <a:spcPct val="90000"/>
              </a:lnSpc>
              <a:buFont typeface="Wingdings" pitchFamily="2" charset="2"/>
              <a:buNone/>
            </a:pPr>
            <a:r>
              <a:rPr lang="en-US" sz="1800"/>
              <a:t>John Ragsdale </a:t>
            </a:r>
            <a:r>
              <a:rPr lang="en-US" sz="1800" smtClean="0"/>
              <a:t>menjual berbagai mobil baru untuk Pelican Ford. John biasanya menjual mobil paling banyak pada hari Sabtu. Ia membuat distribusi probabilitas berikut ini untuk banyaknya mobil yang ia perkirakan dapat terjual pada suatu hari Sabtu.</a:t>
            </a:r>
            <a:endParaRPr lang="en-US" sz="1800"/>
          </a:p>
          <a:p>
            <a:pPr>
              <a:lnSpc>
                <a:spcPct val="90000"/>
              </a:lnSpc>
              <a:buFont typeface="Wingdings" pitchFamily="2" charset="2"/>
              <a:buNone/>
            </a:pPr>
            <a:endParaRPr lang="en-US" sz="1800"/>
          </a:p>
        </p:txBody>
      </p:sp>
      <p:pic>
        <p:nvPicPr>
          <p:cNvPr id="235531" name="Picture 11" descr="0613a"/>
          <p:cNvPicPr>
            <a:picLocks noChangeAspect="1" noChangeArrowheads="1"/>
          </p:cNvPicPr>
          <p:nvPr/>
        </p:nvPicPr>
        <p:blipFill>
          <a:blip r:embed="rId3"/>
          <a:srcRect/>
          <a:stretch>
            <a:fillRect/>
          </a:stretch>
        </p:blipFill>
        <p:spPr bwMode="auto">
          <a:xfrm>
            <a:off x="596900" y="1746250"/>
            <a:ext cx="3000375" cy="4457700"/>
          </a:xfrm>
          <a:prstGeom prst="rect">
            <a:avLst/>
          </a:prstGeom>
          <a:noFill/>
        </p:spPr>
      </p:pic>
      <p:pic>
        <p:nvPicPr>
          <p:cNvPr id="235532" name="Picture 12" descr="0613b"/>
          <p:cNvPicPr>
            <a:picLocks noChangeAspect="1" noChangeArrowheads="1"/>
          </p:cNvPicPr>
          <p:nvPr/>
        </p:nvPicPr>
        <p:blipFill>
          <a:blip r:embed="rId4"/>
          <a:srcRect/>
          <a:stretch>
            <a:fillRect/>
          </a:stretch>
        </p:blipFill>
        <p:spPr bwMode="auto">
          <a:xfrm>
            <a:off x="4476750" y="3397250"/>
            <a:ext cx="3143250" cy="285750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12</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602" name="AutoShape 10"/>
          <p:cNvSpPr>
            <a:spLocks noGrp="1" noChangeArrowheads="1"/>
          </p:cNvSpPr>
          <p:nvPr>
            <p:ph type="title"/>
          </p:nvPr>
        </p:nvSpPr>
        <p:spPr>
          <a:noFill/>
          <a:ln/>
        </p:spPr>
        <p:txBody>
          <a:bodyPr/>
          <a:lstStyle/>
          <a:p>
            <a:r>
              <a:rPr lang="en-US" sz="2800" smtClean="0"/>
              <a:t>Contoh Rata-rata Distribusi Probabilitas</a:t>
            </a:r>
            <a:endParaRPr lang="en-US" sz="2800"/>
          </a:p>
        </p:txBody>
      </p:sp>
      <p:pic>
        <p:nvPicPr>
          <p:cNvPr id="238606" name="Picture 14" descr="0614"/>
          <p:cNvPicPr>
            <a:picLocks noChangeAspect="1" noChangeArrowheads="1"/>
          </p:cNvPicPr>
          <p:nvPr/>
        </p:nvPicPr>
        <p:blipFill>
          <a:blip r:embed="rId3"/>
          <a:srcRect/>
          <a:stretch>
            <a:fillRect/>
          </a:stretch>
        </p:blipFill>
        <p:spPr bwMode="auto">
          <a:xfrm>
            <a:off x="1993900" y="1828800"/>
            <a:ext cx="5276850" cy="3914775"/>
          </a:xfrm>
          <a:prstGeom prst="rect">
            <a:avLst/>
          </a:prstGeom>
          <a:noFill/>
        </p:spPr>
      </p:pic>
      <p:sp>
        <p:nvSpPr>
          <p:cNvPr id="5" name="Slide Number Placeholder 4"/>
          <p:cNvSpPr>
            <a:spLocks noGrp="1"/>
          </p:cNvSpPr>
          <p:nvPr>
            <p:ph type="sldNum" sz="quarter" idx="12"/>
          </p:nvPr>
        </p:nvSpPr>
        <p:spPr/>
        <p:txBody>
          <a:bodyPr/>
          <a:lstStyle/>
          <a:p>
            <a:fld id="{43DF3113-51D8-433A-B933-35506A6297A8}" type="slidenum">
              <a:rPr lang="en-US" smtClean="0"/>
              <a:pPr/>
              <a:t>13</a:t>
            </a:fld>
            <a:endParaRPr lang="en-US"/>
          </a:p>
        </p:txBody>
      </p:sp>
      <p:sp>
        <p:nvSpPr>
          <p:cNvPr id="6" name="Footer Placeholder 5"/>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71" name="AutoShape 7"/>
          <p:cNvSpPr>
            <a:spLocks noGrp="1" noChangeArrowheads="1"/>
          </p:cNvSpPr>
          <p:nvPr>
            <p:ph type="title"/>
          </p:nvPr>
        </p:nvSpPr>
        <p:spPr>
          <a:noFill/>
          <a:ln/>
        </p:spPr>
        <p:txBody>
          <a:bodyPr anchor="ctr"/>
          <a:lstStyle/>
          <a:p>
            <a:r>
              <a:rPr lang="en-US" sz="2400" smtClean="0"/>
              <a:t>Contoh Variansi, dan Standar Deviasi dari Distribusi Probabilitas</a:t>
            </a:r>
            <a:endParaRPr lang="en-US" sz="2400"/>
          </a:p>
        </p:txBody>
      </p:sp>
      <p:pic>
        <p:nvPicPr>
          <p:cNvPr id="241673" name="Picture 9" descr="0615"/>
          <p:cNvPicPr>
            <a:picLocks noChangeAspect="1" noChangeArrowheads="1"/>
          </p:cNvPicPr>
          <p:nvPr/>
        </p:nvPicPr>
        <p:blipFill>
          <a:blip r:embed="rId3"/>
          <a:srcRect/>
          <a:stretch>
            <a:fillRect/>
          </a:stretch>
        </p:blipFill>
        <p:spPr bwMode="auto">
          <a:xfrm>
            <a:off x="787400" y="2273300"/>
            <a:ext cx="7686675" cy="273367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AutoShape 2"/>
          <p:cNvSpPr>
            <a:spLocks noGrp="1" noChangeArrowheads="1"/>
          </p:cNvSpPr>
          <p:nvPr>
            <p:ph type="title"/>
          </p:nvPr>
        </p:nvSpPr>
        <p:spPr/>
        <p:txBody>
          <a:bodyPr anchor="ctr"/>
          <a:lstStyle/>
          <a:p>
            <a:r>
              <a:rPr lang="en-US" smtClean="0"/>
              <a:t>Distribusi Probabilitas Binomial</a:t>
            </a:r>
            <a:endParaRPr lang="en-US"/>
          </a:p>
        </p:txBody>
      </p:sp>
      <p:sp>
        <p:nvSpPr>
          <p:cNvPr id="243715" name="Rectangle 3"/>
          <p:cNvSpPr>
            <a:spLocks noGrp="1" noChangeArrowheads="1"/>
          </p:cNvSpPr>
          <p:nvPr>
            <p:ph type="body" idx="1"/>
          </p:nvPr>
        </p:nvSpPr>
        <p:spPr/>
        <p:txBody>
          <a:bodyPr>
            <a:normAutofit/>
          </a:bodyPr>
          <a:lstStyle/>
          <a:p>
            <a:pPr>
              <a:buFont typeface="Wingdings" pitchFamily="2" charset="2"/>
              <a:buNone/>
            </a:pPr>
            <a:r>
              <a:rPr lang="en-US" sz="2800" b="1" smtClean="0"/>
              <a:t>Ciri Distribusi Probabilitas Binomial</a:t>
            </a:r>
            <a:endParaRPr lang="en-US" sz="2800" b="1"/>
          </a:p>
          <a:p>
            <a:r>
              <a:rPr lang="en-US" sz="2800" smtClean="0"/>
              <a:t>Terdapat dua kemungkinan hasil pada setiap percobaan dari sebuah eksperimen, sukses atau gagal.</a:t>
            </a:r>
            <a:endParaRPr lang="en-US" sz="2800"/>
          </a:p>
          <a:p>
            <a:r>
              <a:rPr lang="en-US" sz="2800" smtClean="0"/>
              <a:t>Hasil yang terjadi bersifat </a:t>
            </a:r>
            <a:r>
              <a:rPr lang="en-US" sz="2800" i="1" smtClean="0"/>
              <a:t>mutually </a:t>
            </a:r>
            <a:r>
              <a:rPr lang="en-US" sz="2800" i="1"/>
              <a:t>exclusive</a:t>
            </a:r>
            <a:r>
              <a:rPr lang="en-US" sz="2800"/>
              <a:t>, </a:t>
            </a:r>
          </a:p>
          <a:p>
            <a:r>
              <a:rPr lang="en-US" sz="2800" smtClean="0"/>
              <a:t>Variabel acak merupakan hasil dari perhitungan.</a:t>
            </a:r>
            <a:endParaRPr lang="en-US" sz="2800"/>
          </a:p>
          <a:p>
            <a:r>
              <a:rPr lang="en-US" sz="2800" smtClean="0"/>
              <a:t>Setiap percobaan (trial) bersifat </a:t>
            </a:r>
            <a:r>
              <a:rPr lang="en-US" sz="2800" i="1" smtClean="0"/>
              <a:t>independen </a:t>
            </a:r>
            <a:r>
              <a:rPr lang="en-US" sz="2800" smtClean="0"/>
              <a:t>dari percobaan lainnya.</a:t>
            </a:r>
            <a:endParaRPr lang="en-US" sz="2800"/>
          </a:p>
        </p:txBody>
      </p:sp>
      <p:sp>
        <p:nvSpPr>
          <p:cNvPr id="5" name="Slide Number Placeholder 4"/>
          <p:cNvSpPr>
            <a:spLocks noGrp="1"/>
          </p:cNvSpPr>
          <p:nvPr>
            <p:ph type="sldNum" sz="quarter" idx="12"/>
          </p:nvPr>
        </p:nvSpPr>
        <p:spPr/>
        <p:txBody>
          <a:bodyPr/>
          <a:lstStyle/>
          <a:p>
            <a:fld id="{BA23E363-DAAE-49FC-B4F8-0F6B610555E3}" type="slidenum">
              <a:rPr lang="en-US" smtClean="0"/>
              <a:pPr/>
              <a:t>15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wipe(left)">
                                      <p:cBhvr>
                                        <p:cTn id="7" dur="500"/>
                                        <p:tgtEl>
                                          <p:spTgt spid="2437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3715">
                                            <p:txEl>
                                              <p:pRg st="1" end="1"/>
                                            </p:txEl>
                                          </p:spTgt>
                                        </p:tgtEl>
                                        <p:attrNameLst>
                                          <p:attrName>style.visibility</p:attrName>
                                        </p:attrNameLst>
                                      </p:cBhvr>
                                      <p:to>
                                        <p:strVal val="visible"/>
                                      </p:to>
                                    </p:set>
                                    <p:animEffect transition="in" filter="wipe(left)">
                                      <p:cBhvr>
                                        <p:cTn id="12" dur="500"/>
                                        <p:tgtEl>
                                          <p:spTgt spid="2437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3715">
                                            <p:txEl>
                                              <p:pRg st="2" end="2"/>
                                            </p:txEl>
                                          </p:spTgt>
                                        </p:tgtEl>
                                        <p:attrNameLst>
                                          <p:attrName>style.visibility</p:attrName>
                                        </p:attrNameLst>
                                      </p:cBhvr>
                                      <p:to>
                                        <p:strVal val="visible"/>
                                      </p:to>
                                    </p:set>
                                    <p:animEffect transition="in" filter="wipe(left)">
                                      <p:cBhvr>
                                        <p:cTn id="17" dur="500"/>
                                        <p:tgtEl>
                                          <p:spTgt spid="2437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3715">
                                            <p:txEl>
                                              <p:pRg st="3" end="3"/>
                                            </p:txEl>
                                          </p:spTgt>
                                        </p:tgtEl>
                                        <p:attrNameLst>
                                          <p:attrName>style.visibility</p:attrName>
                                        </p:attrNameLst>
                                      </p:cBhvr>
                                      <p:to>
                                        <p:strVal val="visible"/>
                                      </p:to>
                                    </p:set>
                                    <p:animEffect transition="in" filter="wipe(left)">
                                      <p:cBhvr>
                                        <p:cTn id="22" dur="500"/>
                                        <p:tgtEl>
                                          <p:spTgt spid="2437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3715">
                                            <p:txEl>
                                              <p:pRg st="4" end="4"/>
                                            </p:txEl>
                                          </p:spTgt>
                                        </p:tgtEl>
                                        <p:attrNameLst>
                                          <p:attrName>style.visibility</p:attrName>
                                        </p:attrNameLst>
                                      </p:cBhvr>
                                      <p:to>
                                        <p:strVal val="visible"/>
                                      </p:to>
                                    </p:set>
                                    <p:animEffect transition="in" filter="wipe(left)">
                                      <p:cBhvr>
                                        <p:cTn id="27" dur="500"/>
                                        <p:tgtEl>
                                          <p:spTgt spid="2437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1" name="AutoShape 5"/>
          <p:cNvSpPr>
            <a:spLocks noGrp="1" noChangeArrowheads="1"/>
          </p:cNvSpPr>
          <p:nvPr>
            <p:ph type="title"/>
          </p:nvPr>
        </p:nvSpPr>
        <p:spPr/>
        <p:txBody>
          <a:bodyPr anchor="ctr"/>
          <a:lstStyle/>
          <a:p>
            <a:r>
              <a:rPr lang="en-US" smtClean="0"/>
              <a:t>Rumus Probabilitas Binomial</a:t>
            </a:r>
            <a:endParaRPr lang="en-US"/>
          </a:p>
        </p:txBody>
      </p:sp>
      <p:pic>
        <p:nvPicPr>
          <p:cNvPr id="244745" name="Picture 9" descr="0617"/>
          <p:cNvPicPr>
            <a:picLocks noChangeAspect="1" noChangeArrowheads="1"/>
          </p:cNvPicPr>
          <p:nvPr/>
        </p:nvPicPr>
        <p:blipFill>
          <a:blip r:embed="rId3"/>
          <a:srcRect/>
          <a:stretch>
            <a:fillRect/>
          </a:stretch>
        </p:blipFill>
        <p:spPr bwMode="auto">
          <a:xfrm>
            <a:off x="508000" y="1765824"/>
            <a:ext cx="7686675" cy="2114550"/>
          </a:xfrm>
          <a:prstGeom prst="rect">
            <a:avLst/>
          </a:prstGeom>
          <a:noFill/>
        </p:spPr>
      </p:pic>
      <p:sp>
        <p:nvSpPr>
          <p:cNvPr id="5" name="TextBox 4"/>
          <p:cNvSpPr txBox="1"/>
          <p:nvPr/>
        </p:nvSpPr>
        <p:spPr>
          <a:xfrm>
            <a:off x="521744" y="2374379"/>
            <a:ext cx="7653403"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dimana :</a:t>
            </a:r>
          </a:p>
          <a:p>
            <a:r>
              <a:rPr lang="en-US" sz="1800" smtClean="0">
                <a:latin typeface="Cambria" pitchFamily="18" charset="0"/>
              </a:rPr>
              <a:t>C = suatu kombinasi</a:t>
            </a:r>
          </a:p>
          <a:p>
            <a:r>
              <a:rPr lang="en-US" sz="1800" smtClean="0">
                <a:latin typeface="Cambria" pitchFamily="18" charset="0"/>
              </a:rPr>
              <a:t>n = jumlah percobaan</a:t>
            </a:r>
          </a:p>
          <a:p>
            <a:r>
              <a:rPr lang="en-US" sz="1800" smtClean="0">
                <a:latin typeface="Cambria" pitchFamily="18" charset="0"/>
              </a:rPr>
              <a:t>x = variabel acak yang menyatakan jumlah sukses</a:t>
            </a:r>
          </a:p>
          <a:p>
            <a:r>
              <a:rPr lang="en-US" sz="1800" smtClean="0">
                <a:latin typeface="Cambria" pitchFamily="18" charset="0"/>
              </a:rPr>
              <a:t>π = probabilitas sukses untuk setiap percobaan</a:t>
            </a:r>
          </a:p>
          <a:p>
            <a:endParaRPr lang="en-US" sz="1800">
              <a:latin typeface="Cambria" pitchFamily="18" charset="0"/>
            </a:endParaRPr>
          </a:p>
        </p:txBody>
      </p:sp>
      <p:grpSp>
        <p:nvGrpSpPr>
          <p:cNvPr id="2" name="Group 9"/>
          <p:cNvGrpSpPr>
            <a:grpSpLocks/>
          </p:cNvGrpSpPr>
          <p:nvPr/>
        </p:nvGrpSpPr>
        <p:grpSpPr bwMode="auto">
          <a:xfrm>
            <a:off x="460897" y="4280705"/>
            <a:ext cx="8181975" cy="1700212"/>
            <a:chOff x="426" y="2805"/>
            <a:chExt cx="5154" cy="1071"/>
          </a:xfrm>
        </p:grpSpPr>
        <p:pic>
          <p:nvPicPr>
            <p:cNvPr id="7" name="Picture 7"/>
            <p:cNvPicPr>
              <a:picLocks noChangeAspect="1" noChangeArrowheads="1"/>
            </p:cNvPicPr>
            <p:nvPr/>
          </p:nvPicPr>
          <p:blipFill>
            <a:blip r:embed="rId4"/>
            <a:srcRect/>
            <a:stretch>
              <a:fillRect/>
            </a:stretch>
          </p:blipFill>
          <p:spPr bwMode="auto">
            <a:xfrm>
              <a:off x="426" y="2805"/>
              <a:ext cx="5154" cy="474"/>
            </a:xfrm>
            <a:prstGeom prst="rect">
              <a:avLst/>
            </a:prstGeom>
            <a:noFill/>
            <a:ln w="9525">
              <a:noFill/>
              <a:miter lim="800000"/>
              <a:headEnd/>
              <a:tailEnd/>
            </a:ln>
            <a:effectLst/>
          </p:spPr>
        </p:pic>
        <p:pic>
          <p:nvPicPr>
            <p:cNvPr id="8" name="Picture 8"/>
            <p:cNvPicPr>
              <a:picLocks noChangeAspect="1" noChangeArrowheads="1"/>
            </p:cNvPicPr>
            <p:nvPr/>
          </p:nvPicPr>
          <p:blipFill>
            <a:blip r:embed="rId5"/>
            <a:srcRect/>
            <a:stretch>
              <a:fillRect/>
            </a:stretch>
          </p:blipFill>
          <p:spPr bwMode="auto">
            <a:xfrm>
              <a:off x="483" y="3324"/>
              <a:ext cx="3018" cy="552"/>
            </a:xfrm>
            <a:prstGeom prst="rect">
              <a:avLst/>
            </a:prstGeom>
            <a:noFill/>
            <a:ln w="9525">
              <a:noFill/>
              <a:miter lim="800000"/>
              <a:headEnd/>
              <a:tailEnd/>
            </a:ln>
            <a:effectLst/>
          </p:spPr>
        </p:pic>
      </p:grpSp>
      <p:sp>
        <p:nvSpPr>
          <p:cNvPr id="9" name="Slide Number Placeholder 8"/>
          <p:cNvSpPr>
            <a:spLocks noGrp="1"/>
          </p:cNvSpPr>
          <p:nvPr>
            <p:ph type="sldNum" sz="quarter" idx="12"/>
          </p:nvPr>
        </p:nvSpPr>
        <p:spPr/>
        <p:txBody>
          <a:bodyPr/>
          <a:lstStyle/>
          <a:p>
            <a:fld id="{BA23E363-DAAE-49FC-B4F8-0F6B610555E3}" type="slidenum">
              <a:rPr lang="en-US" smtClean="0"/>
              <a:pPr/>
              <a:t>16</a:t>
            </a:fld>
            <a:endParaRPr lang="en-US"/>
          </a:p>
        </p:txBody>
      </p:sp>
      <p:sp>
        <p:nvSpPr>
          <p:cNvPr id="10" name="Footer Placeholder 9"/>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Contoh Probabilitas Binomial</a:t>
            </a:r>
            <a:endParaRPr lang="en-US"/>
          </a:p>
        </p:txBody>
      </p:sp>
      <p:sp>
        <p:nvSpPr>
          <p:cNvPr id="3" name="Content Placeholder 2"/>
          <p:cNvSpPr>
            <a:spLocks noGrp="1"/>
          </p:cNvSpPr>
          <p:nvPr>
            <p:ph idx="1"/>
          </p:nvPr>
        </p:nvSpPr>
        <p:spPr>
          <a:xfrm>
            <a:off x="457200" y="1646237"/>
            <a:ext cx="3848100" cy="4526280"/>
          </a:xfrm>
        </p:spPr>
        <p:txBody>
          <a:bodyPr>
            <a:normAutofit lnSpcReduction="10000"/>
          </a:bodyPr>
          <a:lstStyle/>
          <a:p>
            <a:pPr marL="0" indent="0">
              <a:lnSpc>
                <a:spcPct val="120000"/>
              </a:lnSpc>
              <a:buNone/>
            </a:pPr>
            <a:r>
              <a:rPr lang="en-US" sz="2000" smtClean="0"/>
              <a:t>Terdapat lima penerbangan pesawat setiap harinya dari </a:t>
            </a:r>
            <a:r>
              <a:rPr lang="en-US" sz="2400" smtClean="0"/>
              <a:t>Pittsburgh</a:t>
            </a:r>
            <a:r>
              <a:rPr lang="en-US" sz="2000" smtClean="0"/>
              <a:t> menggunakan US Airways ke Bradford, Pennsylvania, Regional Airport. Misalkan probabilitas penerbangan datang terlambat adalah 0,20. Berapa besar peluang tidak ada penerbangan terlambat hari ini? Berapa besar peluang hanya satu penerbangan yang terlambat hari ini?</a:t>
            </a:r>
          </a:p>
          <a:p>
            <a:pPr>
              <a:lnSpc>
                <a:spcPct val="120000"/>
              </a:lnSpc>
            </a:pPr>
            <a:endParaRPr lang="en-US" sz="2000"/>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17</a:t>
            </a:fld>
            <a:endParaRPr lang="en-US"/>
          </a:p>
        </p:txBody>
      </p:sp>
      <p:pic>
        <p:nvPicPr>
          <p:cNvPr id="6" name="Picture 6" descr="0618"/>
          <p:cNvPicPr>
            <a:picLocks noChangeAspect="1" noChangeArrowheads="1"/>
          </p:cNvPicPr>
          <p:nvPr/>
        </p:nvPicPr>
        <p:blipFill>
          <a:blip r:embed="rId2"/>
          <a:srcRect/>
          <a:stretch>
            <a:fillRect/>
          </a:stretch>
        </p:blipFill>
        <p:spPr bwMode="auto">
          <a:xfrm>
            <a:off x="4248150" y="2540000"/>
            <a:ext cx="4552950" cy="2257425"/>
          </a:xfrm>
          <a:prstGeom prst="rect">
            <a:avLst/>
          </a:prstGeom>
          <a:noFill/>
        </p:spPr>
      </p:pic>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7" name="AutoShape 5"/>
          <p:cNvSpPr>
            <a:spLocks noGrp="1" noChangeArrowheads="1"/>
          </p:cNvSpPr>
          <p:nvPr>
            <p:ph type="title"/>
          </p:nvPr>
        </p:nvSpPr>
        <p:spPr/>
        <p:txBody>
          <a:bodyPr anchor="ctr"/>
          <a:lstStyle/>
          <a:p>
            <a:r>
              <a:rPr lang="en-US"/>
              <a:t>Binomial Probability - Excel</a:t>
            </a:r>
          </a:p>
        </p:txBody>
      </p:sp>
      <p:pic>
        <p:nvPicPr>
          <p:cNvPr id="248840" name="Picture 8" descr="0619"/>
          <p:cNvPicPr>
            <a:picLocks noChangeAspect="1" noChangeArrowheads="1"/>
          </p:cNvPicPr>
          <p:nvPr/>
        </p:nvPicPr>
        <p:blipFill>
          <a:blip r:embed="rId3"/>
          <a:srcRect/>
          <a:stretch>
            <a:fillRect/>
          </a:stretch>
        </p:blipFill>
        <p:spPr bwMode="auto">
          <a:xfrm>
            <a:off x="1555750" y="1651000"/>
            <a:ext cx="5886450" cy="4419600"/>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18</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5" name="AutoShape 5"/>
          <p:cNvSpPr>
            <a:spLocks noGrp="1" noChangeArrowheads="1"/>
          </p:cNvSpPr>
          <p:nvPr>
            <p:ph type="title"/>
          </p:nvPr>
        </p:nvSpPr>
        <p:spPr/>
        <p:txBody>
          <a:bodyPr anchor="ctr"/>
          <a:lstStyle/>
          <a:p>
            <a:r>
              <a:rPr lang="en-US" sz="3200" smtClean="0"/>
              <a:t>Rata-rata dan Variansi Distribusi Binomial</a:t>
            </a:r>
            <a:endParaRPr lang="en-US" sz="3200"/>
          </a:p>
        </p:txBody>
      </p:sp>
      <p:pic>
        <p:nvPicPr>
          <p:cNvPr id="250890" name="Picture 10" descr="0620"/>
          <p:cNvPicPr>
            <a:picLocks noChangeAspect="1" noChangeArrowheads="1"/>
          </p:cNvPicPr>
          <p:nvPr/>
        </p:nvPicPr>
        <p:blipFill>
          <a:blip r:embed="rId3"/>
          <a:srcRect/>
          <a:stretch>
            <a:fillRect/>
          </a:stretch>
        </p:blipFill>
        <p:spPr bwMode="auto">
          <a:xfrm>
            <a:off x="488950" y="2222500"/>
            <a:ext cx="8239125" cy="166687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19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t>Rata-rata Distribusi Binomial : Contoh</a:t>
            </a:r>
            <a:endParaRPr lang="en-US"/>
          </a:p>
        </p:txBody>
      </p:sp>
      <p:sp>
        <p:nvSpPr>
          <p:cNvPr id="3" name="Content Placeholder 2"/>
          <p:cNvSpPr>
            <a:spLocks noGrp="1"/>
          </p:cNvSpPr>
          <p:nvPr>
            <p:ph idx="1"/>
          </p:nvPr>
        </p:nvSpPr>
        <p:spPr>
          <a:xfrm>
            <a:off x="457200" y="1646237"/>
            <a:ext cx="4025900" cy="4526280"/>
          </a:xfrm>
        </p:spPr>
        <p:txBody>
          <a:bodyPr>
            <a:normAutofit/>
          </a:bodyPr>
          <a:lstStyle/>
          <a:p>
            <a:pPr marL="0" indent="0">
              <a:buFont typeface="Wingdings" pitchFamily="2" charset="2"/>
              <a:buNone/>
            </a:pPr>
            <a:r>
              <a:rPr lang="en-US" sz="2800" smtClean="0"/>
              <a:t>Untuk contoh banyaknya penerbangan terlambat, ingat kembali </a:t>
            </a:r>
            <a:r>
              <a:rPr lang="en-US" sz="2800" smtClean="0">
                <a:sym typeface="Symbol" pitchFamily="18" charset="2"/>
              </a:rPr>
              <a:t> =</a:t>
            </a:r>
            <a:r>
              <a:rPr lang="en-US" sz="2800" smtClean="0"/>
              <a:t>.20 and </a:t>
            </a:r>
            <a:r>
              <a:rPr lang="en-US" sz="2800" i="1" smtClean="0"/>
              <a:t>n =</a:t>
            </a:r>
            <a:r>
              <a:rPr lang="en-US" sz="2800" smtClean="0"/>
              <a:t> 5. </a:t>
            </a:r>
          </a:p>
          <a:p>
            <a:pPr marL="0" indent="0">
              <a:buFont typeface="Wingdings" pitchFamily="2" charset="2"/>
              <a:buNone/>
            </a:pPr>
            <a:r>
              <a:rPr lang="en-US" sz="2800" smtClean="0"/>
              <a:t>Berapa rata-rata jumlah penerbangan terlambat? </a:t>
            </a:r>
          </a:p>
          <a:p>
            <a:pPr marL="0" indent="0">
              <a:buFont typeface="Wingdings" pitchFamily="2" charset="2"/>
              <a:buNone/>
            </a:pPr>
            <a:r>
              <a:rPr lang="en-US" sz="2800" smtClean="0"/>
              <a:t>Berapa variansi jumlah penerbangan terlambat?</a:t>
            </a:r>
          </a:p>
          <a:p>
            <a:endParaRPr lang="en-US" sz="2800"/>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20</a:t>
            </a:fld>
            <a:endParaRPr lang="en-US"/>
          </a:p>
        </p:txBody>
      </p:sp>
      <p:pic>
        <p:nvPicPr>
          <p:cNvPr id="6" name="Picture 8" descr="0621"/>
          <p:cNvPicPr>
            <a:picLocks noChangeAspect="1" noChangeArrowheads="1"/>
          </p:cNvPicPr>
          <p:nvPr/>
        </p:nvPicPr>
        <p:blipFill>
          <a:blip r:embed="rId2"/>
          <a:srcRect/>
          <a:stretch>
            <a:fillRect/>
          </a:stretch>
        </p:blipFill>
        <p:spPr bwMode="auto">
          <a:xfrm>
            <a:off x="5048250" y="1765300"/>
            <a:ext cx="3486150" cy="3810000"/>
          </a:xfrm>
          <a:prstGeom prst="rect">
            <a:avLst/>
          </a:prstGeom>
          <a:noFill/>
        </p:spPr>
      </p:pic>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9" name="AutoShape 7"/>
          <p:cNvSpPr>
            <a:spLocks noGrp="1" noChangeArrowheads="1"/>
          </p:cNvSpPr>
          <p:nvPr>
            <p:ph type="title"/>
          </p:nvPr>
        </p:nvSpPr>
        <p:spPr>
          <a:xfrm>
            <a:off x="698500" y="165100"/>
            <a:ext cx="7886700" cy="1206500"/>
          </a:xfrm>
          <a:noFill/>
          <a:ln/>
        </p:spPr>
        <p:txBody>
          <a:bodyPr anchor="ctr">
            <a:normAutofit/>
          </a:bodyPr>
          <a:lstStyle/>
          <a:p>
            <a:r>
              <a:rPr lang="en-US" sz="3200" smtClean="0"/>
              <a:t>Rata-rata Distribusi Binomial : </a:t>
            </a:r>
            <a:br>
              <a:rPr lang="en-US" sz="3200" smtClean="0"/>
            </a:br>
            <a:r>
              <a:rPr lang="en-US" sz="3200" smtClean="0"/>
              <a:t>Solusi Lain</a:t>
            </a:r>
            <a:endParaRPr lang="en-US" sz="3200"/>
          </a:p>
        </p:txBody>
      </p:sp>
      <p:pic>
        <p:nvPicPr>
          <p:cNvPr id="253963" name="Picture 11" descr="0622"/>
          <p:cNvPicPr>
            <a:picLocks noChangeAspect="1" noChangeArrowheads="1"/>
          </p:cNvPicPr>
          <p:nvPr/>
        </p:nvPicPr>
        <p:blipFill>
          <a:blip r:embed="rId3"/>
          <a:srcRect/>
          <a:stretch>
            <a:fillRect/>
          </a:stretch>
        </p:blipFill>
        <p:spPr bwMode="auto">
          <a:xfrm>
            <a:off x="774700" y="1993900"/>
            <a:ext cx="7686675" cy="271462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21</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92" name="Rectangle 8"/>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sp>
        <p:nvSpPr>
          <p:cNvPr id="195597" name="AutoShape 13"/>
          <p:cNvSpPr>
            <a:spLocks noGrp="1" noChangeArrowheads="1"/>
          </p:cNvSpPr>
          <p:nvPr>
            <p:ph type="title"/>
          </p:nvPr>
        </p:nvSpPr>
        <p:spPr>
          <a:noFill/>
          <a:ln/>
        </p:spPr>
        <p:txBody>
          <a:bodyPr anchor="ctr"/>
          <a:lstStyle/>
          <a:p>
            <a:r>
              <a:rPr lang="en-US" smtClean="0"/>
              <a:t>Tabel Distribusi Binomial</a:t>
            </a:r>
            <a:endParaRPr lang="en-US"/>
          </a:p>
        </p:txBody>
      </p:sp>
      <p:sp>
        <p:nvSpPr>
          <p:cNvPr id="195598" name="Rectangle 14"/>
          <p:cNvSpPr>
            <a:spLocks noGrp="1" noChangeArrowheads="1"/>
          </p:cNvSpPr>
          <p:nvPr>
            <p:ph type="body" idx="1"/>
          </p:nvPr>
        </p:nvSpPr>
        <p:spPr>
          <a:xfrm>
            <a:off x="558800" y="1663700"/>
            <a:ext cx="8077200" cy="1647825"/>
          </a:xfrm>
        </p:spPr>
        <p:txBody>
          <a:bodyPr/>
          <a:lstStyle/>
          <a:p>
            <a:pPr marL="0" indent="0">
              <a:buFont typeface="Wingdings" pitchFamily="2" charset="2"/>
              <a:buNone/>
            </a:pPr>
            <a:r>
              <a:rPr lang="en-US" sz="2000" smtClean="0"/>
              <a:t>Lima persen gir yang diproduksi oleh sebuah mesin otomatis berkecepatan tinggi dari Carter-Bell cacat. Berapa probabilitasnya jika dari enam gir yang dipilih secara acak, tidak ada satupun yang rusak? Hanya satu gir? Hanya dua gir? Hanyak tiga gir? Hanya empat gir? Hanya lima gir? Enam gir?</a:t>
            </a:r>
            <a:endParaRPr lang="en-US" sz="2000"/>
          </a:p>
          <a:p>
            <a:endParaRPr lang="en-US" sz="2000"/>
          </a:p>
        </p:txBody>
      </p:sp>
      <p:pic>
        <p:nvPicPr>
          <p:cNvPr id="195600" name="Picture 16" descr="0623"/>
          <p:cNvPicPr>
            <a:picLocks noChangeAspect="1" noChangeArrowheads="1"/>
          </p:cNvPicPr>
          <p:nvPr/>
        </p:nvPicPr>
        <p:blipFill>
          <a:blip r:embed="rId3"/>
          <a:srcRect/>
          <a:stretch>
            <a:fillRect/>
          </a:stretch>
        </p:blipFill>
        <p:spPr bwMode="auto">
          <a:xfrm>
            <a:off x="812800" y="3263900"/>
            <a:ext cx="7620000" cy="2981325"/>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22</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52" name="AutoShape 8"/>
          <p:cNvSpPr>
            <a:spLocks noGrp="1" noChangeArrowheads="1"/>
          </p:cNvSpPr>
          <p:nvPr>
            <p:ph type="title"/>
          </p:nvPr>
        </p:nvSpPr>
        <p:spPr/>
        <p:txBody>
          <a:bodyPr/>
          <a:lstStyle/>
          <a:p>
            <a:r>
              <a:rPr lang="en-US" sz="3200"/>
              <a:t>Binomial – Shapes for Varying </a:t>
            </a:r>
            <a:r>
              <a:rPr lang="en-US" sz="3200">
                <a:sym typeface="Symbol" pitchFamily="18" charset="2"/>
              </a:rPr>
              <a:t> </a:t>
            </a:r>
            <a:br>
              <a:rPr lang="en-US" sz="3200">
                <a:sym typeface="Symbol" pitchFamily="18" charset="2"/>
              </a:rPr>
            </a:br>
            <a:r>
              <a:rPr lang="en-US" sz="3200">
                <a:sym typeface="Symbol" pitchFamily="18" charset="2"/>
              </a:rPr>
              <a:t>(</a:t>
            </a:r>
            <a:r>
              <a:rPr lang="en-US" sz="3200" i="1">
                <a:sym typeface="Symbol" pitchFamily="18" charset="2"/>
              </a:rPr>
              <a:t>n</a:t>
            </a:r>
            <a:r>
              <a:rPr lang="en-US" sz="3200">
                <a:sym typeface="Symbol" pitchFamily="18" charset="2"/>
              </a:rPr>
              <a:t> constant)</a:t>
            </a:r>
          </a:p>
        </p:txBody>
      </p:sp>
      <p:pic>
        <p:nvPicPr>
          <p:cNvPr id="262151" name="Picture 7"/>
          <p:cNvPicPr>
            <a:picLocks noGrp="1" noChangeAspect="1" noChangeArrowheads="1"/>
          </p:cNvPicPr>
          <p:nvPr>
            <p:ph sz="half" idx="2"/>
          </p:nvPr>
        </p:nvPicPr>
        <p:blipFill>
          <a:blip r:embed="rId3"/>
          <a:srcRect/>
          <a:stretch>
            <a:fillRect/>
          </a:stretch>
        </p:blipFill>
        <p:spPr>
          <a:xfrm>
            <a:off x="633413" y="1905000"/>
            <a:ext cx="4894262" cy="331788"/>
          </a:xfrm>
          <a:noFill/>
          <a:ln/>
        </p:spPr>
      </p:pic>
      <p:pic>
        <p:nvPicPr>
          <p:cNvPr id="262156" name="Picture 12" descr="0625"/>
          <p:cNvPicPr>
            <a:picLocks noChangeAspect="1" noChangeArrowheads="1"/>
          </p:cNvPicPr>
          <p:nvPr/>
        </p:nvPicPr>
        <p:blipFill>
          <a:blip r:embed="rId4"/>
          <a:srcRect/>
          <a:stretch>
            <a:fillRect/>
          </a:stretch>
        </p:blipFill>
        <p:spPr bwMode="auto">
          <a:xfrm>
            <a:off x="628650" y="2355850"/>
            <a:ext cx="7915275" cy="3781425"/>
          </a:xfrm>
          <a:prstGeom prst="rect">
            <a:avLst/>
          </a:prstGeom>
          <a:noFill/>
        </p:spPr>
      </p:pic>
      <p:sp>
        <p:nvSpPr>
          <p:cNvPr id="6" name="Slide Number Placeholder 5"/>
          <p:cNvSpPr>
            <a:spLocks noGrp="1"/>
          </p:cNvSpPr>
          <p:nvPr>
            <p:ph type="sldNum" sz="quarter" idx="12"/>
          </p:nvPr>
        </p:nvSpPr>
        <p:spPr/>
        <p:txBody>
          <a:bodyPr/>
          <a:lstStyle/>
          <a:p>
            <a:fld id="{43DF3113-51D8-433A-B933-35506A6297A8}" type="slidenum">
              <a:rPr lang="en-US" smtClean="0"/>
              <a:pPr/>
              <a:t>23</a:t>
            </a:fld>
            <a:endParaRPr lang="en-US"/>
          </a:p>
        </p:txBody>
      </p:sp>
      <p:sp>
        <p:nvSpPr>
          <p:cNvPr id="7" name="Footer Placeholder 6"/>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3" name="AutoShape 7"/>
          <p:cNvSpPr>
            <a:spLocks noGrp="1" noChangeArrowheads="1"/>
          </p:cNvSpPr>
          <p:nvPr>
            <p:ph type="title"/>
          </p:nvPr>
        </p:nvSpPr>
        <p:spPr>
          <a:noFill/>
          <a:ln/>
        </p:spPr>
        <p:txBody>
          <a:bodyPr anchor="ctr"/>
          <a:lstStyle/>
          <a:p>
            <a:r>
              <a:rPr lang="en-US" sz="3200"/>
              <a:t>Binomial – Shapes for Varying </a:t>
            </a:r>
            <a:r>
              <a:rPr lang="en-US" sz="3200" i="1">
                <a:sym typeface="Symbol" pitchFamily="18" charset="2"/>
              </a:rPr>
              <a:t>n</a:t>
            </a:r>
            <a:r>
              <a:rPr lang="en-US" sz="3200">
                <a:sym typeface="Symbol" pitchFamily="18" charset="2"/>
              </a:rPr>
              <a:t> </a:t>
            </a:r>
            <a:br>
              <a:rPr lang="en-US" sz="3200">
                <a:sym typeface="Symbol" pitchFamily="18" charset="2"/>
              </a:rPr>
            </a:br>
            <a:r>
              <a:rPr lang="en-US" sz="3200">
                <a:sym typeface="Symbol" pitchFamily="18" charset="2"/>
              </a:rPr>
              <a:t>( constant)</a:t>
            </a:r>
          </a:p>
        </p:txBody>
      </p:sp>
      <p:pic>
        <p:nvPicPr>
          <p:cNvPr id="265225" name="Picture 9" descr="0626"/>
          <p:cNvPicPr>
            <a:picLocks noChangeAspect="1" noChangeArrowheads="1"/>
          </p:cNvPicPr>
          <p:nvPr/>
        </p:nvPicPr>
        <p:blipFill>
          <a:blip r:embed="rId3"/>
          <a:srcRect/>
          <a:stretch>
            <a:fillRect/>
          </a:stretch>
        </p:blipFill>
        <p:spPr bwMode="auto">
          <a:xfrm>
            <a:off x="1314450" y="2051050"/>
            <a:ext cx="6762750" cy="343852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24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mtClean="0"/>
              <a:t>Cumulative Binomial Probability Distributions</a:t>
            </a:r>
            <a:endParaRPr lang="en-US"/>
          </a:p>
        </p:txBody>
      </p:sp>
      <p:sp>
        <p:nvSpPr>
          <p:cNvPr id="3" name="Content Placeholder 2"/>
          <p:cNvSpPr>
            <a:spLocks noGrp="1"/>
          </p:cNvSpPr>
          <p:nvPr>
            <p:ph idx="1"/>
          </p:nvPr>
        </p:nvSpPr>
        <p:spPr>
          <a:xfrm>
            <a:off x="457200" y="1646237"/>
            <a:ext cx="8166100" cy="2544763"/>
          </a:xfrm>
        </p:spPr>
        <p:txBody>
          <a:bodyPr>
            <a:normAutofit fontScale="62500" lnSpcReduction="20000"/>
          </a:bodyPr>
          <a:lstStyle/>
          <a:p>
            <a:pPr marL="0" indent="0">
              <a:lnSpc>
                <a:spcPct val="120000"/>
              </a:lnSpc>
              <a:buNone/>
            </a:pPr>
            <a:r>
              <a:rPr lang="en-US" smtClean="0"/>
              <a:t>Sebuah penelitian yang dilakukan oleh Departemen Transportasi Illinois menyimpulkan bahwa 76,2 persen penumpang kursi depan menggunakan sabuk pengaman. Misalkan kita memutuskan untuk menbandingkan informasi tersebut dengan penggunaan sabuk pengaman pada saat ini. Kita memilih sebuah sampel dari 12 kendaraan. Berapa probabilitas sedikitnya 7 dari 12 kendaraan yang terpilih penumpang kursi depannya mengenakan sabuk pengaman? </a:t>
            </a:r>
          </a:p>
          <a:p>
            <a:pPr>
              <a:lnSpc>
                <a:spcPct val="120000"/>
              </a:lnSpc>
            </a:pPr>
            <a:endParaRPr lang="en-US"/>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25</a:t>
            </a:fld>
            <a:endParaRPr lang="en-US"/>
          </a:p>
        </p:txBody>
      </p:sp>
      <p:pic>
        <p:nvPicPr>
          <p:cNvPr id="6" name="Picture 11" descr="0627"/>
          <p:cNvPicPr>
            <a:picLocks noChangeAspect="1" noChangeArrowheads="1"/>
          </p:cNvPicPr>
          <p:nvPr/>
        </p:nvPicPr>
        <p:blipFill>
          <a:blip r:embed="rId2"/>
          <a:srcRect/>
          <a:stretch>
            <a:fillRect/>
          </a:stretch>
        </p:blipFill>
        <p:spPr bwMode="auto">
          <a:xfrm>
            <a:off x="850900" y="4006850"/>
            <a:ext cx="7448550" cy="2190750"/>
          </a:xfrm>
          <a:prstGeom prst="rect">
            <a:avLst/>
          </a:prstGeom>
          <a:noFill/>
        </p:spPr>
      </p:pic>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3" name="AutoShape 7"/>
          <p:cNvSpPr>
            <a:spLocks noGrp="1" noChangeArrowheads="1"/>
          </p:cNvSpPr>
          <p:nvPr>
            <p:ph type="title"/>
          </p:nvPr>
        </p:nvSpPr>
        <p:spPr>
          <a:noFill/>
          <a:ln/>
        </p:spPr>
        <p:txBody>
          <a:bodyPr anchor="ctr"/>
          <a:lstStyle/>
          <a:p>
            <a:r>
              <a:rPr lang="en-US" sz="3200"/>
              <a:t>Cumulative Binomial Probability Distributions - Excel</a:t>
            </a:r>
          </a:p>
        </p:txBody>
      </p:sp>
      <p:pic>
        <p:nvPicPr>
          <p:cNvPr id="270346" name="Picture 10" descr="0628"/>
          <p:cNvPicPr>
            <a:picLocks noChangeAspect="1" noChangeArrowheads="1"/>
          </p:cNvPicPr>
          <p:nvPr/>
        </p:nvPicPr>
        <p:blipFill>
          <a:blip r:embed="rId3"/>
          <a:srcRect/>
          <a:stretch>
            <a:fillRect/>
          </a:stretch>
        </p:blipFill>
        <p:spPr bwMode="auto">
          <a:xfrm>
            <a:off x="1962150" y="1746250"/>
            <a:ext cx="5476875" cy="418147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a:t>
            </a:r>
            <a:r>
              <a:rPr lang="en-GB" sz="1800" smtClean="0"/>
              <a:t>, Douglas </a:t>
            </a:r>
            <a:r>
              <a:rPr lang="en-GB" sz="1800" smtClean="0"/>
              <a:t>A</a:t>
            </a:r>
            <a:r>
              <a:rPr lang="en-GB" sz="1800" smtClean="0"/>
              <a:t>. </a:t>
            </a:r>
            <a:r>
              <a:rPr lang="en-GB" sz="1800" smtClean="0"/>
              <a:t>(2008), </a:t>
            </a:r>
            <a:r>
              <a:rPr lang="en-GB" sz="1800" b="1" smtClean="0"/>
              <a:t>Statistical Techniques in Business </a:t>
            </a:r>
            <a:r>
              <a:rPr lang="en-GB" sz="1800" b="1" smtClean="0"/>
              <a:t>&amp; </a:t>
            </a:r>
            <a:r>
              <a:rPr lang="en-GB" sz="1800" b="1" smtClean="0"/>
              <a:t>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(2007), </a:t>
            </a:r>
            <a:r>
              <a:rPr lang="en-GB" sz="1800" b="1" smtClean="0"/>
              <a:t>Teknik-teknik Statistika dalam Bisnis dan Ekonomi Menggunakan Data Global</a:t>
            </a:r>
            <a:r>
              <a:rPr lang="en-GB" sz="1800" smtClean="0"/>
              <a:t>, jilid 1, Edisi 13</a:t>
            </a:r>
            <a:r>
              <a:rPr lang="en-GB" sz="1800" smtClean="0"/>
              <a:t>, </a:t>
            </a:r>
            <a:r>
              <a:rPr lang="en-GB" sz="1800" smtClean="0"/>
              <a:t>Erlangga.</a:t>
            </a:r>
            <a:endParaRPr lang="en-US" sz="1400"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(2008), </a:t>
            </a:r>
            <a:r>
              <a:rPr lang="en-GB" sz="1800" b="1" smtClean="0"/>
              <a:t>Teknik-teknik Statistika dalam Bisnis dan Ekonomi Menggunakan Data Global</a:t>
            </a:r>
            <a:r>
              <a:rPr lang="en-GB" sz="1800" smtClean="0"/>
              <a:t>, jilid 2, Edisi 13, Erlangga</a:t>
            </a:r>
            <a:r>
              <a:rPr lang="en-GB" sz="1800" smtClean="0"/>
              <a:t>. </a:t>
            </a:r>
            <a:endParaRPr lang="en-US" sz="1400" smtClean="0"/>
          </a:p>
          <a:p>
            <a:pPr marL="342900" indent="-342900">
              <a:lnSpc>
                <a:spcPct val="110000"/>
              </a:lnSpc>
              <a:spcAft>
                <a:spcPts val="600"/>
              </a:spcAft>
              <a:buFont typeface="+mj-lt"/>
              <a:buAutoNum type="arabicPeriod"/>
            </a:pPr>
            <a:r>
              <a:rPr lang="en-US" sz="1800" smtClean="0"/>
              <a:t>Wahab, Moataza </a:t>
            </a:r>
            <a:r>
              <a:rPr lang="en-US" sz="1800" smtClean="0"/>
              <a:t>Mahmoud </a:t>
            </a:r>
            <a:r>
              <a:rPr lang="en-US" sz="1800" smtClean="0"/>
              <a:t>Abdel, </a:t>
            </a:r>
            <a:r>
              <a:rPr lang="en-US" sz="1800" b="1" smtClean="0"/>
              <a:t>Sampling Techniques &amp; Sample Size</a:t>
            </a:r>
            <a:r>
              <a:rPr lang="en-US" sz="1800" smtClean="0"/>
              <a:t>, Presentation Material of Biostatistic, High </a:t>
            </a:r>
            <a:r>
              <a:rPr lang="en-US" sz="1800" smtClean="0"/>
              <a:t>Institute of </a:t>
            </a:r>
            <a:r>
              <a:rPr lang="en-US" sz="1800" smtClean="0"/>
              <a:t>Public </a:t>
            </a:r>
            <a:r>
              <a:rPr lang="en-US" sz="1800" smtClean="0"/>
              <a:t>Health, University </a:t>
            </a:r>
            <a:r>
              <a:rPr lang="en-US" sz="1800" smtClean="0"/>
              <a:t>of </a:t>
            </a:r>
            <a:r>
              <a:rPr lang="en-US" sz="1800" smtClean="0"/>
              <a:t>Alexandria.</a:t>
            </a:r>
            <a:endParaRPr lang="en-US" sz="1800" smtClean="0"/>
          </a:p>
          <a:p>
            <a:pPr marL="342900" indent="-342900">
              <a:lnSpc>
                <a:spcPct val="150000"/>
              </a:lnSpc>
              <a:buFont typeface="+mj-lt"/>
              <a:buAutoNum type="arabicPeriod"/>
            </a:pP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27</a:t>
            </a:fld>
            <a:endParaRPr lang="en-AU"/>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9</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28</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1166</TotalTime>
  <Words>1017</Words>
  <Application>Microsoft PowerPoint</Application>
  <PresentationFormat>On-screen Show (4:3)</PresentationFormat>
  <Paragraphs>165</Paragraphs>
  <Slides>28</Slides>
  <Notes>23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Foundry</vt:lpstr>
      <vt:lpstr>Distribusi Peluang Diskrit</vt:lpstr>
      <vt:lpstr>Apakah Distribusi Probabilitas?</vt:lpstr>
      <vt:lpstr>Distribusi Probabilitas Jumlah Kepala pada pengamatan Pelemparan Koin 3x</vt:lpstr>
      <vt:lpstr>Ciri-ciri Distribusi Probabilitas</vt:lpstr>
      <vt:lpstr>Variabel Acak</vt:lpstr>
      <vt:lpstr>Jenis variabel acak</vt:lpstr>
      <vt:lpstr>Contoh Variabel Acak Diskret</vt:lpstr>
      <vt:lpstr>Contoh Variabel Acak Kontinu</vt:lpstr>
      <vt:lpstr>Ciri Distribusi Diskrit</vt:lpstr>
      <vt:lpstr>Rata-rata dari Distribusi Probabilitas</vt:lpstr>
      <vt:lpstr>Variansi dan Standar Deviasi  Distribusi Probabilitas</vt:lpstr>
      <vt:lpstr>Contoh Rata-rata, Variansi, dan Standar Deviasi dari Distribusi Probabilitas</vt:lpstr>
      <vt:lpstr>Contoh Rata-rata Distribusi Probabilitas</vt:lpstr>
      <vt:lpstr>Contoh Variansi, dan Standar Deviasi dari Distribusi Probabilitas</vt:lpstr>
      <vt:lpstr>Distribusi Probabilitas Binomial</vt:lpstr>
      <vt:lpstr>Rumus Probabilitas Binomial</vt:lpstr>
      <vt:lpstr>Contoh Probabilitas Binomial</vt:lpstr>
      <vt:lpstr>Binomial Probability - Excel</vt:lpstr>
      <vt:lpstr>Rata-rata dan Variansi Distribusi Binomial</vt:lpstr>
      <vt:lpstr>Rata-rata Distribusi Binomial : Contoh</vt:lpstr>
      <vt:lpstr>Rata-rata Distribusi Binomial :  Solusi Lain</vt:lpstr>
      <vt:lpstr>Tabel Distribusi Binomial</vt:lpstr>
      <vt:lpstr>Binomial – Shapes for Varying   (n constant)</vt:lpstr>
      <vt:lpstr>Binomial – Shapes for Varying n  ( constant)</vt:lpstr>
      <vt:lpstr>Cumulative Binomial Probability Distributions</vt:lpstr>
      <vt:lpstr>Cumulative Binomial Probability Distributions - Excel</vt:lpstr>
      <vt:lpstr>Referensi</vt:lpstr>
      <vt:lpstr>Akhir materi Pertemuan – 9</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151</cp:revision>
  <dcterms:created xsi:type="dcterms:W3CDTF">1998-07-27T15:17:12Z</dcterms:created>
  <dcterms:modified xsi:type="dcterms:W3CDTF">2010-04-10T13:01:56Z</dcterms:modified>
</cp:coreProperties>
</file>