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48" r:id="rId1"/>
  </p:sldMasterIdLst>
  <p:notesMasterIdLst>
    <p:notesMasterId r:id="rId32"/>
  </p:notesMasterIdLst>
  <p:handoutMasterIdLst>
    <p:handoutMasterId r:id="rId33"/>
  </p:handoutMasterIdLst>
  <p:sldIdLst>
    <p:sldId id="282" r:id="rId2"/>
    <p:sldId id="318" r:id="rId3"/>
    <p:sldId id="319" r:id="rId4"/>
    <p:sldId id="320" r:id="rId5"/>
    <p:sldId id="321" r:id="rId6"/>
    <p:sldId id="322" r:id="rId7"/>
    <p:sldId id="323" r:id="rId8"/>
    <p:sldId id="324" r:id="rId9"/>
    <p:sldId id="325" r:id="rId10"/>
    <p:sldId id="326" r:id="rId11"/>
    <p:sldId id="327" r:id="rId12"/>
    <p:sldId id="328" r:id="rId13"/>
    <p:sldId id="329" r:id="rId14"/>
    <p:sldId id="330" r:id="rId15"/>
    <p:sldId id="331" r:id="rId16"/>
    <p:sldId id="332" r:id="rId17"/>
    <p:sldId id="333" r:id="rId18"/>
    <p:sldId id="334" r:id="rId19"/>
    <p:sldId id="335" r:id="rId20"/>
    <p:sldId id="336" r:id="rId21"/>
    <p:sldId id="337" r:id="rId22"/>
    <p:sldId id="338" r:id="rId23"/>
    <p:sldId id="339" r:id="rId24"/>
    <p:sldId id="340" r:id="rId25"/>
    <p:sldId id="341" r:id="rId26"/>
    <p:sldId id="342" r:id="rId27"/>
    <p:sldId id="343" r:id="rId28"/>
    <p:sldId id="344" r:id="rId29"/>
    <p:sldId id="345" r:id="rId30"/>
    <p:sldId id="317" r:id="rId31"/>
  </p:sldIdLst>
  <p:sldSz cx="9144000" cy="6858000" type="screen4x3"/>
  <p:notesSz cx="6858000" cy="9144000"/>
  <p:defaultTextStyle>
    <a:defPPr>
      <a:defRPr lang="en-US"/>
    </a:defPPr>
    <a:lvl1pPr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1pPr>
    <a:lvl2pPr marL="4572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2pPr>
    <a:lvl3pPr marL="9144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3pPr>
    <a:lvl4pPr marL="13716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4pPr>
    <a:lvl5pPr marL="1828800" algn="l" rtl="0" fontAlgn="base">
      <a:lnSpc>
        <a:spcPct val="80000"/>
      </a:lnSpc>
      <a:spcBef>
        <a:spcPct val="20000"/>
      </a:spcBef>
      <a:spcAft>
        <a:spcPct val="0"/>
      </a:spcAft>
      <a:buClr>
        <a:schemeClr val="tx1"/>
      </a:buClr>
      <a:buSzPct val="75000"/>
      <a:buFont typeface="Wingdings" pitchFamily="2" charset="2"/>
      <a:defRPr kern="1200">
        <a:solidFill>
          <a:schemeClr val="accent1"/>
        </a:solidFill>
        <a:latin typeface="Arial" charset="0"/>
        <a:ea typeface="+mn-ea"/>
        <a:cs typeface="+mn-cs"/>
      </a:defRPr>
    </a:lvl5pPr>
    <a:lvl6pPr marL="2286000" algn="l" defTabSz="914400" rtl="0" eaLnBrk="1" latinLnBrk="0" hangingPunct="1">
      <a:defRPr kern="1200">
        <a:solidFill>
          <a:schemeClr val="accent1"/>
        </a:solidFill>
        <a:latin typeface="Arial" charset="0"/>
        <a:ea typeface="+mn-ea"/>
        <a:cs typeface="+mn-cs"/>
      </a:defRPr>
    </a:lvl6pPr>
    <a:lvl7pPr marL="2743200" algn="l" defTabSz="914400" rtl="0" eaLnBrk="1" latinLnBrk="0" hangingPunct="1">
      <a:defRPr kern="1200">
        <a:solidFill>
          <a:schemeClr val="accent1"/>
        </a:solidFill>
        <a:latin typeface="Arial" charset="0"/>
        <a:ea typeface="+mn-ea"/>
        <a:cs typeface="+mn-cs"/>
      </a:defRPr>
    </a:lvl7pPr>
    <a:lvl8pPr marL="3200400" algn="l" defTabSz="914400" rtl="0" eaLnBrk="1" latinLnBrk="0" hangingPunct="1">
      <a:defRPr kern="1200">
        <a:solidFill>
          <a:schemeClr val="accent1"/>
        </a:solidFill>
        <a:latin typeface="Arial" charset="0"/>
        <a:ea typeface="+mn-ea"/>
        <a:cs typeface="+mn-cs"/>
      </a:defRPr>
    </a:lvl8pPr>
    <a:lvl9pPr marL="3657600" algn="l" defTabSz="914400" rtl="0" eaLnBrk="1" latinLnBrk="0" hangingPunct="1">
      <a:defRPr kern="1200">
        <a:solidFill>
          <a:schemeClr val="accent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6600"/>
    <a:srgbClr val="7912EA"/>
    <a:srgbClr val="0066CC"/>
    <a:srgbClr val="993300"/>
    <a:srgbClr val="FFCA7B"/>
    <a:srgbClr val="000099"/>
    <a:srgbClr val="FFCC00"/>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snapVertSplitter="1" vertBarState="minimized" horzBarState="maximized">
    <p:restoredLeft sz="15620" autoAdjust="0"/>
    <p:restoredTop sz="94611" autoAdjust="0"/>
  </p:normalViewPr>
  <p:slideViewPr>
    <p:cSldViewPr snapToGrid="0">
      <p:cViewPr varScale="1">
        <p:scale>
          <a:sx n="75" d="100"/>
          <a:sy n="75" d="100"/>
        </p:scale>
        <p:origin x="-13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2C56E9-1108-4D5A-BC8B-355322FE55D5}" type="datetimeFigureOut">
              <a:rPr lang="en-US" smtClean="0"/>
              <a:pPr/>
              <a:t>4/10/2010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9E1B86-4E44-492C-AB26-878AF1E1ECA2}" type="slidenum">
              <a:rPr lang="en-US" smtClean="0"/>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27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lnSpc>
                <a:spcPct val="100000"/>
              </a:lnSpc>
              <a:spcBef>
                <a:spcPct val="0"/>
              </a:spcBef>
              <a:buClrTx/>
              <a:buSzTx/>
              <a:buFontTx/>
              <a:buNone/>
              <a:defRPr sz="1200">
                <a:solidFill>
                  <a:schemeClr val="tx1"/>
                </a:solidFill>
                <a:latin typeface="Times New Roman" pitchFamily="18" charset="0"/>
              </a:defRPr>
            </a:lvl1pPr>
          </a:lstStyle>
          <a:p>
            <a:endParaRPr lang="en-US"/>
          </a:p>
        </p:txBody>
      </p:sp>
      <p:sp>
        <p:nvSpPr>
          <p:cNvPr id="327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lnSpc>
                <a:spcPct val="100000"/>
              </a:lnSpc>
              <a:spcBef>
                <a:spcPct val="0"/>
              </a:spcBef>
              <a:buClrTx/>
              <a:buSzTx/>
              <a:buFontTx/>
              <a:buNone/>
              <a:defRPr sz="1200">
                <a:solidFill>
                  <a:schemeClr val="tx1"/>
                </a:solidFill>
                <a:latin typeface="Times New Roman" pitchFamily="18" charset="0"/>
              </a:defRPr>
            </a:lvl1pPr>
          </a:lstStyle>
          <a:p>
            <a:fld id="{32FE23FD-2E48-4072-AAFF-E288D007AB9F}" type="slidenum">
              <a:rPr lang="en-US"/>
              <a:pPr/>
              <a:t>‹#›</a:t>
            </a:fld>
            <a:endParaRPr 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3ADBED-00F3-4548-8989-C11DC511CAAC}" type="slidenum">
              <a:rPr lang="en-US"/>
              <a:pPr/>
              <a:t>1</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BD14ED-1E97-45BB-9FC5-6ECCB5ED2B87}" type="slidenum">
              <a:rPr lang="en-US"/>
              <a:pPr/>
              <a:t>2</a:t>
            </a:fld>
            <a:endParaRPr lang="en-US"/>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7973E2-F771-4B1F-94CC-CBEBB86A81D1}" type="slidenum">
              <a:rPr lang="en-US"/>
              <a:pPr/>
              <a:t>3</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2CE910-9153-4786-9EFC-70261F6FFF9D}" type="slidenum">
              <a:rPr lang="en-US"/>
              <a:pPr/>
              <a:t>4</a:t>
            </a:fld>
            <a:endParaRPr lang="en-US"/>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CF3A0E-ADC8-40DC-9041-A76233B5C976}" type="slidenum">
              <a:rPr lang="en-US"/>
              <a:pPr/>
              <a:t>5</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8E08DD-002C-4C54-AF66-EA7932CBEA90}" type="slidenum">
              <a:rPr lang="en-US"/>
              <a:pPr/>
              <a:t>6</a:t>
            </a:fld>
            <a:endParaRPr lang="en-US"/>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604BF-9824-4E05-9792-5DB6C7A5CBB5}" type="slidenum">
              <a:rPr lang="en-US"/>
              <a:pPr/>
              <a:t>7</a:t>
            </a:fld>
            <a:endParaRPr lang="en-US"/>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222334-3008-4D2D-9D6A-A6C2CF40DEB1}" type="slidenum">
              <a:rPr lang="en-US"/>
              <a:pPr/>
              <a:t>8</a:t>
            </a:fld>
            <a:endParaRPr lang="en-US"/>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134388-4590-47A3-8664-A883889CF5BE}" type="slidenum">
              <a:rPr lang="en-US"/>
              <a:pPr/>
              <a:t>9</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3D90AF-05B1-4B43-B891-B661BAB5BB5A}" type="slidenum">
              <a:rPr lang="en-US"/>
              <a:pPr/>
              <a:t>10</a:t>
            </a:fld>
            <a:endParaRPr lang="en-US"/>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2ECF18-8A7D-486D-83EC-F20B75C7DCBB}" type="slidenum">
              <a:rPr lang="en-US"/>
              <a:pPr/>
              <a:t>11</a:t>
            </a:fld>
            <a:endParaRPr lang="en-US"/>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B17D46-6AF6-4F71-BFC4-6A7B55D6289E}" type="slidenum">
              <a:rPr lang="en-US"/>
              <a:pPr/>
              <a:t>12</a:t>
            </a:fld>
            <a:endParaRPr lang="en-US"/>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5E1708-AC59-4242-B962-2835CDCA3E3F}" type="slidenum">
              <a:rPr lang="en-US"/>
              <a:pPr/>
              <a:t>13</a:t>
            </a:fld>
            <a:endParaRPr lang="en-US"/>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E99D03-49D8-46E6-9F8F-031BF10437F4}" type="slidenum">
              <a:rPr lang="en-US"/>
              <a:pPr/>
              <a:t>14</a:t>
            </a:fld>
            <a:endParaRPr lang="en-US"/>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3EA799-3358-4AE4-BEDD-EEF9EFFCF370}" type="slidenum">
              <a:rPr lang="en-US"/>
              <a:pPr/>
              <a:t>15</a:t>
            </a:fld>
            <a:endParaRPr lang="en-US"/>
          </a:p>
        </p:txBody>
      </p:sp>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859785-01E3-4032-AB81-562C66769650}" type="slidenum">
              <a:rPr lang="en-US"/>
              <a:pPr/>
              <a:t>16</a:t>
            </a:fld>
            <a:endParaRPr lang="en-US"/>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BC2D8A-3B5A-4EA0-842C-F04BEBAFFD3E}" type="slidenum">
              <a:rPr lang="en-US"/>
              <a:pPr/>
              <a:t>17</a:t>
            </a:fld>
            <a:endParaRPr lang="en-US"/>
          </a:p>
        </p:txBody>
      </p:sp>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990421-3FF8-4162-B22A-6F7CFC27ADE1}" type="slidenum">
              <a:rPr lang="en-US"/>
              <a:pPr/>
              <a:t>18</a:t>
            </a:fld>
            <a:endParaRPr lang="en-US"/>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96DA99-094D-4400-89C7-AB8F55BED3C2}" type="slidenum">
              <a:rPr lang="en-US"/>
              <a:pPr/>
              <a:t>19</a:t>
            </a:fld>
            <a:endParaRPr lang="en-US"/>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2A45D7-CCD8-4EF6-A85D-837A63907453}" type="slidenum">
              <a:rPr lang="en-US"/>
              <a:pPr/>
              <a:t>20</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E328DE-5FE0-47FD-A696-B4C69BE63756}" type="slidenum">
              <a:rPr lang="en-US"/>
              <a:pPr/>
              <a:t>21</a:t>
            </a:fld>
            <a:endParaRPr lang="en-US"/>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BA6318-C094-4293-AF34-90C13E2B0296}" type="slidenum">
              <a:rPr lang="en-US"/>
              <a:pPr/>
              <a:t>22</a:t>
            </a:fld>
            <a:endParaRPr lang="en-US"/>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4DAD41-D7AA-4C38-9D62-00644AB249C2}" type="slidenum">
              <a:rPr lang="en-US"/>
              <a:pPr/>
              <a:t>23</a:t>
            </a:fld>
            <a:endParaRPr lang="en-US"/>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F6A287-784F-41BA-9ECD-FFD0F6357BD8}" type="slidenum">
              <a:rPr lang="en-US"/>
              <a:pPr/>
              <a:t>24</a:t>
            </a:fld>
            <a:endParaRPr lang="en-US"/>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58978D-9F4C-46DE-B6F5-52E94A0EE90C}" type="slidenum">
              <a:rPr lang="en-US"/>
              <a:pPr/>
              <a:t>25</a:t>
            </a:fld>
            <a:endParaRPr lang="en-US"/>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E40DE7-0589-4012-AB7C-BB3010D318BC}" type="slidenum">
              <a:rPr lang="en-US"/>
              <a:pPr/>
              <a:t>26</a:t>
            </a:fld>
            <a:endParaRPr lang="en-US"/>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23F5E5-1084-41C3-8542-C4F0D3C15E43}" type="slidenum">
              <a:rPr lang="en-US"/>
              <a:pPr/>
              <a:t>27</a:t>
            </a:fld>
            <a:endParaRPr lang="en-US"/>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430FBD-CD0B-4048-B4FE-E6111E1A409D}" type="slidenum">
              <a:rPr lang="en-US"/>
              <a:pPr/>
              <a:t>30</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p>
        </p:txBody>
      </p:sp>
      <p:sp>
        <p:nvSpPr>
          <p:cNvPr id="5" name="Footer Placeholder 4"/>
          <p:cNvSpPr>
            <a:spLocks noGrp="1"/>
          </p:cNvSpPr>
          <p:nvPr>
            <p:ph type="ftr" sz="quarter" idx="10"/>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1878904" y="381001"/>
            <a:ext cx="6814929" cy="2209800"/>
          </a:xfrm>
        </p:spPr>
        <p:txBody>
          <a:bodyPr lIns="45720" rIns="228600" anchor="b">
            <a:normAutofit/>
          </a:bodyPr>
          <a:lstStyle>
            <a:lvl1pPr marL="0" algn="r">
              <a:defRPr sz="4800">
                <a:solidFill>
                  <a:srgbClr val="92D050"/>
                </a:solidFill>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512523"/>
          </a:xfrm>
        </p:spPr>
        <p:txBody>
          <a:bodyPr lIns="45720" rIns="246888">
            <a:normAutofit/>
          </a:bodyPr>
          <a:lstStyle>
            <a:lvl1pPr marL="0" indent="0" algn="r">
              <a:spcBef>
                <a:spcPts val="0"/>
              </a:spcBef>
              <a:buNone/>
              <a:defRPr sz="1600" b="1">
                <a:effectLst/>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1" name="Slide Number Placeholder 10"/>
          <p:cNvSpPr>
            <a:spLocks noGrp="1"/>
          </p:cNvSpPr>
          <p:nvPr>
            <p:ph type="sldNum" sz="quarter" idx="11"/>
          </p:nvPr>
        </p:nvSpPr>
        <p:spPr>
          <a:xfrm>
            <a:off x="8676530" y="6584160"/>
            <a:ext cx="464288" cy="274320"/>
          </a:xfrm>
        </p:spPr>
        <p:txBody>
          <a:bodyPr vert="horz" rtlCol="0"/>
          <a:lstStyle>
            <a:lvl1pPr>
              <a:defRPr>
                <a:solidFill>
                  <a:schemeClr val="tx2">
                    <a:shade val="90000"/>
                  </a:schemeClr>
                </a:solidFill>
              </a:defRPr>
            </a:lvl1pPr>
            <a:extLst/>
          </a:lstStyle>
          <a:p>
            <a:fld id="{1000B4EE-AF68-425A-9E87-5F3B374C7395}" type="slidenum">
              <a:rPr lang="en-US" smtClean="0"/>
              <a:pPr/>
              <a:t>‹#›</a:t>
            </a:fld>
            <a:endParaRPr lang="en-US"/>
          </a:p>
        </p:txBody>
      </p:sp>
      <p:pic>
        <p:nvPicPr>
          <p:cNvPr id="112642" name="Picture 2" descr="D:\Photo\Malay_Singapore\100_1306.JPG"/>
          <p:cNvPicPr>
            <a:picLocks noChangeAspect="1" noChangeArrowheads="1"/>
          </p:cNvPicPr>
          <p:nvPr userDrawn="1"/>
        </p:nvPicPr>
        <p:blipFill>
          <a:blip r:embed="rId2" cstate="print"/>
          <a:srcRect/>
          <a:stretch>
            <a:fillRect/>
          </a:stretch>
        </p:blipFill>
        <p:spPr bwMode="auto">
          <a:xfrm>
            <a:off x="271660" y="488515"/>
            <a:ext cx="1550096" cy="2066794"/>
          </a:xfrm>
          <a:prstGeom prst="rect">
            <a:avLst/>
          </a:prstGeom>
          <a:noFill/>
        </p:spPr>
      </p:pic>
      <p:sp>
        <p:nvSpPr>
          <p:cNvPr id="14" name="Footer Placeholder 2"/>
          <p:cNvSpPr txBox="1">
            <a:spLocks/>
          </p:cNvSpPr>
          <p:nvPr userDrawn="1"/>
        </p:nvSpPr>
        <p:spPr>
          <a:xfrm>
            <a:off x="3314180" y="3720230"/>
            <a:ext cx="5391410" cy="488515"/>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600" b="1" i="0" u="none" strike="noStrike" kern="1200" cap="none" spc="0" normalizeH="0" baseline="0" noProof="0" smtClean="0">
                <a:ln>
                  <a:noFill/>
                </a:ln>
                <a:solidFill>
                  <a:schemeClr val="tx1"/>
                </a:solidFill>
                <a:effectLst/>
                <a:uLnTx/>
                <a:uFillTx/>
                <a:latin typeface="Cambria" pitchFamily="18" charset="0"/>
                <a:ea typeface="+mn-ea"/>
                <a:cs typeface="+mn-cs"/>
              </a:rPr>
              <a:t>ALFIRA SOFIA</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a:t>
            </a:r>
          </a:p>
          <a:p>
            <a:pPr marL="0" marR="0" lvl="0" indent="0" algn="r"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lnSpc>
                <a:spcPct val="100000"/>
              </a:lnSpc>
              <a:defRPr>
                <a:latin typeface="Cambria" pitchFamily="18" charset="0"/>
              </a:defRPr>
            </a:lvl1pPr>
            <a:lvl2pPr>
              <a:lnSpc>
                <a:spcPct val="100000"/>
              </a:lnSpc>
              <a:defRPr>
                <a:latin typeface="Cambria" pitchFamily="18" charset="0"/>
              </a:defRPr>
            </a:lvl2pPr>
            <a:lvl3pPr>
              <a:lnSpc>
                <a:spcPct val="100000"/>
              </a:lnSpc>
              <a:defRPr>
                <a:latin typeface="Cambria" pitchFamily="18" charset="0"/>
              </a:defRPr>
            </a:lvl3pPr>
            <a:lvl4pPr>
              <a:lnSpc>
                <a:spcPct val="100000"/>
              </a:lnSpc>
              <a:defRPr>
                <a:latin typeface="Cambria" pitchFamily="18" charset="0"/>
              </a:defRPr>
            </a:lvl4pPr>
            <a:lvl5pPr>
              <a:lnSpc>
                <a:spcPct val="100000"/>
              </a:lnSpc>
              <a:defRPr>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5" name="Footer Placeholder 4"/>
          <p:cNvSpPr>
            <a:spLocks noGrp="1"/>
          </p:cNvSpPr>
          <p:nvPr>
            <p:ph type="ftr" sz="quarter" idx="11"/>
          </p:nvPr>
        </p:nvSpPr>
        <p:spPr/>
        <p:txBody>
          <a:bodyPr/>
          <a:lstStyle>
            <a:lvl1pPr algn="l">
              <a:defRPr/>
            </a:lvl1pPr>
            <a:extLst/>
          </a:lstStyle>
          <a:p>
            <a:r>
              <a:rPr lang="en-US" smtClean="0"/>
              <a:t>ALFIRA SOFIA</a:t>
            </a:r>
            <a:endParaRPr lang="en-US"/>
          </a:p>
        </p:txBody>
      </p:sp>
      <p:sp>
        <p:nvSpPr>
          <p:cNvPr id="6" name="Slide Number Placeholder 5"/>
          <p:cNvSpPr>
            <a:spLocks noGrp="1"/>
          </p:cNvSpPr>
          <p:nvPr>
            <p:ph type="sldNum" sz="quarter" idx="12"/>
          </p:nvPr>
        </p:nvSpPr>
        <p:spPr>
          <a:xfrm>
            <a:off x="8664004" y="6577198"/>
            <a:ext cx="464288" cy="274320"/>
          </a:xfrm>
        </p:spPr>
        <p:txBody>
          <a:bodyPr/>
          <a:lstStyle>
            <a:lvl1pPr algn="r">
              <a:defRPr/>
            </a:lvl1pPr>
            <a:extLst/>
          </a:lstStyle>
          <a:p>
            <a:fld id="{BA23E363-DAAE-49FC-B4F8-0F6B610555E3}"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600" b="1"/>
            </a:lvl1pPr>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atin typeface="Cambria" pitchFamily="18" charset="0"/>
              </a:defRPr>
            </a:lvl1pPr>
            <a:lvl2pPr>
              <a:defRPr sz="2400">
                <a:latin typeface="Cambria" pitchFamily="18" charset="0"/>
              </a:defRPr>
            </a:lvl2pPr>
            <a:lvl3pPr>
              <a:defRPr sz="2000">
                <a:latin typeface="Cambria" pitchFamily="18" charset="0"/>
              </a:defRPr>
            </a:lvl3pPr>
            <a:lvl4pPr>
              <a:defRPr sz="1800">
                <a:latin typeface="Cambria" pitchFamily="18" charset="0"/>
              </a:defRPr>
            </a:lvl4pPr>
            <a:lvl5pPr>
              <a:defRPr sz="1800">
                <a:latin typeface="Cambria" pitchFamily="18"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6" name="Footer Placeholder 5"/>
          <p:cNvSpPr>
            <a:spLocks noGrp="1"/>
          </p:cNvSpPr>
          <p:nvPr>
            <p:ph type="ftr" sz="quarter" idx="11"/>
          </p:nvPr>
        </p:nvSpPr>
        <p:spPr/>
        <p:txBody>
          <a:bodyPr/>
          <a:lstStyle>
            <a:extLst/>
          </a:lstStyle>
          <a:p>
            <a:r>
              <a:rPr lang="en-US" smtClean="0"/>
              <a:t>ALFIRA SOFIA</a:t>
            </a:r>
            <a:endParaRPr lang="en-US"/>
          </a:p>
        </p:txBody>
      </p:sp>
      <p:sp>
        <p:nvSpPr>
          <p:cNvPr id="7" name="Slide Number Placeholder 6"/>
          <p:cNvSpPr>
            <a:spLocks noGrp="1"/>
          </p:cNvSpPr>
          <p:nvPr>
            <p:ph type="sldNum" sz="quarter" idx="12"/>
          </p:nvPr>
        </p:nvSpPr>
        <p:spPr>
          <a:xfrm>
            <a:off x="8678658" y="6589724"/>
            <a:ext cx="464288" cy="274320"/>
          </a:xfrm>
        </p:spPr>
        <p:txBody>
          <a:bodyPr/>
          <a:lstStyle>
            <a:extLst/>
          </a:lstStyle>
          <a:p>
            <a:fld id="{43DF3113-51D8-433A-B933-35506A6297A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normAutofit/>
          </a:bodyPr>
          <a:lstStyle>
            <a:lvl1pPr>
              <a:defRPr sz="3600" b="1"/>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a:xfrm>
            <a:off x="5562600" y="6400800"/>
            <a:ext cx="3002280" cy="274320"/>
          </a:xfrm>
          <a:prstGeom prst="rect">
            <a:avLst/>
          </a:prstGeom>
        </p:spPr>
        <p:txBody>
          <a:bodyPr/>
          <a:lstStyle>
            <a:extLst/>
          </a:lstStyle>
          <a:p>
            <a:endParaRPr lang="en-US"/>
          </a:p>
        </p:txBody>
      </p:sp>
      <p:sp>
        <p:nvSpPr>
          <p:cNvPr id="4" name="Footer Placeholder 3"/>
          <p:cNvSpPr>
            <a:spLocks noGrp="1"/>
          </p:cNvSpPr>
          <p:nvPr>
            <p:ph type="ftr" sz="quarter" idx="11"/>
          </p:nvPr>
        </p:nvSpPr>
        <p:spPr/>
        <p:txBody>
          <a:bodyPr/>
          <a:lstStyle>
            <a:extLst/>
          </a:lstStyle>
          <a:p>
            <a:r>
              <a:rPr lang="en-US" smtClean="0"/>
              <a:t>ALFIRA SOFIA</a:t>
            </a:r>
            <a:endParaRPr lang="en-US"/>
          </a:p>
        </p:txBody>
      </p:sp>
      <p:sp>
        <p:nvSpPr>
          <p:cNvPr id="5" name="Slide Number Placeholder 4"/>
          <p:cNvSpPr>
            <a:spLocks noGrp="1"/>
          </p:cNvSpPr>
          <p:nvPr>
            <p:ph type="sldNum" sz="quarter" idx="12"/>
          </p:nvPr>
        </p:nvSpPr>
        <p:spPr>
          <a:xfrm>
            <a:off x="8676530" y="6589724"/>
            <a:ext cx="464288" cy="274320"/>
          </a:xfrm>
        </p:spPr>
        <p:txBody>
          <a:bodyPr/>
          <a:lstStyle>
            <a:extLst/>
          </a:lstStyle>
          <a:p>
            <a:fld id="{23919AF2-EDCF-4706-BBD9-FBE63707ACC2}"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43008" y="6501008"/>
            <a:ext cx="1510430" cy="236742"/>
          </a:xfrm>
          <a:prstGeom prst="rect">
            <a:avLst/>
          </a:prstGeom>
        </p:spPr>
        <p:txBody>
          <a:bodyPr/>
          <a:lstStyle>
            <a:lvl1pPr algn="r" eaLnBrk="1" latinLnBrk="0" hangingPunct="1">
              <a:defRPr kumimoji="0" sz="1100" b="1">
                <a:solidFill>
                  <a:srgbClr val="92D050"/>
                </a:solidFill>
                <a:latin typeface="Candara" pitchFamily="34" charset="0"/>
              </a:defRPr>
            </a:lvl1pPr>
            <a:extLst/>
          </a:lstStyle>
          <a:p>
            <a:pPr algn="l"/>
            <a:r>
              <a:rPr lang="en-US" smtClean="0"/>
              <a:t>ALFIRA SOFIA</a:t>
            </a:r>
            <a:endParaRPr lang="en-US"/>
          </a:p>
        </p:txBody>
      </p:sp>
      <p:sp>
        <p:nvSpPr>
          <p:cNvPr id="23" name="Slide Number Placeholder 22"/>
          <p:cNvSpPr>
            <a:spLocks noGrp="1"/>
          </p:cNvSpPr>
          <p:nvPr>
            <p:ph type="sldNum" sz="quarter" idx="4"/>
          </p:nvPr>
        </p:nvSpPr>
        <p:spPr>
          <a:xfrm>
            <a:off x="8676530" y="6589724"/>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68A5381E-F75F-482D-8790-EF967D2BD812}"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8" name="Footer Placeholder 2"/>
          <p:cNvSpPr txBox="1">
            <a:spLocks/>
          </p:cNvSpPr>
          <p:nvPr userDrawn="1"/>
        </p:nvSpPr>
        <p:spPr>
          <a:xfrm>
            <a:off x="1735900" y="6501008"/>
            <a:ext cx="5391410" cy="200417"/>
          </a:xfrm>
          <a:prstGeom prst="rect">
            <a:avLst/>
          </a:prstGeom>
        </p:spPr>
        <p:txBody>
          <a:bodyPr/>
          <a:lstStyle>
            <a:lvl1pPr algn="r" eaLnBrk="1" latinLnBrk="0" hangingPunct="1">
              <a:defRPr kumimoji="0" sz="1100" b="1">
                <a:solidFill>
                  <a:schemeClr val="bg2">
                    <a:tint val="60000"/>
                    <a:satMod val="155000"/>
                  </a:schemeClr>
                </a:solidFill>
                <a:latin typeface="Candara" pitchFamily="34" charset="0"/>
              </a:defRPr>
            </a:lvl1pPr>
            <a:extLst/>
          </a:lstStyle>
          <a:p>
            <a:pPr marL="0" marR="0" lvl="0" indent="0" algn="l" defTabSz="914400" rtl="0" eaLnBrk="1" fontAlgn="base" latinLnBrk="0" hangingPunct="1">
              <a:lnSpc>
                <a:spcPct val="80000"/>
              </a:lnSpc>
              <a:spcBef>
                <a:spcPct val="20000"/>
              </a:spcBef>
              <a:spcAft>
                <a:spcPct val="0"/>
              </a:spcAft>
              <a:buClr>
                <a:schemeClr val="tx1"/>
              </a:buClr>
              <a:buSzPct val="75000"/>
              <a:buFont typeface="Wingdings" pitchFamily="2" charset="2"/>
              <a:buNone/>
              <a:tabLst/>
              <a:defRPr/>
            </a:pPr>
            <a:r>
              <a:rPr kumimoji="0" lang="en-US" sz="1100" b="0" i="0" u="none" strike="noStrike" kern="1200" cap="none" spc="0" normalizeH="0" baseline="0" noProof="0" smtClean="0">
                <a:ln>
                  <a:noFill/>
                </a:ln>
                <a:solidFill>
                  <a:schemeClr val="tx1"/>
                </a:solidFill>
                <a:effectLst/>
                <a:uLnTx/>
                <a:uFillTx/>
                <a:latin typeface="Candara" pitchFamily="34" charset="0"/>
                <a:ea typeface="+mn-ea"/>
                <a:cs typeface="+mn-cs"/>
              </a:rPr>
              <a:t>FAKULTAS PENDIDIKAN EKONOMI DAN BISNIS, UNIVERSITAS PENDIDIKAN INDONESIA</a:t>
            </a:r>
            <a:endParaRPr kumimoji="0" lang="en-US" sz="1100" b="0" i="0" u="none" strike="noStrike" kern="1200" cap="none" spc="0" normalizeH="0" baseline="0" noProof="0">
              <a:ln>
                <a:noFill/>
              </a:ln>
              <a:solidFill>
                <a:schemeClr val="tx1"/>
              </a:solidFill>
              <a:effectLst/>
              <a:uLnTx/>
              <a:uFillTx/>
              <a:latin typeface="Candara" pitchFamily="34" charset="0"/>
              <a:ea typeface="+mn-ea"/>
              <a:cs typeface="+mn-cs"/>
            </a:endParaRPr>
          </a:p>
        </p:txBody>
      </p:sp>
    </p:spTree>
  </p:cSld>
  <p:clrMap bg1="dk1" tx1="lt1" bg2="dk2" tx2="lt2" accent1="accent1" accent2="accent2" accent3="accent3" accent4="accent4" accent5="accent5" accent6="accent6" hlink="hlink" folHlink="folHlink"/>
  <p:sldLayoutIdLst>
    <p:sldLayoutId id="2147483849" r:id="rId1"/>
    <p:sldLayoutId id="2147483850" r:id="rId2"/>
    <p:sldLayoutId id="2147483852" r:id="rId3"/>
    <p:sldLayoutId id="2147483854" r:id="rId4"/>
  </p:sldLayoutIdLst>
  <p:transition>
    <p:fade thruBlk="1"/>
  </p:transition>
  <p:timing>
    <p:tnLst>
      <p:par>
        <p:cTn id="1" dur="indefinite" restart="never" nodeType="tmRoot"/>
      </p:par>
    </p:tnLst>
  </p:timing>
  <p:hf hdr="0" dt="0"/>
  <p:txStyles>
    <p:titleStyle>
      <a:lvl1pPr marL="54864" algn="r" rtl="0" eaLnBrk="1" latinLnBrk="0" hangingPunct="1">
        <a:spcBef>
          <a:spcPct val="0"/>
        </a:spcBef>
        <a:buNone/>
        <a:defRPr kumimoji="0" sz="3600" b="1"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Cambria" pitchFamily="18" charset="0"/>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Cambria" pitchFamily="18" charset="0"/>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Cambria" pitchFamily="18" charset="0"/>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Cambria" pitchFamily="18" charset="0"/>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Cambria" pitchFamily="18"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p:cNvSpPr>
            <a:spLocks noGrp="1" noChangeArrowheads="1"/>
          </p:cNvSpPr>
          <p:nvPr>
            <p:ph type="ctrTitle"/>
          </p:nvPr>
        </p:nvSpPr>
        <p:spPr/>
        <p:txBody>
          <a:bodyPr/>
          <a:lstStyle/>
          <a:p>
            <a:r>
              <a:rPr lang="en-US" sz="3200" b="1" smtClean="0">
                <a:effectLst>
                  <a:outerShdw blurRad="38100" dist="38100" dir="2700000" algn="tl">
                    <a:srgbClr val="000000">
                      <a:alpha val="43137"/>
                    </a:srgbClr>
                  </a:outerShdw>
                </a:effectLst>
              </a:rPr>
              <a:t>Teori </a:t>
            </a:r>
            <a:r>
              <a:rPr lang="en-US" sz="4800" b="1" smtClean="0">
                <a:effectLst>
                  <a:outerShdw blurRad="38100" dist="38100" dir="2700000" algn="tl">
                    <a:srgbClr val="000000">
                      <a:alpha val="43137"/>
                    </a:srgbClr>
                  </a:outerShdw>
                </a:effectLst>
              </a:rPr>
              <a:t>Peluang</a:t>
            </a:r>
            <a:endParaRPr lang="en-US" sz="4800" b="1">
              <a:effectLst>
                <a:outerShdw blurRad="38100" dist="38100" dir="2700000" algn="tl">
                  <a:srgbClr val="000000">
                    <a:alpha val="43137"/>
                  </a:srgbClr>
                </a:outerShdw>
              </a:effectLst>
            </a:endParaRPr>
          </a:p>
        </p:txBody>
      </p:sp>
      <p:sp>
        <p:nvSpPr>
          <p:cNvPr id="56323" name="Rectangle 3"/>
          <p:cNvSpPr>
            <a:spLocks noGrp="1" noChangeArrowheads="1"/>
          </p:cNvSpPr>
          <p:nvPr>
            <p:ph type="subTitle" idx="1"/>
          </p:nvPr>
        </p:nvSpPr>
        <p:spPr>
          <a:xfrm>
            <a:off x="5854700" y="164230"/>
            <a:ext cx="3111500" cy="457200"/>
          </a:xfrm>
        </p:spPr>
        <p:txBody>
          <a:bodyPr>
            <a:noAutofit/>
          </a:bodyPr>
          <a:lstStyle/>
          <a:p>
            <a:r>
              <a:rPr lang="en-US" sz="1600" b="1" smtClean="0"/>
              <a:t>Pertemuan - 7</a:t>
            </a:r>
            <a:endParaRPr lang="en-US" sz="1600" b="1"/>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AutoShape 2"/>
          <p:cNvSpPr>
            <a:spLocks noGrp="1" noChangeArrowheads="1"/>
          </p:cNvSpPr>
          <p:nvPr>
            <p:ph type="title"/>
          </p:nvPr>
        </p:nvSpPr>
        <p:spPr>
          <a:noFill/>
          <a:ln/>
        </p:spPr>
        <p:txBody>
          <a:bodyPr lIns="92075" tIns="46038" rIns="92075" bIns="46038" anchor="ctr"/>
          <a:lstStyle/>
          <a:p>
            <a:r>
              <a:rPr lang="en-US" smtClean="0"/>
              <a:t>Definisi Probabilitas</a:t>
            </a:r>
            <a:endParaRPr lang="en-US"/>
          </a:p>
        </p:txBody>
      </p:sp>
      <p:sp>
        <p:nvSpPr>
          <p:cNvPr id="133123" name="Rectangle 3"/>
          <p:cNvSpPr>
            <a:spLocks noGrp="1" noChangeArrowheads="1"/>
          </p:cNvSpPr>
          <p:nvPr>
            <p:ph type="body" idx="1"/>
          </p:nvPr>
        </p:nvSpPr>
        <p:spPr>
          <a:xfrm>
            <a:off x="546100" y="1778000"/>
            <a:ext cx="7864475" cy="4621060"/>
          </a:xfrm>
          <a:noFill/>
          <a:ln/>
        </p:spPr>
        <p:txBody>
          <a:bodyPr lIns="92075" tIns="46038" rIns="92075" bIns="46038"/>
          <a:lstStyle/>
          <a:p>
            <a:r>
              <a:rPr lang="en-US" sz="2400" smtClean="0"/>
              <a:t>Probabilitas = suatu nilai dari 0 sampai dengan 1, yang menggambarkan peluang atau kemungkinan relatif bahwa suatu peristiwa akan terjadi.</a:t>
            </a:r>
            <a:endParaRPr lang="en-US" sz="2400"/>
          </a:p>
          <a:p>
            <a:r>
              <a:rPr lang="en-US" sz="2400" smtClean="0"/>
              <a:t>Probabilitas mendekati 0, semakin tidak mungkin peristiwa akan terjadi, semakin mendekati 1, semakin yakin kita bahwa peristiwa akan terjadi.</a:t>
            </a:r>
            <a:endParaRPr lang="en-US" sz="2400"/>
          </a:p>
          <a:p>
            <a:pPr>
              <a:buFont typeface="Wingdings" pitchFamily="2" charset="2"/>
              <a:buNone/>
            </a:pPr>
            <a:endParaRPr lang="en-US" sz="2400"/>
          </a:p>
        </p:txBody>
      </p:sp>
      <p:sp>
        <p:nvSpPr>
          <p:cNvPr id="133124" name="Rectangle 4"/>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i="1">
              <a:solidFill>
                <a:schemeClr val="bg1"/>
              </a:solidFill>
              <a:latin typeface="Book Antiqua" pitchFamily="18" charset="0"/>
            </a:endParaRPr>
          </a:p>
        </p:txBody>
      </p:sp>
      <p:sp>
        <p:nvSpPr>
          <p:cNvPr id="6" name="Slide Number Placeholder 5"/>
          <p:cNvSpPr>
            <a:spLocks noGrp="1"/>
          </p:cNvSpPr>
          <p:nvPr>
            <p:ph type="sldNum" sz="quarter" idx="12"/>
          </p:nvPr>
        </p:nvSpPr>
        <p:spPr/>
        <p:txBody>
          <a:bodyPr/>
          <a:lstStyle/>
          <a:p>
            <a:fld id="{BA23E363-DAAE-49FC-B4F8-0F6B610555E3}" type="slidenum">
              <a:rPr lang="en-US" smtClean="0"/>
              <a:pPr/>
              <a:t>2</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animEffect transition="in" filter="wipe(left)">
                                      <p:cBhvr>
                                        <p:cTn id="7" dur="500"/>
                                        <p:tgtEl>
                                          <p:spTgt spid="133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3123">
                                            <p:txEl>
                                              <p:pRg st="1" end="1"/>
                                            </p:txEl>
                                          </p:spTgt>
                                        </p:tgtEl>
                                        <p:attrNameLst>
                                          <p:attrName>style.visibility</p:attrName>
                                        </p:attrNameLst>
                                      </p:cBhvr>
                                      <p:to>
                                        <p:strVal val="visible"/>
                                      </p:to>
                                    </p:set>
                                    <p:animEffect transition="in" filter="wipe(left)">
                                      <p:cBhvr>
                                        <p:cTn id="12" dur="500"/>
                                        <p:tgtEl>
                                          <p:spTgt spid="1331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AutoShape 2"/>
          <p:cNvSpPr>
            <a:spLocks noGrp="1" noChangeArrowheads="1"/>
          </p:cNvSpPr>
          <p:nvPr>
            <p:ph type="title"/>
          </p:nvPr>
        </p:nvSpPr>
        <p:spPr/>
        <p:txBody>
          <a:bodyPr anchor="ctr"/>
          <a:lstStyle/>
          <a:p>
            <a:r>
              <a:rPr lang="en-US"/>
              <a:t>Probability Examples</a:t>
            </a:r>
          </a:p>
        </p:txBody>
      </p:sp>
      <p:pic>
        <p:nvPicPr>
          <p:cNvPr id="184327" name="Picture 7" descr="0504"/>
          <p:cNvPicPr>
            <a:picLocks noChangeAspect="1" noChangeArrowheads="1"/>
          </p:cNvPicPr>
          <p:nvPr/>
        </p:nvPicPr>
        <p:blipFill>
          <a:blip r:embed="rId3"/>
          <a:srcRect/>
          <a:stretch>
            <a:fillRect/>
          </a:stretch>
        </p:blipFill>
        <p:spPr bwMode="auto">
          <a:xfrm>
            <a:off x="552450" y="1955800"/>
            <a:ext cx="8077200" cy="3295650"/>
          </a:xfrm>
          <a:prstGeom prst="rect">
            <a:avLst/>
          </a:prstGeom>
          <a:noFill/>
        </p:spPr>
      </p:pic>
      <p:sp>
        <p:nvSpPr>
          <p:cNvPr id="5" name="Slide Number Placeholder 4"/>
          <p:cNvSpPr>
            <a:spLocks noGrp="1"/>
          </p:cNvSpPr>
          <p:nvPr>
            <p:ph type="sldNum" sz="quarter" idx="12"/>
          </p:nvPr>
        </p:nvSpPr>
        <p:spPr/>
        <p:txBody>
          <a:bodyPr/>
          <a:lstStyle/>
          <a:p>
            <a:fld id="{BA23E363-DAAE-49FC-B4F8-0F6B610555E3}" type="slidenum">
              <a:rPr lang="en-US" smtClean="0"/>
              <a:pPr/>
              <a:t>3</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AutoShape 2"/>
          <p:cNvSpPr>
            <a:spLocks noGrp="1" noChangeArrowheads="1"/>
          </p:cNvSpPr>
          <p:nvPr>
            <p:ph type="title"/>
          </p:nvPr>
        </p:nvSpPr>
        <p:spPr/>
        <p:txBody>
          <a:bodyPr anchor="ctr"/>
          <a:lstStyle/>
          <a:p>
            <a:r>
              <a:rPr lang="en-US" smtClean="0"/>
              <a:t>Definisi </a:t>
            </a:r>
            <a:r>
              <a:rPr lang="en-US" sz="1900" b="0" i="1" smtClean="0"/>
              <a:t>lanjutan…</a:t>
            </a:r>
            <a:endParaRPr lang="en-US" sz="1900"/>
          </a:p>
        </p:txBody>
      </p:sp>
      <p:sp>
        <p:nvSpPr>
          <p:cNvPr id="174083" name="Rectangle 3"/>
          <p:cNvSpPr>
            <a:spLocks noGrp="1" noChangeArrowheads="1"/>
          </p:cNvSpPr>
          <p:nvPr>
            <p:ph type="body" idx="1"/>
          </p:nvPr>
        </p:nvSpPr>
        <p:spPr>
          <a:xfrm>
            <a:off x="533400" y="1816100"/>
            <a:ext cx="7955071" cy="4181475"/>
          </a:xfrm>
        </p:spPr>
        <p:txBody>
          <a:bodyPr>
            <a:normAutofit lnSpcReduction="10000"/>
          </a:bodyPr>
          <a:lstStyle/>
          <a:p>
            <a:r>
              <a:rPr lang="en-US" sz="3200" b="1" smtClean="0">
                <a:effectLst>
                  <a:outerShdw blurRad="38100" dist="38100" dir="2700000" algn="tl">
                    <a:srgbClr val="000000">
                      <a:alpha val="43137"/>
                    </a:srgbClr>
                  </a:outerShdw>
                </a:effectLst>
              </a:rPr>
              <a:t>Eksperimen</a:t>
            </a:r>
            <a:r>
              <a:rPr lang="en-US" sz="3200" smtClean="0"/>
              <a:t> adalah sebuah proses yang menghasilkan satu dan hanya satu kejadian dari beberapa pengamatan yang mungkin. </a:t>
            </a:r>
            <a:endParaRPr lang="en-US" sz="3200"/>
          </a:p>
          <a:p>
            <a:r>
              <a:rPr lang="en-US" sz="3200" b="1" smtClean="0">
                <a:effectLst>
                  <a:outerShdw blurRad="38100" dist="38100" dir="2700000" algn="tl">
                    <a:srgbClr val="000000">
                      <a:alpha val="43137"/>
                    </a:srgbClr>
                  </a:outerShdw>
                </a:effectLst>
              </a:rPr>
              <a:t>Hasil</a:t>
            </a:r>
            <a:r>
              <a:rPr lang="en-US" sz="3200" smtClean="0"/>
              <a:t> (</a:t>
            </a:r>
            <a:r>
              <a:rPr lang="en-US" sz="3200" smtClean="0">
                <a:solidFill>
                  <a:schemeClr val="accent1"/>
                </a:solidFill>
              </a:rPr>
              <a:t>outcome</a:t>
            </a:r>
            <a:r>
              <a:rPr lang="en-US" sz="3200" smtClean="0"/>
              <a:t>) adalah keluaran tertentu dari sebuah eksperimen.</a:t>
            </a:r>
            <a:endParaRPr lang="en-US" sz="3200"/>
          </a:p>
          <a:p>
            <a:r>
              <a:rPr lang="en-US" sz="3200" b="1" smtClean="0">
                <a:effectLst>
                  <a:outerShdw blurRad="38100" dist="38100" dir="2700000" algn="tl">
                    <a:srgbClr val="000000">
                      <a:alpha val="43137"/>
                    </a:srgbClr>
                  </a:outerShdw>
                </a:effectLst>
              </a:rPr>
              <a:t>Kejadian</a:t>
            </a:r>
            <a:r>
              <a:rPr lang="en-US" sz="3200" smtClean="0"/>
              <a:t> (</a:t>
            </a:r>
            <a:r>
              <a:rPr lang="en-US" sz="3200" smtClean="0">
                <a:solidFill>
                  <a:schemeClr val="accent1"/>
                </a:solidFill>
              </a:rPr>
              <a:t>event</a:t>
            </a:r>
            <a:r>
              <a:rPr lang="en-US" sz="3200" smtClean="0"/>
              <a:t>) adalah kumpulan dari satu hasil atau lebih dari suatu eksperimen.</a:t>
            </a:r>
            <a:endParaRPr lang="en-US" sz="3200"/>
          </a:p>
        </p:txBody>
      </p:sp>
      <p:sp>
        <p:nvSpPr>
          <p:cNvPr id="5" name="Slide Number Placeholder 4"/>
          <p:cNvSpPr>
            <a:spLocks noGrp="1"/>
          </p:cNvSpPr>
          <p:nvPr>
            <p:ph type="sldNum" sz="quarter" idx="12"/>
          </p:nvPr>
        </p:nvSpPr>
        <p:spPr/>
        <p:txBody>
          <a:bodyPr/>
          <a:lstStyle/>
          <a:p>
            <a:fld id="{BA23E363-DAAE-49FC-B4F8-0F6B610555E3}" type="slidenum">
              <a:rPr lang="en-US" smtClean="0"/>
              <a:pPr/>
              <a:t>4</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4083">
                                            <p:txEl>
                                              <p:pRg st="0" end="0"/>
                                            </p:txEl>
                                          </p:spTgt>
                                        </p:tgtEl>
                                        <p:attrNameLst>
                                          <p:attrName>style.visibility</p:attrName>
                                        </p:attrNameLst>
                                      </p:cBhvr>
                                      <p:to>
                                        <p:strVal val="visible"/>
                                      </p:to>
                                    </p:set>
                                    <p:animEffect transition="in" filter="wipe(left)">
                                      <p:cBhvr>
                                        <p:cTn id="7" dur="500"/>
                                        <p:tgtEl>
                                          <p:spTgt spid="174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4083">
                                            <p:txEl>
                                              <p:pRg st="1" end="1"/>
                                            </p:txEl>
                                          </p:spTgt>
                                        </p:tgtEl>
                                        <p:attrNameLst>
                                          <p:attrName>style.visibility</p:attrName>
                                        </p:attrNameLst>
                                      </p:cBhvr>
                                      <p:to>
                                        <p:strVal val="visible"/>
                                      </p:to>
                                    </p:set>
                                    <p:animEffect transition="in" filter="wipe(left)">
                                      <p:cBhvr>
                                        <p:cTn id="12" dur="500"/>
                                        <p:tgtEl>
                                          <p:spTgt spid="1740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4083">
                                            <p:txEl>
                                              <p:pRg st="2" end="2"/>
                                            </p:txEl>
                                          </p:spTgt>
                                        </p:tgtEl>
                                        <p:attrNameLst>
                                          <p:attrName>style.visibility</p:attrName>
                                        </p:attrNameLst>
                                      </p:cBhvr>
                                      <p:to>
                                        <p:strVal val="visible"/>
                                      </p:to>
                                    </p:set>
                                    <p:animEffect transition="in" filter="wipe(left)">
                                      <p:cBhvr>
                                        <p:cTn id="17" dur="500"/>
                                        <p:tgtEl>
                                          <p:spTgt spid="1740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AutoShape 2"/>
          <p:cNvSpPr>
            <a:spLocks noGrp="1" noChangeArrowheads="1"/>
          </p:cNvSpPr>
          <p:nvPr>
            <p:ph type="title"/>
          </p:nvPr>
        </p:nvSpPr>
        <p:spPr/>
        <p:txBody>
          <a:bodyPr anchor="ctr"/>
          <a:lstStyle/>
          <a:p>
            <a:r>
              <a:rPr lang="en-US" sz="3200"/>
              <a:t>Experiments, Events and Outcomes</a:t>
            </a:r>
          </a:p>
        </p:txBody>
      </p:sp>
      <p:pic>
        <p:nvPicPr>
          <p:cNvPr id="185354" name="Picture 10" descr="0506"/>
          <p:cNvPicPr>
            <a:picLocks noChangeAspect="1" noChangeArrowheads="1"/>
          </p:cNvPicPr>
          <p:nvPr/>
        </p:nvPicPr>
        <p:blipFill>
          <a:blip r:embed="rId3"/>
          <a:srcRect/>
          <a:stretch>
            <a:fillRect/>
          </a:stretch>
        </p:blipFill>
        <p:spPr bwMode="auto">
          <a:xfrm>
            <a:off x="781050" y="1536700"/>
            <a:ext cx="7648575" cy="4857750"/>
          </a:xfrm>
          <a:prstGeom prst="rect">
            <a:avLst/>
          </a:prstGeom>
          <a:noFill/>
        </p:spPr>
      </p:pic>
      <p:sp>
        <p:nvSpPr>
          <p:cNvPr id="5" name="Slide Number Placeholder 4"/>
          <p:cNvSpPr>
            <a:spLocks noGrp="1"/>
          </p:cNvSpPr>
          <p:nvPr>
            <p:ph type="sldNum" sz="quarter" idx="12"/>
          </p:nvPr>
        </p:nvSpPr>
        <p:spPr/>
        <p:txBody>
          <a:bodyPr/>
          <a:lstStyle/>
          <a:p>
            <a:fld id="{BA23E363-DAAE-49FC-B4F8-0F6B610555E3}" type="slidenum">
              <a:rPr lang="en-US" smtClean="0"/>
              <a:pPr/>
              <a:t>5</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AutoShape 2"/>
          <p:cNvSpPr>
            <a:spLocks noGrp="1" noChangeArrowheads="1"/>
          </p:cNvSpPr>
          <p:nvPr>
            <p:ph type="title"/>
          </p:nvPr>
        </p:nvSpPr>
        <p:spPr/>
        <p:txBody>
          <a:bodyPr anchor="ctr"/>
          <a:lstStyle/>
          <a:p>
            <a:r>
              <a:rPr lang="en-US"/>
              <a:t>Assigning Probabilities</a:t>
            </a:r>
          </a:p>
        </p:txBody>
      </p:sp>
      <p:sp>
        <p:nvSpPr>
          <p:cNvPr id="186371" name="Rectangle 3"/>
          <p:cNvSpPr>
            <a:spLocks noGrp="1" noChangeArrowheads="1"/>
          </p:cNvSpPr>
          <p:nvPr>
            <p:ph type="body" idx="1"/>
          </p:nvPr>
        </p:nvSpPr>
        <p:spPr>
          <a:xfrm>
            <a:off x="520700" y="1663700"/>
            <a:ext cx="7835900" cy="3093929"/>
          </a:xfrm>
        </p:spPr>
        <p:txBody>
          <a:bodyPr/>
          <a:lstStyle/>
          <a:p>
            <a:pPr marL="6350" lvl="1" indent="-6350">
              <a:buFontTx/>
              <a:buNone/>
            </a:pPr>
            <a:r>
              <a:rPr lang="en-US" sz="3200" smtClean="0"/>
              <a:t>Tiga pendekatan menentukan probabilitas :</a:t>
            </a:r>
            <a:endParaRPr lang="en-US" sz="3200"/>
          </a:p>
          <a:p>
            <a:pPr lvl="1"/>
            <a:r>
              <a:rPr lang="en-US" sz="3200" smtClean="0"/>
              <a:t>Klasik</a:t>
            </a:r>
            <a:endParaRPr lang="en-US" sz="3200"/>
          </a:p>
          <a:p>
            <a:pPr lvl="1"/>
            <a:r>
              <a:rPr lang="en-US" sz="3200" smtClean="0"/>
              <a:t>Empirik </a:t>
            </a:r>
            <a:endParaRPr lang="en-US" sz="3200"/>
          </a:p>
          <a:p>
            <a:pPr lvl="1"/>
            <a:r>
              <a:rPr lang="en-US" sz="3200" smtClean="0"/>
              <a:t>Subjektif</a:t>
            </a:r>
            <a:endParaRPr lang="en-US" sz="3200"/>
          </a:p>
        </p:txBody>
      </p:sp>
      <p:sp>
        <p:nvSpPr>
          <p:cNvPr id="5" name="Slide Number Placeholder 4"/>
          <p:cNvSpPr>
            <a:spLocks noGrp="1"/>
          </p:cNvSpPr>
          <p:nvPr>
            <p:ph type="sldNum" sz="quarter" idx="12"/>
          </p:nvPr>
        </p:nvSpPr>
        <p:spPr/>
        <p:txBody>
          <a:bodyPr/>
          <a:lstStyle/>
          <a:p>
            <a:fld id="{BA23E363-DAAE-49FC-B4F8-0F6B610555E3}" type="slidenum">
              <a:rPr lang="en-US" smtClean="0"/>
              <a:pPr/>
              <a:t>6</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AutoShape 2"/>
          <p:cNvSpPr>
            <a:spLocks noGrp="1" noChangeArrowheads="1"/>
          </p:cNvSpPr>
          <p:nvPr>
            <p:ph type="title"/>
          </p:nvPr>
        </p:nvSpPr>
        <p:spPr/>
        <p:txBody>
          <a:bodyPr anchor="ctr"/>
          <a:lstStyle/>
          <a:p>
            <a:r>
              <a:rPr lang="en-US"/>
              <a:t>Classical Probability</a:t>
            </a:r>
          </a:p>
        </p:txBody>
      </p:sp>
      <p:sp>
        <p:nvSpPr>
          <p:cNvPr id="187398" name="Rectangle 6"/>
          <p:cNvSpPr>
            <a:spLocks noGrp="1" noChangeArrowheads="1"/>
          </p:cNvSpPr>
          <p:nvPr>
            <p:ph type="body" idx="1"/>
          </p:nvPr>
        </p:nvSpPr>
        <p:spPr>
          <a:xfrm>
            <a:off x="361950" y="2590800"/>
            <a:ext cx="7807325" cy="3495675"/>
          </a:xfrm>
        </p:spPr>
        <p:txBody>
          <a:bodyPr/>
          <a:lstStyle/>
          <a:p>
            <a:pPr marL="0" indent="0">
              <a:lnSpc>
                <a:spcPct val="90000"/>
              </a:lnSpc>
              <a:buFont typeface="Wingdings" pitchFamily="2" charset="2"/>
              <a:buNone/>
            </a:pPr>
            <a:r>
              <a:rPr lang="en-US" sz="2000" smtClean="0"/>
              <a:t>Bayangkan eksperimen melempar dadu. Berapakah probabilitas kejadian “angka genap” muncul ?</a:t>
            </a:r>
          </a:p>
          <a:p>
            <a:pPr>
              <a:lnSpc>
                <a:spcPct val="90000"/>
              </a:lnSpc>
              <a:buFont typeface="Wingdings" pitchFamily="2" charset="2"/>
              <a:buNone/>
            </a:pPr>
            <a:endParaRPr lang="en-US" sz="2000"/>
          </a:p>
          <a:p>
            <a:pPr>
              <a:lnSpc>
                <a:spcPct val="90000"/>
              </a:lnSpc>
              <a:buFont typeface="Wingdings" pitchFamily="2" charset="2"/>
              <a:buNone/>
            </a:pPr>
            <a:r>
              <a:rPr lang="en-US" sz="2000" smtClean="0"/>
              <a:t>Hasil yang mungkin :</a:t>
            </a:r>
            <a:endParaRPr lang="en-US" sz="2000"/>
          </a:p>
          <a:p>
            <a:pPr>
              <a:lnSpc>
                <a:spcPct val="90000"/>
              </a:lnSpc>
              <a:buFont typeface="Wingdings" pitchFamily="2" charset="2"/>
              <a:buNone/>
            </a:pPr>
            <a:endParaRPr lang="en-US" sz="2000"/>
          </a:p>
          <a:p>
            <a:pPr>
              <a:lnSpc>
                <a:spcPct val="90000"/>
              </a:lnSpc>
              <a:buFont typeface="Wingdings" pitchFamily="2" charset="2"/>
              <a:buNone/>
            </a:pPr>
            <a:endParaRPr lang="en-US" sz="2000"/>
          </a:p>
          <a:p>
            <a:pPr>
              <a:lnSpc>
                <a:spcPct val="90000"/>
              </a:lnSpc>
              <a:buFont typeface="Wingdings" pitchFamily="2" charset="2"/>
              <a:buNone/>
            </a:pPr>
            <a:endParaRPr lang="en-US" sz="2000"/>
          </a:p>
          <a:p>
            <a:pPr>
              <a:lnSpc>
                <a:spcPct val="90000"/>
              </a:lnSpc>
              <a:buFont typeface="Wingdings" pitchFamily="2" charset="2"/>
              <a:buNone/>
            </a:pPr>
            <a:endParaRPr lang="en-US" sz="2000" smtClean="0"/>
          </a:p>
          <a:p>
            <a:pPr>
              <a:lnSpc>
                <a:spcPct val="90000"/>
              </a:lnSpc>
              <a:buFont typeface="Wingdings" pitchFamily="2" charset="2"/>
              <a:buNone/>
            </a:pPr>
            <a:endParaRPr lang="en-US" sz="2000" smtClean="0"/>
          </a:p>
          <a:p>
            <a:pPr>
              <a:lnSpc>
                <a:spcPct val="90000"/>
              </a:lnSpc>
              <a:buFont typeface="Wingdings" pitchFamily="2" charset="2"/>
              <a:buNone/>
            </a:pPr>
            <a:endParaRPr lang="en-US" sz="2000"/>
          </a:p>
          <a:p>
            <a:pPr marL="0" indent="0">
              <a:lnSpc>
                <a:spcPct val="90000"/>
              </a:lnSpc>
              <a:buFont typeface="Wingdings" pitchFamily="2" charset="2"/>
              <a:buNone/>
            </a:pPr>
            <a:r>
              <a:rPr lang="en-US" sz="2000" smtClean="0"/>
              <a:t>Terdapat tiga hasil yang diharapkan (dua, empat, dan enam) dari enam hasil yang mungkin terjadi. </a:t>
            </a:r>
            <a:endParaRPr lang="en-US" sz="2000"/>
          </a:p>
          <a:p>
            <a:pPr>
              <a:lnSpc>
                <a:spcPct val="90000"/>
              </a:lnSpc>
            </a:pPr>
            <a:endParaRPr lang="en-US" sz="1800"/>
          </a:p>
        </p:txBody>
      </p:sp>
      <p:pic>
        <p:nvPicPr>
          <p:cNvPr id="187402" name="Picture 10"/>
          <p:cNvPicPr>
            <a:picLocks noChangeAspect="1" noChangeArrowheads="1"/>
          </p:cNvPicPr>
          <p:nvPr/>
        </p:nvPicPr>
        <p:blipFill>
          <a:blip r:embed="rId3"/>
          <a:srcRect/>
          <a:stretch>
            <a:fillRect/>
          </a:stretch>
        </p:blipFill>
        <p:spPr bwMode="auto">
          <a:xfrm>
            <a:off x="382588" y="1660525"/>
            <a:ext cx="8391525" cy="785813"/>
          </a:xfrm>
          <a:prstGeom prst="rect">
            <a:avLst/>
          </a:prstGeom>
          <a:noFill/>
          <a:ln w="9525">
            <a:noFill/>
            <a:miter lim="800000"/>
            <a:headEnd/>
            <a:tailEnd/>
          </a:ln>
          <a:effectLst/>
        </p:spPr>
      </p:pic>
      <p:pic>
        <p:nvPicPr>
          <p:cNvPr id="187403" name="Picture 11"/>
          <p:cNvPicPr>
            <a:picLocks noChangeAspect="1" noChangeArrowheads="1"/>
          </p:cNvPicPr>
          <p:nvPr/>
        </p:nvPicPr>
        <p:blipFill>
          <a:blip r:embed="rId4"/>
          <a:srcRect/>
          <a:stretch>
            <a:fillRect/>
          </a:stretch>
        </p:blipFill>
        <p:spPr bwMode="auto">
          <a:xfrm>
            <a:off x="2795588" y="3500438"/>
            <a:ext cx="4413250" cy="1609725"/>
          </a:xfrm>
          <a:prstGeom prst="rect">
            <a:avLst/>
          </a:prstGeom>
          <a:noFill/>
          <a:ln w="9525">
            <a:noFill/>
            <a:miter lim="800000"/>
            <a:headEnd/>
            <a:tailEnd/>
          </a:ln>
          <a:effectLst/>
        </p:spPr>
      </p:pic>
      <p:sp>
        <p:nvSpPr>
          <p:cNvPr id="7" name="Slide Number Placeholder 6"/>
          <p:cNvSpPr>
            <a:spLocks noGrp="1"/>
          </p:cNvSpPr>
          <p:nvPr>
            <p:ph type="sldNum" sz="quarter" idx="12"/>
          </p:nvPr>
        </p:nvSpPr>
        <p:spPr/>
        <p:txBody>
          <a:bodyPr/>
          <a:lstStyle/>
          <a:p>
            <a:fld id="{BA23E363-DAAE-49FC-B4F8-0F6B610555E3}" type="slidenum">
              <a:rPr lang="en-US" smtClean="0"/>
              <a:pPr/>
              <a:t>7</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4" name="AutoShape 2"/>
          <p:cNvSpPr>
            <a:spLocks noGrp="1" noChangeArrowheads="1"/>
          </p:cNvSpPr>
          <p:nvPr>
            <p:ph type="title"/>
          </p:nvPr>
        </p:nvSpPr>
        <p:spPr>
          <a:noFill/>
          <a:ln/>
        </p:spPr>
        <p:txBody>
          <a:bodyPr lIns="92075" tIns="46038" rIns="92075" bIns="46038" anchor="ctr"/>
          <a:lstStyle/>
          <a:p>
            <a:r>
              <a:rPr lang="en-US" smtClean="0"/>
              <a:t>Kejadian Mutually Exclusive</a:t>
            </a:r>
            <a:endParaRPr lang="en-US"/>
          </a:p>
        </p:txBody>
      </p:sp>
      <p:sp>
        <p:nvSpPr>
          <p:cNvPr id="136195" name="Rectangle 3"/>
          <p:cNvSpPr>
            <a:spLocks noGrp="1" noChangeArrowheads="1"/>
          </p:cNvSpPr>
          <p:nvPr>
            <p:ph type="body" idx="1"/>
          </p:nvPr>
        </p:nvSpPr>
        <p:spPr>
          <a:xfrm>
            <a:off x="469900" y="1689100"/>
            <a:ext cx="8128000" cy="4633586"/>
          </a:xfrm>
          <a:noFill/>
          <a:ln/>
        </p:spPr>
        <p:txBody>
          <a:bodyPr lIns="92075" tIns="46038" rIns="92075" bIns="46038"/>
          <a:lstStyle/>
          <a:p>
            <a:r>
              <a:rPr lang="en-US" sz="3200" smtClean="0"/>
              <a:t>Kejadian disebut </a:t>
            </a:r>
            <a:r>
              <a:rPr lang="en-US" sz="3200" smtClean="0">
                <a:solidFill>
                  <a:schemeClr val="accent1"/>
                </a:solidFill>
              </a:rPr>
              <a:t>mutually </a:t>
            </a:r>
            <a:r>
              <a:rPr lang="en-US" sz="3200">
                <a:solidFill>
                  <a:schemeClr val="accent1"/>
                </a:solidFill>
              </a:rPr>
              <a:t>exclusive</a:t>
            </a:r>
            <a:r>
              <a:rPr lang="en-US" sz="3200"/>
              <a:t> </a:t>
            </a:r>
            <a:r>
              <a:rPr lang="en-US" sz="3200" smtClean="0"/>
              <a:t>: munculnya suatu kejadian berarti tidak ada satupun kejadian lainnya yang dapat muncul pada waktu yang bersamaan. </a:t>
            </a:r>
            <a:endParaRPr lang="en-US" sz="3200"/>
          </a:p>
          <a:p>
            <a:r>
              <a:rPr lang="en-US" sz="3200" smtClean="0"/>
              <a:t>Kejadian disebut </a:t>
            </a:r>
            <a:r>
              <a:rPr lang="en-US" sz="3200" smtClean="0">
                <a:solidFill>
                  <a:schemeClr val="accent1"/>
                </a:solidFill>
              </a:rPr>
              <a:t>independent</a:t>
            </a:r>
            <a:r>
              <a:rPr lang="en-US" sz="3200" smtClean="0"/>
              <a:t> : satu kejadian tidak mempengaruhi / berdampak pada kejadian lainnya. </a:t>
            </a:r>
            <a:endParaRPr lang="en-US" sz="3200"/>
          </a:p>
          <a:p>
            <a:endParaRPr lang="en-US" sz="3200"/>
          </a:p>
          <a:p>
            <a:endParaRPr lang="en-US" sz="3200"/>
          </a:p>
        </p:txBody>
      </p:sp>
      <p:sp>
        <p:nvSpPr>
          <p:cNvPr id="136196" name="Rectangle 4"/>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i="1">
              <a:solidFill>
                <a:schemeClr val="bg1"/>
              </a:solidFill>
              <a:latin typeface="Book Antiqua" pitchFamily="18" charset="0"/>
            </a:endParaRPr>
          </a:p>
        </p:txBody>
      </p:sp>
      <p:sp>
        <p:nvSpPr>
          <p:cNvPr id="6" name="Slide Number Placeholder 5"/>
          <p:cNvSpPr>
            <a:spLocks noGrp="1"/>
          </p:cNvSpPr>
          <p:nvPr>
            <p:ph type="sldNum" sz="quarter" idx="12"/>
          </p:nvPr>
        </p:nvSpPr>
        <p:spPr/>
        <p:txBody>
          <a:bodyPr/>
          <a:lstStyle/>
          <a:p>
            <a:fld id="{BA23E363-DAAE-49FC-B4F8-0F6B610555E3}" type="slidenum">
              <a:rPr lang="en-US" smtClean="0"/>
              <a:pPr/>
              <a:t>8</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animEffect transition="in" filter="wipe(left)">
                                      <p:cBhvr>
                                        <p:cTn id="7" dur="500"/>
                                        <p:tgtEl>
                                          <p:spTgt spid="136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6195">
                                            <p:txEl>
                                              <p:pRg st="1" end="1"/>
                                            </p:txEl>
                                          </p:spTgt>
                                        </p:tgtEl>
                                        <p:attrNameLst>
                                          <p:attrName>style.visibility</p:attrName>
                                        </p:attrNameLst>
                                      </p:cBhvr>
                                      <p:to>
                                        <p:strVal val="visible"/>
                                      </p:to>
                                    </p:set>
                                    <p:animEffect transition="in" filter="wipe(left)">
                                      <p:cBhvr>
                                        <p:cTn id="12" dur="500"/>
                                        <p:tgtEl>
                                          <p:spTgt spid="136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AutoShape 2"/>
          <p:cNvSpPr>
            <a:spLocks noGrp="1" noChangeArrowheads="1"/>
          </p:cNvSpPr>
          <p:nvPr>
            <p:ph type="title"/>
          </p:nvPr>
        </p:nvSpPr>
        <p:spPr>
          <a:noFill/>
          <a:ln/>
        </p:spPr>
        <p:txBody>
          <a:bodyPr lIns="92075" tIns="46038" rIns="92075" bIns="46038" anchor="ctr"/>
          <a:lstStyle/>
          <a:p>
            <a:r>
              <a:rPr lang="en-US" smtClean="0"/>
              <a:t>Kejadian Collectively Exhaustive</a:t>
            </a:r>
            <a:endParaRPr lang="en-US"/>
          </a:p>
        </p:txBody>
      </p:sp>
      <p:sp>
        <p:nvSpPr>
          <p:cNvPr id="137219" name="Rectangle 3"/>
          <p:cNvSpPr>
            <a:spLocks noGrp="1" noChangeArrowheads="1"/>
          </p:cNvSpPr>
          <p:nvPr>
            <p:ph type="body" idx="1"/>
          </p:nvPr>
        </p:nvSpPr>
        <p:spPr>
          <a:noFill/>
          <a:ln/>
        </p:spPr>
        <p:txBody>
          <a:bodyPr lIns="92075" tIns="46038" rIns="92075" bIns="46038"/>
          <a:lstStyle/>
          <a:p>
            <a:r>
              <a:rPr lang="en-US" sz="3600" smtClean="0"/>
              <a:t>Kejadian disebut </a:t>
            </a:r>
            <a:r>
              <a:rPr lang="en-US" sz="3600" smtClean="0">
                <a:solidFill>
                  <a:schemeClr val="accent1"/>
                </a:solidFill>
              </a:rPr>
              <a:t>collectively </a:t>
            </a:r>
            <a:r>
              <a:rPr lang="en-US" sz="3600">
                <a:solidFill>
                  <a:schemeClr val="accent1"/>
                </a:solidFill>
              </a:rPr>
              <a:t>exhaustive</a:t>
            </a:r>
            <a:r>
              <a:rPr lang="en-US" sz="3600"/>
              <a:t> </a:t>
            </a:r>
            <a:r>
              <a:rPr lang="en-US" sz="3600" smtClean="0"/>
              <a:t>(kumpulan lengkap): setidak-tidaknya satu dari banyak kejadian yang mungkin harus muncul ketika sebuah eksperimen dilakukan. </a:t>
            </a:r>
            <a:endParaRPr lang="en-US" sz="3600"/>
          </a:p>
        </p:txBody>
      </p:sp>
      <p:sp>
        <p:nvSpPr>
          <p:cNvPr id="137220" name="Rectangle 4"/>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i="1">
              <a:solidFill>
                <a:schemeClr val="bg1"/>
              </a:solidFill>
              <a:latin typeface="Book Antiqua" pitchFamily="18" charset="0"/>
            </a:endParaRPr>
          </a:p>
        </p:txBody>
      </p:sp>
      <p:sp>
        <p:nvSpPr>
          <p:cNvPr id="6" name="Slide Number Placeholder 5"/>
          <p:cNvSpPr>
            <a:spLocks noGrp="1"/>
          </p:cNvSpPr>
          <p:nvPr>
            <p:ph type="sldNum" sz="quarter" idx="12"/>
          </p:nvPr>
        </p:nvSpPr>
        <p:spPr/>
        <p:txBody>
          <a:bodyPr/>
          <a:lstStyle/>
          <a:p>
            <a:fld id="{BA23E363-DAAE-49FC-B4F8-0F6B610555E3}" type="slidenum">
              <a:rPr lang="en-US" smtClean="0"/>
              <a:pPr/>
              <a:t>9</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AutoShape 2"/>
          <p:cNvSpPr>
            <a:spLocks noGrp="1" noChangeArrowheads="1"/>
          </p:cNvSpPr>
          <p:nvPr>
            <p:ph type="title"/>
          </p:nvPr>
        </p:nvSpPr>
        <p:spPr/>
        <p:txBody>
          <a:bodyPr/>
          <a:lstStyle/>
          <a:p>
            <a:r>
              <a:rPr lang="en-US" smtClean="0"/>
              <a:t>Probabilitas Empirik</a:t>
            </a:r>
            <a:endParaRPr lang="en-US"/>
          </a:p>
        </p:txBody>
      </p:sp>
      <p:sp>
        <p:nvSpPr>
          <p:cNvPr id="188420" name="Rectangle 4"/>
          <p:cNvSpPr>
            <a:spLocks noGrp="1" noChangeArrowheads="1"/>
          </p:cNvSpPr>
          <p:nvPr>
            <p:ph type="body" idx="1"/>
          </p:nvPr>
        </p:nvSpPr>
        <p:spPr>
          <a:xfrm>
            <a:off x="453982" y="2364462"/>
            <a:ext cx="8273702" cy="1638821"/>
          </a:xfrm>
        </p:spPr>
        <p:txBody>
          <a:bodyPr>
            <a:noAutofit/>
          </a:bodyPr>
          <a:lstStyle/>
          <a:p>
            <a:pPr marL="0" indent="0">
              <a:lnSpc>
                <a:spcPct val="90000"/>
              </a:lnSpc>
              <a:buFont typeface="Wingdings" pitchFamily="2" charset="2"/>
              <a:buNone/>
            </a:pPr>
            <a:r>
              <a:rPr lang="en-US" sz="1800" smtClean="0"/>
              <a:t>[ didasarkan pada jumlah kemunculan suatu kejadian sebagai sebuah proporsi dari sejumlah percobaan yang telah diketahui ]</a:t>
            </a:r>
          </a:p>
          <a:p>
            <a:pPr marL="0" indent="0">
              <a:lnSpc>
                <a:spcPct val="90000"/>
              </a:lnSpc>
              <a:buFont typeface="Wingdings" pitchFamily="2" charset="2"/>
              <a:buNone/>
            </a:pPr>
            <a:endParaRPr lang="en-US" sz="1800" smtClean="0"/>
          </a:p>
          <a:p>
            <a:pPr marL="0" indent="0">
              <a:lnSpc>
                <a:spcPct val="90000"/>
              </a:lnSpc>
              <a:buFont typeface="Wingdings" pitchFamily="2" charset="2"/>
              <a:buNone/>
            </a:pPr>
            <a:r>
              <a:rPr lang="en-US" sz="1800" smtClean="0"/>
              <a:t>Rumus :</a:t>
            </a:r>
          </a:p>
          <a:p>
            <a:pPr marL="0" indent="0">
              <a:lnSpc>
                <a:spcPct val="90000"/>
              </a:lnSpc>
              <a:buFont typeface="Wingdings" pitchFamily="2" charset="2"/>
              <a:buNone/>
            </a:pPr>
            <a:r>
              <a:rPr lang="en-US" sz="1800" smtClean="0"/>
              <a:t>Probabilitas empiris = ( banyaknya kemunculan suatu kejadian / jml seluruh pengamatan )</a:t>
            </a:r>
          </a:p>
          <a:p>
            <a:pPr marL="0" indent="0">
              <a:lnSpc>
                <a:spcPct val="90000"/>
              </a:lnSpc>
              <a:buFont typeface="Wingdings" pitchFamily="2" charset="2"/>
              <a:buNone/>
            </a:pPr>
            <a:endParaRPr lang="en-US" sz="1800" smtClean="0"/>
          </a:p>
          <a:p>
            <a:pPr marL="0" indent="0">
              <a:lnSpc>
                <a:spcPct val="90000"/>
              </a:lnSpc>
              <a:buFont typeface="Wingdings" pitchFamily="2" charset="2"/>
              <a:buNone/>
            </a:pPr>
            <a:endParaRPr lang="en-US" sz="1800" smtClean="0"/>
          </a:p>
          <a:p>
            <a:pPr marL="0" indent="0">
              <a:lnSpc>
                <a:spcPct val="90000"/>
              </a:lnSpc>
              <a:buFont typeface="Wingdings" pitchFamily="2" charset="2"/>
              <a:buNone/>
            </a:pPr>
            <a:r>
              <a:rPr lang="en-US" sz="1800" smtClean="0"/>
              <a:t>Kunci untuk membuat probabilitas empiris adalah semakin banyak pengamatan akan menghasilkan perkiraan probabilitas yang lebih akurat. </a:t>
            </a:r>
            <a:r>
              <a:rPr lang="en-US" sz="1800" smtClean="0">
                <a:sym typeface="Wingdings" pitchFamily="2" charset="2"/>
              </a:rPr>
              <a:t> HUKUM JUMLAH BESAR.</a:t>
            </a:r>
            <a:endParaRPr lang="en-US" sz="1800" smtClean="0"/>
          </a:p>
          <a:p>
            <a:pPr>
              <a:lnSpc>
                <a:spcPct val="90000"/>
              </a:lnSpc>
              <a:buFont typeface="Wingdings" pitchFamily="2" charset="2"/>
              <a:buNone/>
            </a:pPr>
            <a:endParaRPr lang="en-US" sz="1800"/>
          </a:p>
        </p:txBody>
      </p:sp>
      <p:sp>
        <p:nvSpPr>
          <p:cNvPr id="7" name="TextBox 6"/>
          <p:cNvSpPr txBox="1"/>
          <p:nvPr/>
        </p:nvSpPr>
        <p:spPr>
          <a:xfrm>
            <a:off x="448154" y="1663178"/>
            <a:ext cx="8292230" cy="5355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800" smtClean="0">
                <a:latin typeface="Cambria" pitchFamily="18" charset="0"/>
              </a:rPr>
              <a:t>Probabilitas empirik : probabilitas suatu kejadian yang muncul adalah sebagian dari sejumlah kejadian serupa yang telah terjadi di masa lalu.</a:t>
            </a:r>
            <a:endParaRPr lang="en-US" sz="1800">
              <a:latin typeface="Cambria" pitchFamily="18" charset="0"/>
            </a:endParaRPr>
          </a:p>
        </p:txBody>
      </p:sp>
      <p:sp>
        <p:nvSpPr>
          <p:cNvPr id="8" name="TextBox 7"/>
          <p:cNvSpPr txBox="1"/>
          <p:nvPr/>
        </p:nvSpPr>
        <p:spPr>
          <a:xfrm>
            <a:off x="437542" y="5314864"/>
            <a:ext cx="8290142" cy="7571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800" smtClean="0">
                <a:latin typeface="Cambria" pitchFamily="18" charset="0"/>
              </a:rPr>
              <a:t>Hukum Jumlah Besar : Dalam percobaan yang jumlahnya sangat banyak, probabilitas empiris dari suatu kejadian akan mendekati probabilitas yang sesungguhnya.</a:t>
            </a:r>
            <a:endParaRPr lang="en-US" sz="1800">
              <a:latin typeface="Cambria" pitchFamily="18" charset="0"/>
            </a:endParaRPr>
          </a:p>
        </p:txBody>
      </p:sp>
      <p:sp>
        <p:nvSpPr>
          <p:cNvPr id="9" name="Slide Number Placeholder 8"/>
          <p:cNvSpPr>
            <a:spLocks noGrp="1"/>
          </p:cNvSpPr>
          <p:nvPr>
            <p:ph type="sldNum" sz="quarter" idx="12"/>
          </p:nvPr>
        </p:nvSpPr>
        <p:spPr/>
        <p:txBody>
          <a:bodyPr/>
          <a:lstStyle/>
          <a:p>
            <a:fld id="{BA23E363-DAAE-49FC-B4F8-0F6B610555E3}" type="slidenum">
              <a:rPr lang="en-US" smtClean="0"/>
              <a:pPr/>
              <a:t>10</a:t>
            </a:fld>
            <a:endParaRPr lang="en-US"/>
          </a:p>
        </p:txBody>
      </p:sp>
      <p:sp>
        <p:nvSpPr>
          <p:cNvPr id="10" name="Footer Placeholder 9"/>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AutoShape 2"/>
          <p:cNvSpPr>
            <a:spLocks noGrp="1" noChangeArrowheads="1"/>
          </p:cNvSpPr>
          <p:nvPr>
            <p:ph type="title"/>
          </p:nvPr>
        </p:nvSpPr>
        <p:spPr/>
        <p:txBody>
          <a:bodyPr anchor="ctr"/>
          <a:lstStyle/>
          <a:p>
            <a:r>
              <a:rPr lang="en-US" smtClean="0"/>
              <a:t>Hukum Jumlah Besar</a:t>
            </a:r>
            <a:endParaRPr lang="en-US"/>
          </a:p>
        </p:txBody>
      </p:sp>
      <p:sp>
        <p:nvSpPr>
          <p:cNvPr id="243715" name="Rectangle 3"/>
          <p:cNvSpPr>
            <a:spLocks noGrp="1" noChangeArrowheads="1"/>
          </p:cNvSpPr>
          <p:nvPr>
            <p:ph type="body" idx="1"/>
          </p:nvPr>
        </p:nvSpPr>
        <p:spPr>
          <a:xfrm>
            <a:off x="508000" y="1714500"/>
            <a:ext cx="8033359" cy="1876425"/>
          </a:xfrm>
        </p:spPr>
        <p:txBody>
          <a:bodyPr/>
          <a:lstStyle/>
          <a:p>
            <a:pPr marL="0" indent="0">
              <a:lnSpc>
                <a:spcPct val="90000"/>
              </a:lnSpc>
              <a:buFont typeface="Wingdings" pitchFamily="2" charset="2"/>
              <a:buNone/>
            </a:pPr>
            <a:r>
              <a:rPr lang="en-US" sz="2000" smtClean="0"/>
              <a:t>Misal dalam pelemparan koin. Hasil setiap pelemparan dapat berupa kepala atau ekor. Jika kita lempar koin berkali-kali, probabilitas dari hasil kepala yang muncul akan mendekati 0,5. </a:t>
            </a:r>
          </a:p>
          <a:p>
            <a:pPr marL="0" indent="0">
              <a:lnSpc>
                <a:spcPct val="90000"/>
              </a:lnSpc>
              <a:buFont typeface="Wingdings" pitchFamily="2" charset="2"/>
              <a:buNone/>
            </a:pPr>
            <a:r>
              <a:rPr lang="en-US" sz="2000" smtClean="0"/>
              <a:t>Tabel berikut melaporkan hasil dari sebuah eksperimen pelemparan koin 1, 10, 50, 100, 500, 1.000, dan 10.000 kali.</a:t>
            </a:r>
            <a:endParaRPr lang="en-US" sz="2000"/>
          </a:p>
        </p:txBody>
      </p:sp>
      <p:pic>
        <p:nvPicPr>
          <p:cNvPr id="243717" name="Picture 5" descr="0512"/>
          <p:cNvPicPr>
            <a:picLocks noChangeAspect="1" noChangeArrowheads="1"/>
          </p:cNvPicPr>
          <p:nvPr/>
        </p:nvPicPr>
        <p:blipFill>
          <a:blip r:embed="rId3"/>
          <a:srcRect/>
          <a:stretch>
            <a:fillRect/>
          </a:stretch>
        </p:blipFill>
        <p:spPr bwMode="auto">
          <a:xfrm>
            <a:off x="679450" y="3435350"/>
            <a:ext cx="7648575" cy="2514600"/>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11</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266" name="AutoShape 2"/>
          <p:cNvSpPr>
            <a:spLocks noGrp="1" noChangeArrowheads="1"/>
          </p:cNvSpPr>
          <p:nvPr>
            <p:ph type="title"/>
          </p:nvPr>
        </p:nvSpPr>
        <p:spPr>
          <a:noFill/>
          <a:ln/>
        </p:spPr>
        <p:txBody>
          <a:bodyPr lIns="92075" tIns="46038" rIns="92075" bIns="46038" anchor="ctr"/>
          <a:lstStyle/>
          <a:p>
            <a:r>
              <a:rPr lang="en-US" smtClean="0"/>
              <a:t>Contoh Probabilitas Empiris</a:t>
            </a:r>
            <a:endParaRPr lang="en-US">
              <a:solidFill>
                <a:schemeClr val="hlink"/>
              </a:solidFill>
            </a:endParaRPr>
          </a:p>
        </p:txBody>
      </p:sp>
      <p:sp>
        <p:nvSpPr>
          <p:cNvPr id="139267" name="Rectangle 3"/>
          <p:cNvSpPr>
            <a:spLocks noGrp="1" noChangeArrowheads="1"/>
          </p:cNvSpPr>
          <p:nvPr>
            <p:ph type="body" idx="1"/>
          </p:nvPr>
        </p:nvSpPr>
        <p:spPr>
          <a:xfrm>
            <a:off x="558800" y="1670050"/>
            <a:ext cx="7772400" cy="1911350"/>
          </a:xfrm>
          <a:noFill/>
          <a:ln/>
        </p:spPr>
        <p:txBody>
          <a:bodyPr lIns="92075" tIns="46038" rIns="92075" bIns="46038"/>
          <a:lstStyle/>
          <a:p>
            <a:pPr marL="0" indent="0">
              <a:lnSpc>
                <a:spcPct val="90000"/>
              </a:lnSpc>
              <a:buFont typeface="Wingdings" pitchFamily="2" charset="2"/>
              <a:buNone/>
            </a:pPr>
            <a:r>
              <a:rPr lang="en-US" sz="2400" smtClean="0"/>
              <a:t>Pada 1 Feb 2003, pesawat ulang-alik Columbia meledak. Ini adalah bencana kedua dalam 113 misi luar angkasa NASA. Berdasarkan informasi ini, berapa probabilitas misi mendatang akan berhasil ?</a:t>
            </a:r>
            <a:endParaRPr lang="en-US" sz="2400"/>
          </a:p>
          <a:p>
            <a:pPr>
              <a:lnSpc>
                <a:spcPct val="90000"/>
              </a:lnSpc>
              <a:buFont typeface="Wingdings" pitchFamily="2" charset="2"/>
              <a:buNone/>
            </a:pPr>
            <a:endParaRPr lang="en-US" sz="2400"/>
          </a:p>
        </p:txBody>
      </p:sp>
      <p:sp>
        <p:nvSpPr>
          <p:cNvPr id="139268" name="Rectangle 4"/>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i="1">
              <a:solidFill>
                <a:schemeClr val="bg1"/>
              </a:solidFill>
              <a:latin typeface="Book Antiqua" pitchFamily="18" charset="0"/>
            </a:endParaRPr>
          </a:p>
        </p:txBody>
      </p:sp>
      <p:graphicFrame>
        <p:nvGraphicFramePr>
          <p:cNvPr id="139269" name="Object 5"/>
          <p:cNvGraphicFramePr>
            <a:graphicFrameLocks noChangeAspect="1"/>
          </p:cNvGraphicFramePr>
          <p:nvPr/>
        </p:nvGraphicFramePr>
        <p:xfrm>
          <a:off x="703263" y="3360738"/>
          <a:ext cx="7653337" cy="1668462"/>
        </p:xfrm>
        <a:graphic>
          <a:graphicData uri="http://schemas.openxmlformats.org/presentationml/2006/ole">
            <p:oleObj spid="_x0000_s22530" name="Equation" r:id="rId4" imgW="3936960" imgH="838080" progId="Equation.3">
              <p:embed/>
            </p:oleObj>
          </a:graphicData>
        </a:graphic>
      </p:graphicFrame>
      <p:sp>
        <p:nvSpPr>
          <p:cNvPr id="7" name="Slide Number Placeholder 6"/>
          <p:cNvSpPr>
            <a:spLocks noGrp="1"/>
          </p:cNvSpPr>
          <p:nvPr>
            <p:ph type="sldNum" sz="quarter" idx="12"/>
          </p:nvPr>
        </p:nvSpPr>
        <p:spPr/>
        <p:txBody>
          <a:bodyPr/>
          <a:lstStyle/>
          <a:p>
            <a:fld id="{BA23E363-DAAE-49FC-B4F8-0F6B610555E3}" type="slidenum">
              <a:rPr lang="en-US" smtClean="0"/>
              <a:pPr/>
              <a:t>12</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9269"/>
                                        </p:tgtEl>
                                        <p:attrNameLst>
                                          <p:attrName>style.visibility</p:attrName>
                                        </p:attrNameLst>
                                      </p:cBhvr>
                                      <p:to>
                                        <p:strVal val="visible"/>
                                      </p:to>
                                    </p:set>
                                    <p:anim calcmode="lin" valueType="num">
                                      <p:cBhvr additive="base">
                                        <p:cTn id="7" dur="500" fill="hold"/>
                                        <p:tgtEl>
                                          <p:spTgt spid="139269"/>
                                        </p:tgtEl>
                                        <p:attrNameLst>
                                          <p:attrName>ppt_x</p:attrName>
                                        </p:attrNameLst>
                                      </p:cBhvr>
                                      <p:tavLst>
                                        <p:tav tm="0">
                                          <p:val>
                                            <p:strVal val="#ppt_x"/>
                                          </p:val>
                                        </p:tav>
                                        <p:tav tm="100000">
                                          <p:val>
                                            <p:strVal val="#ppt_x"/>
                                          </p:val>
                                        </p:tav>
                                      </p:tavLst>
                                    </p:anim>
                                    <p:anim calcmode="lin" valueType="num">
                                      <p:cBhvr additive="base">
                                        <p:cTn id="8" dur="500" fill="hold"/>
                                        <p:tgtEl>
                                          <p:spTgt spid="1392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AutoShape 2"/>
          <p:cNvSpPr>
            <a:spLocks noGrp="1" noChangeArrowheads="1"/>
          </p:cNvSpPr>
          <p:nvPr>
            <p:ph type="title"/>
          </p:nvPr>
        </p:nvSpPr>
        <p:spPr>
          <a:noFill/>
          <a:ln/>
        </p:spPr>
        <p:txBody>
          <a:bodyPr lIns="92075" tIns="46038" rIns="92075" bIns="46038" anchor="ctr"/>
          <a:lstStyle/>
          <a:p>
            <a:r>
              <a:rPr lang="en-US" smtClean="0"/>
              <a:t>Probabilitas Subjektif</a:t>
            </a:r>
            <a:endParaRPr lang="en-US">
              <a:solidFill>
                <a:schemeClr val="hlink"/>
              </a:solidFill>
            </a:endParaRPr>
          </a:p>
        </p:txBody>
      </p:sp>
      <p:sp>
        <p:nvSpPr>
          <p:cNvPr id="190467" name="Rectangle 3"/>
          <p:cNvSpPr>
            <a:spLocks noGrp="1" noChangeArrowheads="1"/>
          </p:cNvSpPr>
          <p:nvPr>
            <p:ph type="body" idx="1"/>
          </p:nvPr>
        </p:nvSpPr>
        <p:spPr>
          <a:xfrm>
            <a:off x="425450" y="2736849"/>
            <a:ext cx="8274050" cy="3460751"/>
          </a:xfrm>
          <a:noFill/>
          <a:ln/>
        </p:spPr>
        <p:txBody>
          <a:bodyPr lIns="92075" tIns="46038" rIns="92075" bIns="46038">
            <a:noAutofit/>
          </a:bodyPr>
          <a:lstStyle/>
          <a:p>
            <a:pPr>
              <a:lnSpc>
                <a:spcPct val="80000"/>
              </a:lnSpc>
            </a:pPr>
            <a:r>
              <a:rPr lang="en-US" sz="2400" smtClean="0"/>
              <a:t>Jika terdapat sedikit sekali atau nyaris tidak ada pengalaman atau informasi untuk mendasarkan suatu probabilitas, kita dapat menemukannya secara subjektif. </a:t>
            </a:r>
            <a:endParaRPr lang="en-US" sz="2400"/>
          </a:p>
          <a:p>
            <a:pPr>
              <a:lnSpc>
                <a:spcPct val="80000"/>
              </a:lnSpc>
              <a:buFont typeface="Wingdings" pitchFamily="2" charset="2"/>
              <a:buNone/>
            </a:pPr>
            <a:endParaRPr lang="en-US" sz="2400"/>
          </a:p>
          <a:p>
            <a:pPr>
              <a:lnSpc>
                <a:spcPct val="80000"/>
              </a:lnSpc>
            </a:pPr>
            <a:r>
              <a:rPr lang="en-US" sz="2400" smtClean="0"/>
              <a:t>Contoh probabilitas subjektif :</a:t>
            </a:r>
            <a:endParaRPr lang="en-US" sz="2400"/>
          </a:p>
          <a:p>
            <a:pPr lvl="1">
              <a:lnSpc>
                <a:spcPct val="80000"/>
              </a:lnSpc>
              <a:buFontTx/>
              <a:buNone/>
            </a:pPr>
            <a:r>
              <a:rPr lang="en-US" sz="2000"/>
              <a:t>1. </a:t>
            </a:r>
            <a:r>
              <a:rPr lang="en-US" sz="2000" smtClean="0"/>
              <a:t>Memperkirakan kemungkinan PERSIB akan bertanding dalam piala Champion tahun depan.</a:t>
            </a:r>
            <a:endParaRPr lang="en-US" sz="2000"/>
          </a:p>
          <a:p>
            <a:pPr lvl="1">
              <a:lnSpc>
                <a:spcPct val="80000"/>
              </a:lnSpc>
              <a:buFontTx/>
              <a:buNone/>
            </a:pPr>
            <a:r>
              <a:rPr lang="en-US" sz="2000"/>
              <a:t>2. </a:t>
            </a:r>
            <a:r>
              <a:rPr lang="en-US" sz="2000" smtClean="0"/>
              <a:t>Memperkirakan kemungkinan Anda akan menikah sebelum berusia 30 tahun.</a:t>
            </a:r>
            <a:endParaRPr lang="en-US" sz="2000"/>
          </a:p>
          <a:p>
            <a:pPr lvl="1">
              <a:lnSpc>
                <a:spcPct val="80000"/>
              </a:lnSpc>
              <a:buFontTx/>
              <a:buNone/>
            </a:pPr>
            <a:r>
              <a:rPr lang="en-US" sz="2000"/>
              <a:t>3. </a:t>
            </a:r>
            <a:r>
              <a:rPr lang="en-US" sz="2000" smtClean="0"/>
              <a:t>Memperkirakan kemungkinan APBN Indonesia akan berkurang setengahnya pada tahun depan. </a:t>
            </a:r>
            <a:endParaRPr lang="en-US" sz="2000"/>
          </a:p>
          <a:p>
            <a:pPr>
              <a:lnSpc>
                <a:spcPct val="80000"/>
              </a:lnSpc>
              <a:buFont typeface="Wingdings" pitchFamily="2" charset="2"/>
              <a:buNone/>
            </a:pPr>
            <a:endParaRPr lang="en-US" sz="2400"/>
          </a:p>
        </p:txBody>
      </p:sp>
      <p:sp>
        <p:nvSpPr>
          <p:cNvPr id="190468" name="Rectangle 4"/>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i="1">
              <a:solidFill>
                <a:schemeClr val="bg1"/>
              </a:solidFill>
              <a:latin typeface="Book Antiqua" pitchFamily="18" charset="0"/>
            </a:endParaRPr>
          </a:p>
        </p:txBody>
      </p:sp>
      <p:sp>
        <p:nvSpPr>
          <p:cNvPr id="7" name="TextBox 6"/>
          <p:cNvSpPr txBox="1"/>
          <p:nvPr/>
        </p:nvSpPr>
        <p:spPr>
          <a:xfrm>
            <a:off x="486254" y="1748946"/>
            <a:ext cx="8292230" cy="7571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800" smtClean="0">
                <a:latin typeface="Cambria" pitchFamily="18" charset="0"/>
              </a:rPr>
              <a:t>Konsep subjektif dalam probabilitas : kemungkinan munculnya suatu kejadian tertentu yang ditentukan oleh seseorang berdasarkan informasi apapun yang tersedia.</a:t>
            </a:r>
            <a:endParaRPr lang="en-US" sz="1800">
              <a:latin typeface="Cambria" pitchFamily="18" charset="0"/>
            </a:endParaRPr>
          </a:p>
        </p:txBody>
      </p:sp>
      <p:sp>
        <p:nvSpPr>
          <p:cNvPr id="8" name="Slide Number Placeholder 7"/>
          <p:cNvSpPr>
            <a:spLocks noGrp="1"/>
          </p:cNvSpPr>
          <p:nvPr>
            <p:ph type="sldNum" sz="quarter" idx="12"/>
          </p:nvPr>
        </p:nvSpPr>
        <p:spPr/>
        <p:txBody>
          <a:bodyPr/>
          <a:lstStyle/>
          <a:p>
            <a:fld id="{BA23E363-DAAE-49FC-B4F8-0F6B610555E3}" type="slidenum">
              <a:rPr lang="en-US" smtClean="0"/>
              <a:pPr/>
              <a:t>13</a:t>
            </a:fld>
            <a:endParaRPr lang="en-US"/>
          </a:p>
        </p:txBody>
      </p:sp>
      <p:sp>
        <p:nvSpPr>
          <p:cNvPr id="9" name="Footer Placeholder 8"/>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0467">
                                            <p:txEl>
                                              <p:pRg st="0" end="0"/>
                                            </p:txEl>
                                          </p:spTgt>
                                        </p:tgtEl>
                                        <p:attrNameLst>
                                          <p:attrName>style.visibility</p:attrName>
                                        </p:attrNameLst>
                                      </p:cBhvr>
                                      <p:to>
                                        <p:strVal val="visible"/>
                                      </p:to>
                                    </p:set>
                                    <p:animEffect transition="in" filter="wipe(up)">
                                      <p:cBhvr>
                                        <p:cTn id="7" dur="500"/>
                                        <p:tgtEl>
                                          <p:spTgt spid="1904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0467">
                                            <p:txEl>
                                              <p:pRg st="2" end="2"/>
                                            </p:txEl>
                                          </p:spTgt>
                                        </p:tgtEl>
                                        <p:attrNameLst>
                                          <p:attrName>style.visibility</p:attrName>
                                        </p:attrNameLst>
                                      </p:cBhvr>
                                      <p:to>
                                        <p:strVal val="visible"/>
                                      </p:to>
                                    </p:set>
                                    <p:animEffect transition="in" filter="wipe(up)">
                                      <p:cBhvr>
                                        <p:cTn id="12" dur="500"/>
                                        <p:tgtEl>
                                          <p:spTgt spid="190467">
                                            <p:txEl>
                                              <p:pRg st="2" end="2"/>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90467">
                                            <p:txEl>
                                              <p:pRg st="3" end="3"/>
                                            </p:txEl>
                                          </p:spTgt>
                                        </p:tgtEl>
                                        <p:attrNameLst>
                                          <p:attrName>style.visibility</p:attrName>
                                        </p:attrNameLst>
                                      </p:cBhvr>
                                      <p:to>
                                        <p:strVal val="visible"/>
                                      </p:to>
                                    </p:set>
                                    <p:animEffect transition="in" filter="wipe(up)">
                                      <p:cBhvr>
                                        <p:cTn id="15" dur="500"/>
                                        <p:tgtEl>
                                          <p:spTgt spid="190467">
                                            <p:txEl>
                                              <p:pRg st="3" end="3"/>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90467">
                                            <p:txEl>
                                              <p:pRg st="4" end="4"/>
                                            </p:txEl>
                                          </p:spTgt>
                                        </p:tgtEl>
                                        <p:attrNameLst>
                                          <p:attrName>style.visibility</p:attrName>
                                        </p:attrNameLst>
                                      </p:cBhvr>
                                      <p:to>
                                        <p:strVal val="visible"/>
                                      </p:to>
                                    </p:set>
                                    <p:animEffect transition="in" filter="wipe(up)">
                                      <p:cBhvr>
                                        <p:cTn id="18" dur="500"/>
                                        <p:tgtEl>
                                          <p:spTgt spid="190467">
                                            <p:txEl>
                                              <p:pRg st="4" end="4"/>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90467">
                                            <p:txEl>
                                              <p:pRg st="5" end="5"/>
                                            </p:txEl>
                                          </p:spTgt>
                                        </p:tgtEl>
                                        <p:attrNameLst>
                                          <p:attrName>style.visibility</p:attrName>
                                        </p:attrNameLst>
                                      </p:cBhvr>
                                      <p:to>
                                        <p:strVal val="visible"/>
                                      </p:to>
                                    </p:set>
                                    <p:animEffect transition="in" filter="wipe(up)">
                                      <p:cBhvr>
                                        <p:cTn id="21" dur="500"/>
                                        <p:tgtEl>
                                          <p:spTgt spid="1904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AutoShape 2"/>
          <p:cNvSpPr>
            <a:spLocks noGrp="1" noChangeArrowheads="1"/>
          </p:cNvSpPr>
          <p:nvPr>
            <p:ph type="title"/>
          </p:nvPr>
        </p:nvSpPr>
        <p:spPr/>
        <p:txBody>
          <a:bodyPr anchor="ctr"/>
          <a:lstStyle/>
          <a:p>
            <a:r>
              <a:rPr lang="en-US" smtClean="0"/>
              <a:t>Ringkasan jenis probabilitas</a:t>
            </a:r>
            <a:endParaRPr lang="en-US"/>
          </a:p>
        </p:txBody>
      </p:sp>
      <p:pic>
        <p:nvPicPr>
          <p:cNvPr id="191495" name="Picture 7" descr="0515"/>
          <p:cNvPicPr>
            <a:picLocks noChangeAspect="1" noChangeArrowheads="1"/>
          </p:cNvPicPr>
          <p:nvPr/>
        </p:nvPicPr>
        <p:blipFill>
          <a:blip r:embed="rId3"/>
          <a:srcRect/>
          <a:stretch>
            <a:fillRect/>
          </a:stretch>
        </p:blipFill>
        <p:spPr bwMode="auto">
          <a:xfrm>
            <a:off x="1263650" y="1949450"/>
            <a:ext cx="6638925" cy="3419475"/>
          </a:xfrm>
          <a:prstGeom prst="rect">
            <a:avLst/>
          </a:prstGeom>
          <a:noFill/>
        </p:spPr>
      </p:pic>
      <p:sp>
        <p:nvSpPr>
          <p:cNvPr id="5" name="Slide Number Placeholder 4"/>
          <p:cNvSpPr>
            <a:spLocks noGrp="1"/>
          </p:cNvSpPr>
          <p:nvPr>
            <p:ph type="sldNum" sz="quarter" idx="12"/>
          </p:nvPr>
        </p:nvSpPr>
        <p:spPr/>
        <p:txBody>
          <a:bodyPr/>
          <a:lstStyle/>
          <a:p>
            <a:fld id="{BA23E363-DAAE-49FC-B4F8-0F6B610555E3}" type="slidenum">
              <a:rPr lang="en-US" smtClean="0"/>
              <a:pPr/>
              <a:t>14</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AutoShape 2"/>
          <p:cNvSpPr>
            <a:spLocks noGrp="1" noChangeArrowheads="1"/>
          </p:cNvSpPr>
          <p:nvPr>
            <p:ph type="title"/>
          </p:nvPr>
        </p:nvSpPr>
        <p:spPr/>
        <p:txBody>
          <a:bodyPr anchor="ctr"/>
          <a:lstStyle/>
          <a:p>
            <a:r>
              <a:rPr lang="en-US" sz="3200" smtClean="0"/>
              <a:t>Aturan dalam Menghitung Probabilitas</a:t>
            </a:r>
            <a:endParaRPr lang="en-US" sz="3200"/>
          </a:p>
        </p:txBody>
      </p:sp>
      <p:sp>
        <p:nvSpPr>
          <p:cNvPr id="192515" name="Rectangle 3"/>
          <p:cNvSpPr>
            <a:spLocks noGrp="1" noChangeArrowheads="1"/>
          </p:cNvSpPr>
          <p:nvPr>
            <p:ph type="body" idx="1"/>
          </p:nvPr>
        </p:nvSpPr>
        <p:spPr>
          <a:xfrm>
            <a:off x="539750" y="1708150"/>
            <a:ext cx="5322257" cy="4181475"/>
          </a:xfrm>
        </p:spPr>
        <p:txBody>
          <a:bodyPr/>
          <a:lstStyle/>
          <a:p>
            <a:pPr>
              <a:lnSpc>
                <a:spcPct val="90000"/>
              </a:lnSpc>
              <a:buFont typeface="Wingdings" pitchFamily="2" charset="2"/>
              <a:buNone/>
            </a:pPr>
            <a:r>
              <a:rPr lang="en-US" sz="2000" b="1" smtClean="0"/>
              <a:t>Aturan Penjumlahan </a:t>
            </a:r>
            <a:endParaRPr lang="en-US" sz="2000" b="1"/>
          </a:p>
          <a:p>
            <a:pPr>
              <a:lnSpc>
                <a:spcPct val="90000"/>
              </a:lnSpc>
            </a:pPr>
            <a:r>
              <a:rPr lang="en-US" sz="2000" b="1" smtClean="0"/>
              <a:t>Aturan penjumlahan khusus</a:t>
            </a:r>
            <a:r>
              <a:rPr lang="en-US" sz="2000" smtClean="0"/>
              <a:t> – jika dua kejadian </a:t>
            </a:r>
            <a:r>
              <a:rPr lang="en-US" sz="2000" i="1"/>
              <a:t>A </a:t>
            </a:r>
            <a:r>
              <a:rPr lang="en-US" sz="2000" smtClean="0"/>
              <a:t>dan </a:t>
            </a:r>
            <a:r>
              <a:rPr lang="en-US" sz="2000" i="1"/>
              <a:t>B </a:t>
            </a:r>
            <a:r>
              <a:rPr lang="en-US" sz="2000" smtClean="0"/>
              <a:t>bersifat </a:t>
            </a:r>
            <a:r>
              <a:rPr lang="en-US" sz="2000" i="1" smtClean="0"/>
              <a:t>mutually </a:t>
            </a:r>
            <a:r>
              <a:rPr lang="en-US" sz="2000" i="1"/>
              <a:t>exclusive</a:t>
            </a:r>
            <a:r>
              <a:rPr lang="en-US" sz="2000"/>
              <a:t>, </a:t>
            </a:r>
            <a:r>
              <a:rPr lang="en-US" sz="2000" smtClean="0"/>
              <a:t>probabilitas dari satu kejadian </a:t>
            </a:r>
            <a:r>
              <a:rPr lang="en-US" sz="2000" u="sng" smtClean="0"/>
              <a:t>atau</a:t>
            </a:r>
            <a:r>
              <a:rPr lang="en-US" sz="2000" smtClean="0"/>
              <a:t> yang lainnya untuk muncul sama dengan jumlah probabilitas keduanya. </a:t>
            </a:r>
            <a:endParaRPr lang="en-US" sz="2000"/>
          </a:p>
          <a:p>
            <a:pPr>
              <a:lnSpc>
                <a:spcPct val="90000"/>
              </a:lnSpc>
              <a:buFont typeface="Wingdings" pitchFamily="2" charset="2"/>
              <a:buNone/>
            </a:pPr>
            <a:r>
              <a:rPr lang="en-US" sz="2000"/>
              <a:t>	</a:t>
            </a:r>
            <a:r>
              <a:rPr lang="en-US" sz="2000" b="1"/>
              <a:t>P(A </a:t>
            </a:r>
            <a:r>
              <a:rPr lang="en-US" sz="2000" b="1" smtClean="0"/>
              <a:t>atau </a:t>
            </a:r>
            <a:r>
              <a:rPr lang="en-US" sz="2000" b="1"/>
              <a:t>B) = P(A) + P(B)</a:t>
            </a:r>
            <a:r>
              <a:rPr lang="en-US" sz="2000"/>
              <a:t> </a:t>
            </a:r>
            <a:endParaRPr lang="en-US" sz="2000" smtClean="0"/>
          </a:p>
          <a:p>
            <a:pPr>
              <a:lnSpc>
                <a:spcPct val="90000"/>
              </a:lnSpc>
              <a:buFont typeface="Wingdings" pitchFamily="2" charset="2"/>
              <a:buNone/>
            </a:pPr>
            <a:r>
              <a:rPr lang="en-US" sz="2000" smtClean="0"/>
              <a:t>	Mis : prob. Seseorang pria atau wanita</a:t>
            </a:r>
            <a:endParaRPr lang="en-US" sz="2000"/>
          </a:p>
          <a:p>
            <a:pPr>
              <a:lnSpc>
                <a:spcPct val="90000"/>
              </a:lnSpc>
              <a:buFont typeface="Wingdings" pitchFamily="2" charset="2"/>
              <a:buNone/>
            </a:pPr>
            <a:endParaRPr lang="en-US" sz="2000"/>
          </a:p>
          <a:p>
            <a:pPr>
              <a:lnSpc>
                <a:spcPct val="90000"/>
              </a:lnSpc>
            </a:pPr>
            <a:r>
              <a:rPr lang="en-US" sz="2000" smtClean="0"/>
              <a:t>Aturan umum penjumlahan – Jika </a:t>
            </a:r>
            <a:r>
              <a:rPr lang="en-US" sz="2000"/>
              <a:t>A </a:t>
            </a:r>
            <a:r>
              <a:rPr lang="en-US" sz="2000" smtClean="0"/>
              <a:t>dan B adalah dua kejadian yang </a:t>
            </a:r>
            <a:r>
              <a:rPr lang="en-US" sz="2000" b="1" i="1" smtClean="0"/>
              <a:t>tidak</a:t>
            </a:r>
            <a:r>
              <a:rPr lang="en-US" sz="2000" i="1" smtClean="0"/>
              <a:t> </a:t>
            </a:r>
            <a:r>
              <a:rPr lang="en-US" sz="2000" i="1"/>
              <a:t>mutually exclusive</a:t>
            </a:r>
            <a:r>
              <a:rPr lang="en-US" sz="2000"/>
              <a:t>, </a:t>
            </a:r>
            <a:r>
              <a:rPr lang="en-US" sz="2000" smtClean="0"/>
              <a:t>maka </a:t>
            </a:r>
            <a:r>
              <a:rPr lang="en-US" sz="2000"/>
              <a:t>P(A </a:t>
            </a:r>
            <a:r>
              <a:rPr lang="en-US" sz="2000" smtClean="0"/>
              <a:t>atau B</a:t>
            </a:r>
            <a:r>
              <a:rPr lang="en-US" sz="2000"/>
              <a:t>) </a:t>
            </a:r>
            <a:r>
              <a:rPr lang="en-US" sz="2000" smtClean="0"/>
              <a:t>dihitung dengan rumus :</a:t>
            </a:r>
            <a:endParaRPr lang="en-US" sz="2000"/>
          </a:p>
          <a:p>
            <a:pPr>
              <a:lnSpc>
                <a:spcPct val="90000"/>
              </a:lnSpc>
              <a:buFont typeface="Wingdings" pitchFamily="2" charset="2"/>
              <a:buNone/>
            </a:pPr>
            <a:r>
              <a:rPr lang="en-US" sz="2000"/>
              <a:t>	</a:t>
            </a:r>
            <a:r>
              <a:rPr lang="en-US" sz="2000" b="1"/>
              <a:t>P(A </a:t>
            </a:r>
            <a:r>
              <a:rPr lang="en-US" sz="2000" b="1" smtClean="0"/>
              <a:t>atau </a:t>
            </a:r>
            <a:r>
              <a:rPr lang="en-US" sz="2000" b="1"/>
              <a:t>B) = P(A) + P(B) - P(A and B)</a:t>
            </a:r>
          </a:p>
          <a:p>
            <a:pPr>
              <a:lnSpc>
                <a:spcPct val="90000"/>
              </a:lnSpc>
            </a:pPr>
            <a:endParaRPr lang="en-US" sz="2000" b="1"/>
          </a:p>
        </p:txBody>
      </p:sp>
      <p:pic>
        <p:nvPicPr>
          <p:cNvPr id="192521" name="Picture 9" descr="0516"/>
          <p:cNvPicPr>
            <a:picLocks noChangeAspect="1" noChangeArrowheads="1"/>
          </p:cNvPicPr>
          <p:nvPr/>
        </p:nvPicPr>
        <p:blipFill>
          <a:blip r:embed="rId3"/>
          <a:srcRect/>
          <a:stretch>
            <a:fillRect/>
          </a:stretch>
        </p:blipFill>
        <p:spPr bwMode="auto">
          <a:xfrm>
            <a:off x="5816600" y="1835150"/>
            <a:ext cx="2800350" cy="3952875"/>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15</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AutoShape 2"/>
          <p:cNvSpPr>
            <a:spLocks noGrp="1" noChangeArrowheads="1"/>
          </p:cNvSpPr>
          <p:nvPr>
            <p:ph type="title"/>
          </p:nvPr>
        </p:nvSpPr>
        <p:spPr/>
        <p:txBody>
          <a:bodyPr anchor="ctr"/>
          <a:lstStyle/>
          <a:p>
            <a:r>
              <a:rPr lang="en-US" smtClean="0"/>
              <a:t>Contoh – Aturan Penjumlahan</a:t>
            </a:r>
            <a:endParaRPr lang="en-US"/>
          </a:p>
        </p:txBody>
      </p:sp>
      <p:sp>
        <p:nvSpPr>
          <p:cNvPr id="194563" name="Rectangle 3"/>
          <p:cNvSpPr>
            <a:spLocks noGrp="1" noChangeArrowheads="1"/>
          </p:cNvSpPr>
          <p:nvPr>
            <p:ph type="body" idx="1"/>
          </p:nvPr>
        </p:nvSpPr>
        <p:spPr>
          <a:xfrm>
            <a:off x="533400" y="1625600"/>
            <a:ext cx="7693025" cy="4676775"/>
          </a:xfrm>
        </p:spPr>
        <p:txBody>
          <a:bodyPr/>
          <a:lstStyle/>
          <a:p>
            <a:pPr marL="0" indent="0">
              <a:buFont typeface="Wingdings" pitchFamily="2" charset="2"/>
              <a:buNone/>
            </a:pPr>
            <a:r>
              <a:rPr lang="en-US" smtClean="0"/>
              <a:t>Berapa probabilitas sebuah kartu terpilih secara acak akan berupa king atau hati ?</a:t>
            </a:r>
          </a:p>
          <a:p>
            <a:pPr>
              <a:buFont typeface="Wingdings" pitchFamily="2" charset="2"/>
              <a:buNone/>
            </a:pPr>
            <a:endParaRPr lang="en-US" smtClean="0"/>
          </a:p>
          <a:p>
            <a:pPr>
              <a:buFont typeface="Wingdings" pitchFamily="2" charset="2"/>
              <a:buNone/>
            </a:pPr>
            <a:r>
              <a:rPr lang="en-US" smtClean="0"/>
              <a:t> </a:t>
            </a:r>
            <a:endParaRPr lang="en-US"/>
          </a:p>
          <a:p>
            <a:endParaRPr lang="en-US"/>
          </a:p>
          <a:p>
            <a:pPr>
              <a:buFont typeface="Wingdings" pitchFamily="2" charset="2"/>
              <a:buNone/>
            </a:pPr>
            <a:endParaRPr lang="en-US" sz="2400" i="1"/>
          </a:p>
          <a:p>
            <a:pPr>
              <a:buFont typeface="Wingdings" pitchFamily="2" charset="2"/>
              <a:buNone/>
            </a:pPr>
            <a:r>
              <a:rPr lang="en-US" sz="2400" i="1"/>
              <a:t>P</a:t>
            </a:r>
            <a:r>
              <a:rPr lang="en-US" sz="2400"/>
              <a:t>(</a:t>
            </a:r>
            <a:r>
              <a:rPr lang="en-US" sz="2400" i="1"/>
              <a:t>A </a:t>
            </a:r>
            <a:r>
              <a:rPr lang="en-US" sz="2400" smtClean="0"/>
              <a:t>atau </a:t>
            </a:r>
            <a:r>
              <a:rPr lang="en-US" sz="2400" i="1"/>
              <a:t>B</a:t>
            </a:r>
            <a:r>
              <a:rPr lang="en-US" sz="2400"/>
              <a:t>) =  </a:t>
            </a:r>
            <a:r>
              <a:rPr lang="en-US" sz="2400" i="1"/>
              <a:t>P</a:t>
            </a:r>
            <a:r>
              <a:rPr lang="en-US" sz="2400"/>
              <a:t>(</a:t>
            </a:r>
            <a:r>
              <a:rPr lang="en-US" sz="2400" i="1"/>
              <a:t>A</a:t>
            </a:r>
            <a:r>
              <a:rPr lang="en-US" sz="2400"/>
              <a:t>) + </a:t>
            </a:r>
            <a:r>
              <a:rPr lang="en-US" sz="2400" i="1"/>
              <a:t>P</a:t>
            </a:r>
            <a:r>
              <a:rPr lang="en-US" sz="2400"/>
              <a:t>(</a:t>
            </a:r>
            <a:r>
              <a:rPr lang="en-US" sz="2400" i="1"/>
              <a:t>B</a:t>
            </a:r>
            <a:r>
              <a:rPr lang="en-US" sz="2400"/>
              <a:t>) - </a:t>
            </a:r>
            <a:r>
              <a:rPr lang="en-US" sz="2400" i="1"/>
              <a:t>P</a:t>
            </a:r>
            <a:r>
              <a:rPr lang="en-US" sz="2400"/>
              <a:t>(</a:t>
            </a:r>
            <a:r>
              <a:rPr lang="en-US" sz="2400" i="1"/>
              <a:t>A </a:t>
            </a:r>
            <a:r>
              <a:rPr lang="en-US" sz="2400" smtClean="0"/>
              <a:t>dan </a:t>
            </a:r>
            <a:r>
              <a:rPr lang="en-US" sz="2400" i="1"/>
              <a:t>B</a:t>
            </a:r>
            <a:r>
              <a:rPr lang="en-US" sz="2400"/>
              <a:t>)</a:t>
            </a:r>
          </a:p>
          <a:p>
            <a:pPr>
              <a:buFont typeface="Wingdings" pitchFamily="2" charset="2"/>
              <a:buNone/>
            </a:pPr>
            <a:r>
              <a:rPr lang="en-US" sz="2400"/>
              <a:t> = 4/52  + 13/52 - 1/52</a:t>
            </a:r>
          </a:p>
          <a:p>
            <a:pPr>
              <a:buFont typeface="Wingdings" pitchFamily="2" charset="2"/>
              <a:buNone/>
            </a:pPr>
            <a:r>
              <a:rPr lang="en-US" sz="2400"/>
              <a:t> = 16/52, or .3077</a:t>
            </a:r>
          </a:p>
        </p:txBody>
      </p:sp>
      <p:pic>
        <p:nvPicPr>
          <p:cNvPr id="194567" name="Picture 7" descr="0517"/>
          <p:cNvPicPr>
            <a:picLocks noChangeAspect="1" noChangeArrowheads="1"/>
          </p:cNvPicPr>
          <p:nvPr/>
        </p:nvPicPr>
        <p:blipFill>
          <a:blip r:embed="rId3"/>
          <a:srcRect/>
          <a:stretch>
            <a:fillRect/>
          </a:stretch>
        </p:blipFill>
        <p:spPr bwMode="auto">
          <a:xfrm>
            <a:off x="622300" y="2818444"/>
            <a:ext cx="7896225" cy="1400175"/>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16</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AutoShape 2"/>
          <p:cNvSpPr>
            <a:spLocks noGrp="1" noChangeArrowheads="1"/>
          </p:cNvSpPr>
          <p:nvPr>
            <p:ph type="title"/>
          </p:nvPr>
        </p:nvSpPr>
        <p:spPr>
          <a:noFill/>
          <a:ln/>
        </p:spPr>
        <p:txBody>
          <a:bodyPr lIns="92075" tIns="46038" rIns="92075" bIns="46038" anchor="ctr"/>
          <a:lstStyle/>
          <a:p>
            <a:r>
              <a:rPr lang="en-US" smtClean="0"/>
              <a:t>Aturan Komplemen</a:t>
            </a:r>
            <a:endParaRPr lang="en-US"/>
          </a:p>
        </p:txBody>
      </p:sp>
      <p:sp>
        <p:nvSpPr>
          <p:cNvPr id="144387" name="Rectangle 3"/>
          <p:cNvSpPr>
            <a:spLocks noGrp="1" noChangeArrowheads="1"/>
          </p:cNvSpPr>
          <p:nvPr>
            <p:ph type="body" idx="1"/>
          </p:nvPr>
        </p:nvSpPr>
        <p:spPr>
          <a:xfrm>
            <a:off x="584199" y="1639888"/>
            <a:ext cx="7924801" cy="4633912"/>
          </a:xfrm>
          <a:noFill/>
          <a:ln/>
        </p:spPr>
        <p:txBody>
          <a:bodyPr lIns="92075" tIns="46038" rIns="92075" bIns="46038">
            <a:noAutofit/>
          </a:bodyPr>
          <a:lstStyle/>
          <a:p>
            <a:pPr marL="0" indent="0">
              <a:buFont typeface="Wingdings" pitchFamily="2" charset="2"/>
              <a:buNone/>
            </a:pPr>
            <a:r>
              <a:rPr lang="en-US" sz="2400" smtClean="0"/>
              <a:t>Aturan komplemen digunakan untuk menentukan probabilitas munculnya suatu kejadian dengan mengurangi probabilitas tidak munculnya kejadian tersebut dari 1. </a:t>
            </a:r>
            <a:endParaRPr lang="en-US" sz="2400"/>
          </a:p>
          <a:p>
            <a:pPr marL="0" indent="0">
              <a:buFont typeface="Wingdings" pitchFamily="2" charset="2"/>
              <a:buNone/>
            </a:pPr>
            <a:r>
              <a:rPr lang="en-US" sz="2400">
                <a:solidFill>
                  <a:srgbClr val="000000"/>
                </a:solidFill>
              </a:rPr>
              <a:t>	</a:t>
            </a:r>
            <a:r>
              <a:rPr lang="en-US" sz="2400" i="1" smtClean="0">
                <a:solidFill>
                  <a:srgbClr val="000000"/>
                </a:solidFill>
              </a:rPr>
              <a:t>P</a:t>
            </a:r>
            <a:r>
              <a:rPr lang="en-US" sz="2400" smtClean="0">
                <a:solidFill>
                  <a:srgbClr val="000000"/>
                </a:solidFill>
              </a:rPr>
              <a:t>(</a:t>
            </a:r>
            <a:r>
              <a:rPr lang="en-US" sz="2400" i="1" smtClean="0">
                <a:solidFill>
                  <a:srgbClr val="000000"/>
                </a:solidFill>
              </a:rPr>
              <a:t>A</a:t>
            </a:r>
            <a:r>
              <a:rPr lang="en-US" sz="2400">
                <a:solidFill>
                  <a:srgbClr val="000000"/>
                </a:solidFill>
              </a:rPr>
              <a:t>) + </a:t>
            </a:r>
            <a:r>
              <a:rPr lang="en-US" sz="2400" i="1">
                <a:solidFill>
                  <a:srgbClr val="000000"/>
                </a:solidFill>
              </a:rPr>
              <a:t>P</a:t>
            </a:r>
            <a:r>
              <a:rPr lang="en-US" sz="2400">
                <a:solidFill>
                  <a:srgbClr val="000000"/>
                </a:solidFill>
              </a:rPr>
              <a:t>(~</a:t>
            </a:r>
            <a:r>
              <a:rPr lang="en-US" sz="2400" i="1">
                <a:solidFill>
                  <a:srgbClr val="000000"/>
                </a:solidFill>
              </a:rPr>
              <a:t>A</a:t>
            </a:r>
            <a:r>
              <a:rPr lang="en-US" sz="2400">
                <a:solidFill>
                  <a:srgbClr val="000000"/>
                </a:solidFill>
              </a:rPr>
              <a:t>) = 1</a:t>
            </a:r>
            <a:r>
              <a:rPr lang="en-US" sz="2400"/>
              <a:t> </a:t>
            </a:r>
          </a:p>
          <a:p>
            <a:pPr marL="0" indent="0">
              <a:buFont typeface="Wingdings" pitchFamily="2" charset="2"/>
              <a:buNone/>
            </a:pPr>
            <a:r>
              <a:rPr lang="en-US" sz="2400"/>
              <a:t>    </a:t>
            </a:r>
            <a:endParaRPr lang="en-US" sz="2400" smtClean="0"/>
          </a:p>
          <a:p>
            <a:pPr marL="0" indent="0">
              <a:buFont typeface="Wingdings" pitchFamily="2" charset="2"/>
              <a:buNone/>
            </a:pPr>
            <a:r>
              <a:rPr lang="en-US" sz="2400" smtClean="0"/>
              <a:t>atau</a:t>
            </a:r>
          </a:p>
          <a:p>
            <a:pPr marL="0" indent="0">
              <a:buFont typeface="Wingdings" pitchFamily="2" charset="2"/>
              <a:buNone/>
            </a:pPr>
            <a:r>
              <a:rPr lang="en-US" sz="2400" smtClean="0"/>
              <a:t> 	</a:t>
            </a:r>
          </a:p>
          <a:p>
            <a:pPr marL="0" indent="0">
              <a:buFont typeface="Wingdings" pitchFamily="2" charset="2"/>
              <a:buNone/>
            </a:pPr>
            <a:r>
              <a:rPr lang="en-US" sz="2400" i="1" smtClean="0">
                <a:solidFill>
                  <a:srgbClr val="000000"/>
                </a:solidFill>
              </a:rPr>
              <a:t>	P</a:t>
            </a:r>
            <a:r>
              <a:rPr lang="en-US" sz="2400" smtClean="0">
                <a:solidFill>
                  <a:srgbClr val="000000"/>
                </a:solidFill>
              </a:rPr>
              <a:t>(</a:t>
            </a:r>
            <a:r>
              <a:rPr lang="en-US" sz="2400" i="1" smtClean="0">
                <a:solidFill>
                  <a:srgbClr val="000000"/>
                </a:solidFill>
              </a:rPr>
              <a:t>A</a:t>
            </a:r>
            <a:r>
              <a:rPr lang="en-US" sz="2400">
                <a:solidFill>
                  <a:srgbClr val="000000"/>
                </a:solidFill>
              </a:rPr>
              <a:t>) = 1 - </a:t>
            </a:r>
            <a:r>
              <a:rPr lang="en-US" sz="2400" i="1">
                <a:solidFill>
                  <a:srgbClr val="000000"/>
                </a:solidFill>
              </a:rPr>
              <a:t>P</a:t>
            </a:r>
            <a:r>
              <a:rPr lang="en-US" sz="2400">
                <a:solidFill>
                  <a:srgbClr val="000000"/>
                </a:solidFill>
              </a:rPr>
              <a:t>(~</a:t>
            </a:r>
            <a:r>
              <a:rPr lang="en-US" sz="2400" i="1">
                <a:solidFill>
                  <a:srgbClr val="000000"/>
                </a:solidFill>
              </a:rPr>
              <a:t>A</a:t>
            </a:r>
            <a:r>
              <a:rPr lang="en-US" sz="2400">
                <a:solidFill>
                  <a:srgbClr val="000000"/>
                </a:solidFill>
              </a:rPr>
              <a:t>).</a:t>
            </a:r>
          </a:p>
          <a:p>
            <a:pPr marL="0" indent="0"/>
            <a:endParaRPr lang="en-US" sz="2400" smtClean="0"/>
          </a:p>
          <a:p>
            <a:pPr marL="0" indent="0"/>
            <a:endParaRPr lang="en-US" sz="2400" smtClean="0"/>
          </a:p>
          <a:p>
            <a:pPr marL="0" indent="0">
              <a:buNone/>
            </a:pPr>
            <a:r>
              <a:rPr lang="en-US" sz="2400" i="1" smtClean="0">
                <a:solidFill>
                  <a:srgbClr val="000000"/>
                </a:solidFill>
              </a:rPr>
              <a:t>P</a:t>
            </a:r>
            <a:r>
              <a:rPr lang="en-US" sz="2400" smtClean="0">
                <a:solidFill>
                  <a:srgbClr val="000000"/>
                </a:solidFill>
              </a:rPr>
              <a:t>(~</a:t>
            </a:r>
            <a:r>
              <a:rPr lang="en-US" sz="2400" i="1" smtClean="0">
                <a:solidFill>
                  <a:srgbClr val="000000"/>
                </a:solidFill>
              </a:rPr>
              <a:t>A</a:t>
            </a:r>
            <a:r>
              <a:rPr lang="en-US" sz="2400" smtClean="0">
                <a:solidFill>
                  <a:srgbClr val="000000"/>
                </a:solidFill>
              </a:rPr>
              <a:t>) dibaca probabilitas </a:t>
            </a:r>
            <a:r>
              <a:rPr lang="en-US" sz="2400" u="sng" smtClean="0">
                <a:solidFill>
                  <a:srgbClr val="000000"/>
                </a:solidFill>
              </a:rPr>
              <a:t>bukan</a:t>
            </a:r>
            <a:r>
              <a:rPr lang="en-US" sz="2400" smtClean="0">
                <a:solidFill>
                  <a:srgbClr val="000000"/>
                </a:solidFill>
              </a:rPr>
              <a:t> A</a:t>
            </a:r>
            <a:endParaRPr lang="en-US" sz="2400"/>
          </a:p>
          <a:p>
            <a:pPr eaLnBrk="0" hangingPunct="0">
              <a:spcBef>
                <a:spcPct val="50000"/>
              </a:spcBef>
              <a:buClrTx/>
              <a:buSzTx/>
              <a:buFontTx/>
              <a:buNone/>
            </a:pPr>
            <a:endParaRPr lang="en-US" sz="2400"/>
          </a:p>
          <a:p>
            <a:pPr>
              <a:buFont typeface="Wingdings" pitchFamily="2" charset="2"/>
              <a:buNone/>
            </a:pPr>
            <a:endParaRPr lang="en-US" sz="3600"/>
          </a:p>
        </p:txBody>
      </p:sp>
      <p:sp>
        <p:nvSpPr>
          <p:cNvPr id="144388" name="Rectangle 4"/>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i="1">
              <a:solidFill>
                <a:schemeClr val="bg1"/>
              </a:solidFill>
              <a:latin typeface="Book Antiqua" pitchFamily="18" charset="0"/>
            </a:endParaRPr>
          </a:p>
        </p:txBody>
      </p:sp>
      <p:sp>
        <p:nvSpPr>
          <p:cNvPr id="144389" name="Text Box 5"/>
          <p:cNvSpPr txBox="1">
            <a:spLocks noChangeArrowheads="1"/>
          </p:cNvSpPr>
          <p:nvPr/>
        </p:nvSpPr>
        <p:spPr bwMode="auto">
          <a:xfrm>
            <a:off x="809625" y="4476750"/>
            <a:ext cx="7729538" cy="519113"/>
          </a:xfrm>
          <a:prstGeom prst="rect">
            <a:avLst/>
          </a:prstGeom>
          <a:noFill/>
          <a:ln w="9525">
            <a:noFill/>
            <a:miter lim="800000"/>
            <a:headEnd/>
            <a:tailEnd/>
          </a:ln>
          <a:effectLst/>
        </p:spPr>
        <p:txBody>
          <a:bodyPr>
            <a:spAutoFit/>
          </a:bodyPr>
          <a:lstStyle/>
          <a:p>
            <a:pPr>
              <a:spcBef>
                <a:spcPct val="20000"/>
              </a:spcBef>
              <a:buClr>
                <a:srgbClr val="404960"/>
              </a:buClr>
              <a:buSzPct val="65000"/>
              <a:buFont typeface="Wingdings" pitchFamily="2" charset="2"/>
              <a:buNone/>
            </a:pPr>
            <a:r>
              <a:rPr lang="en-US" sz="2800" b="0">
                <a:solidFill>
                  <a:srgbClr val="000000"/>
                </a:solidFill>
              </a:rPr>
              <a:t>		</a:t>
            </a:r>
            <a:endParaRPr lang="en-US" b="0"/>
          </a:p>
        </p:txBody>
      </p:sp>
      <p:pic>
        <p:nvPicPr>
          <p:cNvPr id="144392" name="Picture 8" descr="0518"/>
          <p:cNvPicPr>
            <a:picLocks noChangeAspect="1" noChangeArrowheads="1"/>
          </p:cNvPicPr>
          <p:nvPr/>
        </p:nvPicPr>
        <p:blipFill>
          <a:blip r:embed="rId3"/>
          <a:srcRect/>
          <a:stretch>
            <a:fillRect/>
          </a:stretch>
        </p:blipFill>
        <p:spPr bwMode="auto">
          <a:xfrm>
            <a:off x="4254674" y="2974236"/>
            <a:ext cx="3686175" cy="2200275"/>
          </a:xfrm>
          <a:prstGeom prst="rect">
            <a:avLst/>
          </a:prstGeom>
          <a:noFill/>
        </p:spPr>
      </p:pic>
      <p:sp>
        <p:nvSpPr>
          <p:cNvPr id="8" name="Slide Number Placeholder 7"/>
          <p:cNvSpPr>
            <a:spLocks noGrp="1"/>
          </p:cNvSpPr>
          <p:nvPr>
            <p:ph type="sldNum" sz="quarter" idx="12"/>
          </p:nvPr>
        </p:nvSpPr>
        <p:spPr/>
        <p:txBody>
          <a:bodyPr/>
          <a:lstStyle/>
          <a:p>
            <a:fld id="{BA23E363-DAAE-49FC-B4F8-0F6B610555E3}" type="slidenum">
              <a:rPr lang="en-US" smtClean="0"/>
              <a:pPr/>
              <a:t>17</a:t>
            </a:fld>
            <a:endParaRPr lang="en-US"/>
          </a:p>
        </p:txBody>
      </p:sp>
      <p:sp>
        <p:nvSpPr>
          <p:cNvPr id="9" name="Footer Placeholder 8"/>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4389">
                                            <p:txEl>
                                              <p:pRg st="0" end="0"/>
                                            </p:txEl>
                                          </p:spTgt>
                                        </p:tgtEl>
                                        <p:attrNameLst>
                                          <p:attrName>style.visibility</p:attrName>
                                        </p:attrNameLst>
                                      </p:cBhvr>
                                      <p:to>
                                        <p:strVal val="visible"/>
                                      </p:to>
                                    </p:set>
                                    <p:animEffect transition="in" filter="blinds(horizontal)">
                                      <p:cBhvr>
                                        <p:cTn id="7" dur="500"/>
                                        <p:tgtEl>
                                          <p:spTgt spid="1443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9"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AutoShape 2"/>
          <p:cNvSpPr>
            <a:spLocks noGrp="1" noChangeArrowheads="1"/>
          </p:cNvSpPr>
          <p:nvPr>
            <p:ph type="title"/>
          </p:nvPr>
        </p:nvSpPr>
        <p:spPr/>
        <p:txBody>
          <a:bodyPr anchor="ctr"/>
          <a:lstStyle/>
          <a:p>
            <a:r>
              <a:rPr lang="en-US" smtClean="0"/>
              <a:t>Probabilitas Gabungan</a:t>
            </a:r>
            <a:endParaRPr lang="en-US"/>
          </a:p>
        </p:txBody>
      </p:sp>
      <p:sp>
        <p:nvSpPr>
          <p:cNvPr id="193541" name="Rectangle 5"/>
          <p:cNvSpPr>
            <a:spLocks noGrp="1" noChangeArrowheads="1"/>
          </p:cNvSpPr>
          <p:nvPr>
            <p:ph type="body" idx="1"/>
          </p:nvPr>
        </p:nvSpPr>
        <p:spPr>
          <a:xfrm>
            <a:off x="508000" y="1625600"/>
            <a:ext cx="7693025" cy="1495425"/>
          </a:xfrm>
        </p:spPr>
        <p:txBody>
          <a:bodyPr>
            <a:normAutofit lnSpcReduction="10000"/>
          </a:bodyPr>
          <a:lstStyle/>
          <a:p>
            <a:pPr marL="0" indent="0">
              <a:buFont typeface="Wingdings" pitchFamily="2" charset="2"/>
              <a:buNone/>
            </a:pPr>
            <a:r>
              <a:rPr lang="en-US" b="1" smtClean="0"/>
              <a:t>Probabilitas Gabungan ; </a:t>
            </a:r>
            <a:r>
              <a:rPr lang="en-US" smtClean="0"/>
              <a:t>probabilitas yang mengukur kemungkinan dua kejadian atau lebih akan terjadi bersama-sama. </a:t>
            </a:r>
            <a:endParaRPr lang="en-US"/>
          </a:p>
        </p:txBody>
      </p:sp>
      <p:pic>
        <p:nvPicPr>
          <p:cNvPr id="193545" name="Picture 9" descr="0519"/>
          <p:cNvPicPr>
            <a:picLocks noChangeAspect="1" noChangeArrowheads="1"/>
          </p:cNvPicPr>
          <p:nvPr/>
        </p:nvPicPr>
        <p:blipFill>
          <a:blip r:embed="rId3"/>
          <a:srcRect/>
          <a:stretch>
            <a:fillRect/>
          </a:stretch>
        </p:blipFill>
        <p:spPr bwMode="auto">
          <a:xfrm>
            <a:off x="2152650" y="3136900"/>
            <a:ext cx="4524375" cy="3000375"/>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18</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626" name="AutoShape 2"/>
          <p:cNvSpPr>
            <a:spLocks noGrp="1" noChangeArrowheads="1"/>
          </p:cNvSpPr>
          <p:nvPr>
            <p:ph type="title"/>
          </p:nvPr>
        </p:nvSpPr>
        <p:spPr>
          <a:noFill/>
          <a:ln/>
        </p:spPr>
        <p:txBody>
          <a:bodyPr lIns="92075" tIns="46038" rIns="92075" bIns="46038" anchor="ctr"/>
          <a:lstStyle/>
          <a:p>
            <a:r>
              <a:rPr lang="en-US" smtClean="0"/>
              <a:t>Aturan Perkalian Khusus</a:t>
            </a:r>
            <a:endParaRPr lang="en-US"/>
          </a:p>
        </p:txBody>
      </p:sp>
      <p:sp>
        <p:nvSpPr>
          <p:cNvPr id="154627" name="Rectangle 3"/>
          <p:cNvSpPr>
            <a:spLocks noGrp="1" noChangeArrowheads="1"/>
          </p:cNvSpPr>
          <p:nvPr>
            <p:ph type="body" idx="1"/>
          </p:nvPr>
        </p:nvSpPr>
        <p:spPr>
          <a:xfrm>
            <a:off x="476249" y="1695450"/>
            <a:ext cx="8001261" cy="4526680"/>
          </a:xfrm>
          <a:noFill/>
          <a:ln/>
        </p:spPr>
        <p:txBody>
          <a:bodyPr lIns="92075" tIns="46038" rIns="92075" bIns="46038"/>
          <a:lstStyle/>
          <a:p>
            <a:r>
              <a:rPr lang="en-US" sz="3200" b="1" smtClean="0"/>
              <a:t>Aturan perkalian khusus </a:t>
            </a:r>
            <a:r>
              <a:rPr lang="en-US" sz="3200" smtClean="0"/>
              <a:t>mensyaratkan dua kejadian A dan B </a:t>
            </a:r>
            <a:r>
              <a:rPr lang="en-US" sz="3200" u="sng" smtClean="0"/>
              <a:t>saling bebas </a:t>
            </a:r>
            <a:r>
              <a:rPr lang="en-US" sz="3200" smtClean="0"/>
              <a:t>(independen).</a:t>
            </a:r>
            <a:endParaRPr lang="en-US" sz="3200" i="1"/>
          </a:p>
          <a:p>
            <a:r>
              <a:rPr lang="en-US" smtClean="0"/>
              <a:t>Dua kejadian </a:t>
            </a:r>
            <a:r>
              <a:rPr lang="en-US" i="1" smtClean="0"/>
              <a:t>A</a:t>
            </a:r>
            <a:r>
              <a:rPr lang="en-US" smtClean="0"/>
              <a:t> dan </a:t>
            </a:r>
            <a:r>
              <a:rPr lang="en-US" i="1" smtClean="0"/>
              <a:t>B</a:t>
            </a:r>
            <a:r>
              <a:rPr lang="en-US" smtClean="0"/>
              <a:t> dikatakan independen jika terjadinya kejadian A tidak berpengaruh pada kejadian B.</a:t>
            </a:r>
            <a:endParaRPr lang="en-US"/>
          </a:p>
          <a:p>
            <a:r>
              <a:rPr lang="en-US" smtClean="0"/>
              <a:t>Dirumuskan :    </a:t>
            </a:r>
            <a:r>
              <a:rPr lang="en-US" i="1"/>
              <a:t>P</a:t>
            </a:r>
            <a:r>
              <a:rPr lang="en-US"/>
              <a:t>(</a:t>
            </a:r>
            <a:r>
              <a:rPr lang="en-US" i="1"/>
              <a:t>A</a:t>
            </a:r>
            <a:r>
              <a:rPr lang="en-US"/>
              <a:t> </a:t>
            </a:r>
            <a:r>
              <a:rPr lang="en-US" smtClean="0"/>
              <a:t>dan </a:t>
            </a:r>
            <a:r>
              <a:rPr lang="en-US" i="1"/>
              <a:t>B</a:t>
            </a:r>
            <a:r>
              <a:rPr lang="en-US"/>
              <a:t>) = </a:t>
            </a:r>
            <a:r>
              <a:rPr lang="en-US" i="1"/>
              <a:t>P</a:t>
            </a:r>
            <a:r>
              <a:rPr lang="en-US"/>
              <a:t>(</a:t>
            </a:r>
            <a:r>
              <a:rPr lang="en-US" i="1"/>
              <a:t>A</a:t>
            </a:r>
            <a:r>
              <a:rPr lang="en-US" smtClean="0"/>
              <a:t>) x </a:t>
            </a:r>
            <a:r>
              <a:rPr lang="en-US" i="1" smtClean="0"/>
              <a:t>P</a:t>
            </a:r>
            <a:r>
              <a:rPr lang="en-US" smtClean="0"/>
              <a:t>(</a:t>
            </a:r>
            <a:r>
              <a:rPr lang="en-US" i="1" smtClean="0"/>
              <a:t>B</a:t>
            </a:r>
            <a:r>
              <a:rPr lang="en-US"/>
              <a:t>)</a:t>
            </a:r>
          </a:p>
          <a:p>
            <a:endParaRPr lang="en-US"/>
          </a:p>
          <a:p>
            <a:endParaRPr lang="en-US" sz="3200"/>
          </a:p>
        </p:txBody>
      </p:sp>
      <p:sp>
        <p:nvSpPr>
          <p:cNvPr id="154629" name="Rectangle 5"/>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i="1">
              <a:solidFill>
                <a:schemeClr val="bg1"/>
              </a:solidFill>
              <a:latin typeface="Book Antiqua" pitchFamily="18" charset="0"/>
            </a:endParaRPr>
          </a:p>
        </p:txBody>
      </p:sp>
      <p:sp>
        <p:nvSpPr>
          <p:cNvPr id="6" name="Slide Number Placeholder 5"/>
          <p:cNvSpPr>
            <a:spLocks noGrp="1"/>
          </p:cNvSpPr>
          <p:nvPr>
            <p:ph type="sldNum" sz="quarter" idx="12"/>
          </p:nvPr>
        </p:nvSpPr>
        <p:spPr/>
        <p:txBody>
          <a:bodyPr/>
          <a:lstStyle/>
          <a:p>
            <a:fld id="{BA23E363-DAAE-49FC-B4F8-0F6B610555E3}" type="slidenum">
              <a:rPr lang="en-US" smtClean="0"/>
              <a:pPr/>
              <a:t>19</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animEffect transition="in" filter="wipe(left)">
                                      <p:cBhvr>
                                        <p:cTn id="7" dur="500"/>
                                        <p:tgtEl>
                                          <p:spTgt spid="154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4627">
                                            <p:txEl>
                                              <p:pRg st="1" end="1"/>
                                            </p:txEl>
                                          </p:spTgt>
                                        </p:tgtEl>
                                        <p:attrNameLst>
                                          <p:attrName>style.visibility</p:attrName>
                                        </p:attrNameLst>
                                      </p:cBhvr>
                                      <p:to>
                                        <p:strVal val="visible"/>
                                      </p:to>
                                    </p:set>
                                    <p:animEffect transition="in" filter="wipe(left)">
                                      <p:cBhvr>
                                        <p:cTn id="12" dur="500"/>
                                        <p:tgtEl>
                                          <p:spTgt spid="1546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4627">
                                            <p:txEl>
                                              <p:pRg st="2" end="2"/>
                                            </p:txEl>
                                          </p:spTgt>
                                        </p:tgtEl>
                                        <p:attrNameLst>
                                          <p:attrName>style.visibility</p:attrName>
                                        </p:attrNameLst>
                                      </p:cBhvr>
                                      <p:to>
                                        <p:strVal val="visible"/>
                                      </p:to>
                                    </p:set>
                                    <p:animEffect transition="in" filter="wipe(left)">
                                      <p:cBhvr>
                                        <p:cTn id="17" dur="500"/>
                                        <p:tgtEl>
                                          <p:spTgt spid="1546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AutoShape 2"/>
          <p:cNvSpPr>
            <a:spLocks noGrp="1" noChangeArrowheads="1"/>
          </p:cNvSpPr>
          <p:nvPr>
            <p:ph type="title"/>
          </p:nvPr>
        </p:nvSpPr>
        <p:spPr/>
        <p:txBody>
          <a:bodyPr anchor="ctr"/>
          <a:lstStyle/>
          <a:p>
            <a:r>
              <a:rPr lang="en-US" smtClean="0"/>
              <a:t>Contoh aturan perkalian</a:t>
            </a:r>
            <a:endParaRPr lang="en-US"/>
          </a:p>
        </p:txBody>
      </p:sp>
      <p:sp>
        <p:nvSpPr>
          <p:cNvPr id="195587" name="Rectangle 3"/>
          <p:cNvSpPr>
            <a:spLocks noGrp="1" noChangeArrowheads="1"/>
          </p:cNvSpPr>
          <p:nvPr>
            <p:ph type="body" idx="1"/>
          </p:nvPr>
        </p:nvSpPr>
        <p:spPr>
          <a:xfrm>
            <a:off x="558800" y="1612900"/>
            <a:ext cx="8051800" cy="4467225"/>
          </a:xfrm>
        </p:spPr>
        <p:txBody>
          <a:bodyPr>
            <a:normAutofit lnSpcReduction="10000"/>
          </a:bodyPr>
          <a:lstStyle/>
          <a:p>
            <a:pPr marL="0" indent="0">
              <a:buFont typeface="Wingdings" pitchFamily="2" charset="2"/>
              <a:buNone/>
            </a:pPr>
            <a:r>
              <a:rPr lang="en-US" sz="2400" smtClean="0"/>
              <a:t>Sebuah survey oleh American </a:t>
            </a:r>
            <a:r>
              <a:rPr lang="en-US" sz="2400"/>
              <a:t>Automobile </a:t>
            </a:r>
            <a:r>
              <a:rPr lang="en-US" sz="2400" smtClean="0"/>
              <a:t>Association </a:t>
            </a:r>
            <a:r>
              <a:rPr lang="en-US" sz="2400"/>
              <a:t>(AAA) </a:t>
            </a:r>
            <a:r>
              <a:rPr lang="en-US" sz="2400" smtClean="0"/>
              <a:t>menyatakan 60% anggotanya melakukan pemesanan kursi pesawat tahun lalu. Dua orang anggotanya dipilih secara acak. Berapa probabilitas keduanya dapat melakukan pemesanan kursi pesawat tahun lalu?</a:t>
            </a:r>
            <a:endParaRPr lang="en-US" sz="2400"/>
          </a:p>
          <a:p>
            <a:pPr marL="0" indent="0">
              <a:buFont typeface="Wingdings" pitchFamily="2" charset="2"/>
              <a:buNone/>
            </a:pPr>
            <a:endParaRPr lang="en-US" sz="2400" i="1"/>
          </a:p>
          <a:p>
            <a:pPr marL="0" indent="0">
              <a:buFont typeface="Wingdings" pitchFamily="2" charset="2"/>
              <a:buNone/>
            </a:pPr>
            <a:r>
              <a:rPr lang="en-US" sz="1800" i="1" smtClean="0"/>
              <a:t>Solusi :</a:t>
            </a:r>
            <a:endParaRPr lang="en-US" sz="1800" i="1"/>
          </a:p>
          <a:p>
            <a:pPr marL="0" indent="0">
              <a:buFont typeface="Wingdings" pitchFamily="2" charset="2"/>
              <a:buNone/>
            </a:pPr>
            <a:r>
              <a:rPr lang="en-US" sz="1800" smtClean="0"/>
              <a:t>Probabilitas anggota pertama melakukan pemesanan kursi pesawat tahun lalu adalah 0.60</a:t>
            </a:r>
            <a:r>
              <a:rPr lang="en-US" sz="1800"/>
              <a:t>, </a:t>
            </a:r>
            <a:r>
              <a:rPr lang="en-US" sz="1800" smtClean="0"/>
              <a:t>ditulis : </a:t>
            </a:r>
            <a:r>
              <a:rPr lang="en-US" sz="1800" i="1"/>
              <a:t>P</a:t>
            </a:r>
            <a:r>
              <a:rPr lang="en-US" sz="1800"/>
              <a:t>(</a:t>
            </a:r>
            <a:r>
              <a:rPr lang="en-US" sz="1800" i="1"/>
              <a:t>R</a:t>
            </a:r>
            <a:r>
              <a:rPr lang="en-US" sz="1800" baseline="-25000"/>
              <a:t>1</a:t>
            </a:r>
            <a:r>
              <a:rPr lang="en-US" sz="1800"/>
              <a:t>) </a:t>
            </a:r>
            <a:r>
              <a:rPr lang="en-US" sz="1800" smtClean="0"/>
              <a:t>= 0.60</a:t>
            </a:r>
            <a:endParaRPr lang="en-US" sz="1800"/>
          </a:p>
          <a:p>
            <a:pPr marL="0" indent="0">
              <a:buNone/>
            </a:pPr>
            <a:r>
              <a:rPr lang="en-US" sz="1800" smtClean="0"/>
              <a:t>Probabilitas anggota pertama melakukan pemesanan kursi pesawat tahun lalu adalah 0.60</a:t>
            </a:r>
            <a:r>
              <a:rPr lang="en-US" sz="1800"/>
              <a:t>, </a:t>
            </a:r>
            <a:r>
              <a:rPr lang="en-US" sz="1800" smtClean="0"/>
              <a:t>ditulis : </a:t>
            </a:r>
            <a:r>
              <a:rPr lang="en-US" sz="1800" i="1" smtClean="0"/>
              <a:t>P</a:t>
            </a:r>
            <a:r>
              <a:rPr lang="en-US" sz="1800" smtClean="0"/>
              <a:t>(</a:t>
            </a:r>
            <a:r>
              <a:rPr lang="en-US" sz="1800" i="1" smtClean="0"/>
              <a:t>R</a:t>
            </a:r>
            <a:r>
              <a:rPr lang="en-US" sz="1800" baseline="-25000" smtClean="0"/>
              <a:t>2</a:t>
            </a:r>
            <a:r>
              <a:rPr lang="en-US" sz="1800"/>
              <a:t>) = </a:t>
            </a:r>
            <a:r>
              <a:rPr lang="en-US" sz="1800" smtClean="0"/>
              <a:t>0.60</a:t>
            </a:r>
            <a:endParaRPr lang="en-US" sz="1800"/>
          </a:p>
          <a:p>
            <a:pPr marL="0" indent="0">
              <a:buFont typeface="Wingdings" pitchFamily="2" charset="2"/>
              <a:buNone/>
            </a:pPr>
            <a:r>
              <a:rPr lang="en-US" sz="1800" smtClean="0"/>
              <a:t>Karena jumlah anggota AAA sangat besar, kita anggap </a:t>
            </a:r>
            <a:r>
              <a:rPr lang="en-US" sz="1800" i="1" smtClean="0"/>
              <a:t>R</a:t>
            </a:r>
            <a:r>
              <a:rPr lang="en-US" sz="1800" baseline="-25000" smtClean="0"/>
              <a:t>1</a:t>
            </a:r>
            <a:r>
              <a:rPr lang="en-US" sz="1800" smtClean="0"/>
              <a:t> dan </a:t>
            </a:r>
            <a:r>
              <a:rPr lang="en-US" sz="1800" i="1" smtClean="0"/>
              <a:t>R</a:t>
            </a:r>
            <a:r>
              <a:rPr lang="en-US" sz="1800" baseline="-25000" smtClean="0"/>
              <a:t>2</a:t>
            </a:r>
            <a:r>
              <a:rPr lang="en-US" sz="1800" smtClean="0"/>
              <a:t> saling bebas.</a:t>
            </a:r>
            <a:endParaRPr lang="en-US" sz="1800"/>
          </a:p>
          <a:p>
            <a:pPr marL="0" indent="0">
              <a:buFont typeface="Wingdings" pitchFamily="2" charset="2"/>
              <a:buNone/>
            </a:pPr>
            <a:endParaRPr lang="en-US" sz="1800" i="1"/>
          </a:p>
          <a:p>
            <a:pPr marL="0" indent="0">
              <a:buFont typeface="Wingdings" pitchFamily="2" charset="2"/>
              <a:buNone/>
            </a:pPr>
            <a:r>
              <a:rPr lang="en-US" sz="1800" b="1" i="1">
                <a:solidFill>
                  <a:srgbClr val="92D050"/>
                </a:solidFill>
              </a:rPr>
              <a:t>P</a:t>
            </a:r>
            <a:r>
              <a:rPr lang="en-US" sz="1800" b="1">
                <a:solidFill>
                  <a:srgbClr val="92D050"/>
                </a:solidFill>
              </a:rPr>
              <a:t>(</a:t>
            </a:r>
            <a:r>
              <a:rPr lang="en-US" sz="1800" b="1" i="1">
                <a:solidFill>
                  <a:srgbClr val="92D050"/>
                </a:solidFill>
              </a:rPr>
              <a:t>R</a:t>
            </a:r>
            <a:r>
              <a:rPr lang="en-US" sz="1800" b="1" baseline="-25000">
                <a:solidFill>
                  <a:srgbClr val="92D050"/>
                </a:solidFill>
              </a:rPr>
              <a:t>1</a:t>
            </a:r>
            <a:r>
              <a:rPr lang="en-US" sz="1800" b="1">
                <a:solidFill>
                  <a:srgbClr val="92D050"/>
                </a:solidFill>
              </a:rPr>
              <a:t> </a:t>
            </a:r>
            <a:r>
              <a:rPr lang="en-US" sz="1800" b="1" smtClean="0">
                <a:solidFill>
                  <a:srgbClr val="92D050"/>
                </a:solidFill>
              </a:rPr>
              <a:t>dan </a:t>
            </a:r>
            <a:r>
              <a:rPr lang="en-US" sz="1800" b="1" i="1">
                <a:solidFill>
                  <a:srgbClr val="92D050"/>
                </a:solidFill>
              </a:rPr>
              <a:t>R</a:t>
            </a:r>
            <a:r>
              <a:rPr lang="en-US" sz="1800" b="1" baseline="-25000">
                <a:solidFill>
                  <a:srgbClr val="92D050"/>
                </a:solidFill>
              </a:rPr>
              <a:t>2</a:t>
            </a:r>
            <a:r>
              <a:rPr lang="en-US" sz="1800" b="1">
                <a:solidFill>
                  <a:srgbClr val="92D050"/>
                </a:solidFill>
              </a:rPr>
              <a:t>) =  </a:t>
            </a:r>
            <a:r>
              <a:rPr lang="en-US" sz="1800" b="1" i="1">
                <a:solidFill>
                  <a:srgbClr val="92D050"/>
                </a:solidFill>
              </a:rPr>
              <a:t>P</a:t>
            </a:r>
            <a:r>
              <a:rPr lang="en-US" sz="1800" b="1">
                <a:solidFill>
                  <a:srgbClr val="92D050"/>
                </a:solidFill>
              </a:rPr>
              <a:t>(</a:t>
            </a:r>
            <a:r>
              <a:rPr lang="en-US" sz="1800" b="1" i="1">
                <a:solidFill>
                  <a:srgbClr val="92D050"/>
                </a:solidFill>
              </a:rPr>
              <a:t>R</a:t>
            </a:r>
            <a:r>
              <a:rPr lang="en-US" sz="1800" b="1" baseline="-25000">
                <a:solidFill>
                  <a:srgbClr val="92D050"/>
                </a:solidFill>
              </a:rPr>
              <a:t>1</a:t>
            </a:r>
            <a:r>
              <a:rPr lang="en-US" sz="1800" b="1" smtClean="0">
                <a:solidFill>
                  <a:srgbClr val="92D050"/>
                </a:solidFill>
              </a:rPr>
              <a:t>) x </a:t>
            </a:r>
            <a:r>
              <a:rPr lang="en-US" sz="1800" b="1" i="1" smtClean="0">
                <a:solidFill>
                  <a:srgbClr val="92D050"/>
                </a:solidFill>
              </a:rPr>
              <a:t>P</a:t>
            </a:r>
            <a:r>
              <a:rPr lang="en-US" sz="1800" b="1" smtClean="0">
                <a:solidFill>
                  <a:srgbClr val="92D050"/>
                </a:solidFill>
              </a:rPr>
              <a:t>(</a:t>
            </a:r>
            <a:r>
              <a:rPr lang="en-US" sz="1800" b="1" i="1" smtClean="0">
                <a:solidFill>
                  <a:srgbClr val="92D050"/>
                </a:solidFill>
              </a:rPr>
              <a:t>R</a:t>
            </a:r>
            <a:r>
              <a:rPr lang="en-US" sz="1800" b="1" baseline="-25000" smtClean="0">
                <a:solidFill>
                  <a:srgbClr val="92D050"/>
                </a:solidFill>
              </a:rPr>
              <a:t>2</a:t>
            </a:r>
            <a:r>
              <a:rPr lang="en-US" sz="1800" b="1">
                <a:solidFill>
                  <a:srgbClr val="92D050"/>
                </a:solidFill>
              </a:rPr>
              <a:t>) = </a:t>
            </a:r>
            <a:r>
              <a:rPr lang="en-US" sz="1800" b="1" smtClean="0">
                <a:solidFill>
                  <a:srgbClr val="92D050"/>
                </a:solidFill>
              </a:rPr>
              <a:t>(0.60) x (0.60</a:t>
            </a:r>
            <a:r>
              <a:rPr lang="en-US" sz="1800" b="1">
                <a:solidFill>
                  <a:srgbClr val="92D050"/>
                </a:solidFill>
              </a:rPr>
              <a:t>) = </a:t>
            </a:r>
            <a:r>
              <a:rPr lang="en-US" sz="1800" b="1" smtClean="0">
                <a:solidFill>
                  <a:srgbClr val="92D050"/>
                </a:solidFill>
              </a:rPr>
              <a:t>0.36</a:t>
            </a:r>
            <a:endParaRPr lang="en-US" sz="1800" b="1">
              <a:solidFill>
                <a:srgbClr val="92D050"/>
              </a:solidFill>
            </a:endParaRPr>
          </a:p>
        </p:txBody>
      </p:sp>
      <p:sp>
        <p:nvSpPr>
          <p:cNvPr id="5" name="Slide Number Placeholder 4"/>
          <p:cNvSpPr>
            <a:spLocks noGrp="1"/>
          </p:cNvSpPr>
          <p:nvPr>
            <p:ph type="sldNum" sz="quarter" idx="12"/>
          </p:nvPr>
        </p:nvSpPr>
        <p:spPr/>
        <p:txBody>
          <a:bodyPr/>
          <a:lstStyle/>
          <a:p>
            <a:fld id="{BA23E363-DAAE-49FC-B4F8-0F6B610555E3}" type="slidenum">
              <a:rPr lang="en-US" smtClean="0"/>
              <a:pPr/>
              <a:t>20</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5587">
                                            <p:txEl>
                                              <p:pRg st="0" end="0"/>
                                            </p:txEl>
                                          </p:spTgt>
                                        </p:tgtEl>
                                        <p:attrNameLst>
                                          <p:attrName>style.visibility</p:attrName>
                                        </p:attrNameLst>
                                      </p:cBhvr>
                                      <p:to>
                                        <p:strVal val="visible"/>
                                      </p:to>
                                    </p:set>
                                    <p:animEffect transition="in" filter="wipe(up)">
                                      <p:cBhvr>
                                        <p:cTn id="7" dur="500"/>
                                        <p:tgtEl>
                                          <p:spTgt spid="1955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5587">
                                            <p:txEl>
                                              <p:pRg st="2" end="2"/>
                                            </p:txEl>
                                          </p:spTgt>
                                        </p:tgtEl>
                                        <p:attrNameLst>
                                          <p:attrName>style.visibility</p:attrName>
                                        </p:attrNameLst>
                                      </p:cBhvr>
                                      <p:to>
                                        <p:strVal val="visible"/>
                                      </p:to>
                                    </p:set>
                                    <p:animEffect transition="in" filter="wipe(up)">
                                      <p:cBhvr>
                                        <p:cTn id="12" dur="500"/>
                                        <p:tgtEl>
                                          <p:spTgt spid="1955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95587">
                                            <p:txEl>
                                              <p:pRg st="3" end="3"/>
                                            </p:txEl>
                                          </p:spTgt>
                                        </p:tgtEl>
                                        <p:attrNameLst>
                                          <p:attrName>style.visibility</p:attrName>
                                        </p:attrNameLst>
                                      </p:cBhvr>
                                      <p:to>
                                        <p:strVal val="visible"/>
                                      </p:to>
                                    </p:set>
                                    <p:animEffect transition="in" filter="wipe(up)">
                                      <p:cBhvr>
                                        <p:cTn id="17" dur="500"/>
                                        <p:tgtEl>
                                          <p:spTgt spid="19558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95587">
                                            <p:txEl>
                                              <p:pRg st="4" end="4"/>
                                            </p:txEl>
                                          </p:spTgt>
                                        </p:tgtEl>
                                        <p:attrNameLst>
                                          <p:attrName>style.visibility</p:attrName>
                                        </p:attrNameLst>
                                      </p:cBhvr>
                                      <p:to>
                                        <p:strVal val="visible"/>
                                      </p:to>
                                    </p:set>
                                    <p:animEffect transition="in" filter="wipe(up)">
                                      <p:cBhvr>
                                        <p:cTn id="22" dur="500"/>
                                        <p:tgtEl>
                                          <p:spTgt spid="19558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95587">
                                            <p:txEl>
                                              <p:pRg st="5" end="5"/>
                                            </p:txEl>
                                          </p:spTgt>
                                        </p:tgtEl>
                                        <p:attrNameLst>
                                          <p:attrName>style.visibility</p:attrName>
                                        </p:attrNameLst>
                                      </p:cBhvr>
                                      <p:to>
                                        <p:strVal val="visible"/>
                                      </p:to>
                                    </p:set>
                                    <p:animEffect transition="in" filter="wipe(up)">
                                      <p:cBhvr>
                                        <p:cTn id="27" dur="500"/>
                                        <p:tgtEl>
                                          <p:spTgt spid="19558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95587">
                                            <p:txEl>
                                              <p:pRg st="7" end="7"/>
                                            </p:txEl>
                                          </p:spTgt>
                                        </p:tgtEl>
                                        <p:attrNameLst>
                                          <p:attrName>style.visibility</p:attrName>
                                        </p:attrNameLst>
                                      </p:cBhvr>
                                      <p:to>
                                        <p:strVal val="visible"/>
                                      </p:to>
                                    </p:set>
                                    <p:animEffect transition="in" filter="wipe(up)">
                                      <p:cBhvr>
                                        <p:cTn id="32" dur="500"/>
                                        <p:tgtEl>
                                          <p:spTgt spid="1955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AutoShape 2"/>
          <p:cNvSpPr>
            <a:spLocks noGrp="1" noChangeArrowheads="1"/>
          </p:cNvSpPr>
          <p:nvPr>
            <p:ph type="title"/>
          </p:nvPr>
        </p:nvSpPr>
        <p:spPr>
          <a:noFill/>
          <a:ln/>
        </p:spPr>
        <p:txBody>
          <a:bodyPr lIns="92075" tIns="46038" rIns="92075" bIns="46038" anchor="ctr"/>
          <a:lstStyle/>
          <a:p>
            <a:r>
              <a:rPr lang="en-US" smtClean="0"/>
              <a:t>Probabilitas Bersyarat</a:t>
            </a:r>
            <a:endParaRPr lang="en-US"/>
          </a:p>
        </p:txBody>
      </p:sp>
      <p:sp>
        <p:nvSpPr>
          <p:cNvPr id="157699" name="Rectangle 3"/>
          <p:cNvSpPr>
            <a:spLocks noGrp="1" noChangeArrowheads="1"/>
          </p:cNvSpPr>
          <p:nvPr>
            <p:ph type="body" idx="1"/>
          </p:nvPr>
        </p:nvSpPr>
        <p:spPr>
          <a:noFill/>
          <a:ln/>
        </p:spPr>
        <p:txBody>
          <a:bodyPr lIns="92075" tIns="46038" rIns="92075" bIns="46038">
            <a:normAutofit/>
          </a:bodyPr>
          <a:lstStyle/>
          <a:p>
            <a:pPr marL="0" indent="0">
              <a:buFont typeface="Wingdings" pitchFamily="2" charset="2"/>
              <a:buNone/>
            </a:pPr>
            <a:r>
              <a:rPr lang="en-US" smtClean="0"/>
              <a:t>Probabilitas bersyarat : probabilitas munculnya suatu kejadian, apabila diketahui kejadian lain </a:t>
            </a:r>
            <a:r>
              <a:rPr lang="en-US" u="sng" smtClean="0"/>
              <a:t>sudah</a:t>
            </a:r>
            <a:r>
              <a:rPr lang="en-US" smtClean="0"/>
              <a:t> terjadi.</a:t>
            </a:r>
            <a:endParaRPr lang="en-US"/>
          </a:p>
          <a:p>
            <a:pPr marL="0" indent="0">
              <a:buFont typeface="Wingdings" pitchFamily="2" charset="2"/>
              <a:buNone/>
            </a:pPr>
            <a:endParaRPr lang="en-US" smtClean="0"/>
          </a:p>
          <a:p>
            <a:pPr marL="0" indent="0">
              <a:buFont typeface="Wingdings" pitchFamily="2" charset="2"/>
              <a:buNone/>
            </a:pPr>
            <a:r>
              <a:rPr lang="en-US" smtClean="0"/>
              <a:t>Probabilitas kejadian </a:t>
            </a:r>
            <a:r>
              <a:rPr lang="en-US" i="1"/>
              <a:t>A</a:t>
            </a:r>
            <a:r>
              <a:rPr lang="en-US"/>
              <a:t> </a:t>
            </a:r>
            <a:r>
              <a:rPr lang="en-US" smtClean="0"/>
              <a:t>terjadi setelah kejadian </a:t>
            </a:r>
            <a:r>
              <a:rPr lang="en-US" i="1" smtClean="0"/>
              <a:t>B</a:t>
            </a:r>
            <a:r>
              <a:rPr lang="en-US" smtClean="0"/>
              <a:t> terjadi,</a:t>
            </a:r>
          </a:p>
          <a:p>
            <a:pPr marL="0" indent="0">
              <a:buFont typeface="Wingdings" pitchFamily="2" charset="2"/>
              <a:buNone/>
            </a:pPr>
            <a:r>
              <a:rPr lang="en-US" smtClean="0"/>
              <a:t>		ditulis : </a:t>
            </a:r>
            <a:r>
              <a:rPr lang="en-US" i="1" smtClean="0"/>
              <a:t>P</a:t>
            </a:r>
            <a:r>
              <a:rPr lang="en-US" smtClean="0"/>
              <a:t>(</a:t>
            </a:r>
            <a:r>
              <a:rPr lang="en-US" i="1" smtClean="0"/>
              <a:t>A</a:t>
            </a:r>
            <a:r>
              <a:rPr lang="en-US" smtClean="0"/>
              <a:t>|</a:t>
            </a:r>
            <a:r>
              <a:rPr lang="en-US" i="1" smtClean="0"/>
              <a:t>B</a:t>
            </a:r>
            <a:r>
              <a:rPr lang="en-US"/>
              <a:t>).</a:t>
            </a:r>
          </a:p>
        </p:txBody>
      </p:sp>
      <p:sp>
        <p:nvSpPr>
          <p:cNvPr id="157700" name="Rectangle 4"/>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i="1">
              <a:solidFill>
                <a:schemeClr val="bg1"/>
              </a:solidFill>
              <a:latin typeface="Book Antiqua" pitchFamily="18" charset="0"/>
            </a:endParaRPr>
          </a:p>
        </p:txBody>
      </p:sp>
      <p:sp>
        <p:nvSpPr>
          <p:cNvPr id="6" name="Slide Number Placeholder 5"/>
          <p:cNvSpPr>
            <a:spLocks noGrp="1"/>
          </p:cNvSpPr>
          <p:nvPr>
            <p:ph type="sldNum" sz="quarter" idx="12"/>
          </p:nvPr>
        </p:nvSpPr>
        <p:spPr/>
        <p:txBody>
          <a:bodyPr/>
          <a:lstStyle/>
          <a:p>
            <a:fld id="{BA23E363-DAAE-49FC-B4F8-0F6B610555E3}" type="slidenum">
              <a:rPr lang="en-US" smtClean="0"/>
              <a:pPr/>
              <a:t>21</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7699">
                                            <p:txEl>
                                              <p:pRg st="0" end="0"/>
                                            </p:txEl>
                                          </p:spTgt>
                                        </p:tgtEl>
                                        <p:attrNameLst>
                                          <p:attrName>style.visibility</p:attrName>
                                        </p:attrNameLst>
                                      </p:cBhvr>
                                      <p:to>
                                        <p:strVal val="visible"/>
                                      </p:to>
                                    </p:set>
                                    <p:animEffect transition="in" filter="wipe(left)">
                                      <p:cBhvr>
                                        <p:cTn id="7" dur="500"/>
                                        <p:tgtEl>
                                          <p:spTgt spid="157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7699">
                                            <p:txEl>
                                              <p:pRg st="2" end="2"/>
                                            </p:txEl>
                                          </p:spTgt>
                                        </p:tgtEl>
                                        <p:attrNameLst>
                                          <p:attrName>style.visibility</p:attrName>
                                        </p:attrNameLst>
                                      </p:cBhvr>
                                      <p:to>
                                        <p:strVal val="visible"/>
                                      </p:to>
                                    </p:set>
                                    <p:animEffect transition="in" filter="wipe(left)">
                                      <p:cBhvr>
                                        <p:cTn id="12" dur="500"/>
                                        <p:tgtEl>
                                          <p:spTgt spid="1576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7699">
                                            <p:txEl>
                                              <p:pRg st="3" end="3"/>
                                            </p:txEl>
                                          </p:spTgt>
                                        </p:tgtEl>
                                        <p:attrNameLst>
                                          <p:attrName>style.visibility</p:attrName>
                                        </p:attrNameLst>
                                      </p:cBhvr>
                                      <p:to>
                                        <p:strVal val="visible"/>
                                      </p:to>
                                    </p:set>
                                    <p:animEffect transition="in" filter="wipe(left)">
                                      <p:cBhvr>
                                        <p:cTn id="17" dur="500"/>
                                        <p:tgtEl>
                                          <p:spTgt spid="157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722" name="AutoShape 2"/>
          <p:cNvSpPr>
            <a:spLocks noGrp="1" noChangeArrowheads="1"/>
          </p:cNvSpPr>
          <p:nvPr>
            <p:ph type="title"/>
          </p:nvPr>
        </p:nvSpPr>
        <p:spPr>
          <a:noFill/>
          <a:ln/>
        </p:spPr>
        <p:txBody>
          <a:bodyPr lIns="92075" tIns="46038" rIns="92075" bIns="46038" anchor="ctr"/>
          <a:lstStyle/>
          <a:p>
            <a:r>
              <a:rPr lang="en-US" smtClean="0"/>
              <a:t>Aturan Perkalian Umum</a:t>
            </a:r>
            <a:endParaRPr lang="en-US"/>
          </a:p>
        </p:txBody>
      </p:sp>
      <p:sp>
        <p:nvSpPr>
          <p:cNvPr id="158723" name="Rectangle 3"/>
          <p:cNvSpPr>
            <a:spLocks noGrp="1" noChangeArrowheads="1"/>
          </p:cNvSpPr>
          <p:nvPr>
            <p:ph type="body" idx="1"/>
          </p:nvPr>
        </p:nvSpPr>
        <p:spPr>
          <a:xfrm>
            <a:off x="533399" y="1709737"/>
            <a:ext cx="8128001" cy="4170363"/>
          </a:xfrm>
          <a:noFill/>
          <a:ln/>
        </p:spPr>
        <p:txBody>
          <a:bodyPr lIns="92075" tIns="46038" rIns="92075" bIns="46038">
            <a:noAutofit/>
          </a:bodyPr>
          <a:lstStyle/>
          <a:p>
            <a:pPr marL="0" indent="0">
              <a:buFont typeface="Wingdings" pitchFamily="2" charset="2"/>
              <a:buNone/>
            </a:pPr>
            <a:r>
              <a:rPr lang="en-US" sz="2400" smtClean="0"/>
              <a:t>Gunakan aturan perkalian umum untuk menentukan probabilitas gabungan dari dua kejadian yang bersifat tidak saling bebas (dependen).</a:t>
            </a:r>
            <a:endParaRPr lang="en-US" sz="2400"/>
          </a:p>
          <a:p>
            <a:pPr marL="0" indent="0">
              <a:buFont typeface="Wingdings" pitchFamily="2" charset="2"/>
              <a:buNone/>
            </a:pPr>
            <a:r>
              <a:rPr lang="en-US" sz="2400" smtClean="0"/>
              <a:t>Jika diketahui terdapat dua kejadian A dan B, probabilitas gabungan bahwa dua kejadian akan terjadi didapat dengan mengalikan probabilitas terjadinya kejadian A dikalikan probabilitas terjadinya kejadian B setelah (atau dengan syarat) kejadian A terjadi.</a:t>
            </a:r>
          </a:p>
          <a:p>
            <a:pPr>
              <a:buFont typeface="Wingdings" pitchFamily="2" charset="2"/>
              <a:buNone/>
            </a:pPr>
            <a:endParaRPr lang="en-US" sz="2400" smtClean="0"/>
          </a:p>
          <a:p>
            <a:pPr>
              <a:buFont typeface="Wingdings" pitchFamily="2" charset="2"/>
              <a:buNone/>
            </a:pPr>
            <a:r>
              <a:rPr lang="en-US" sz="2400" smtClean="0"/>
              <a:t>Dinyatakan dengan rumus : </a:t>
            </a:r>
            <a:r>
              <a:rPr lang="en-US" sz="2400" b="1" smtClean="0"/>
              <a:t>P (A dan B) = P(A) x P(B|A)</a:t>
            </a:r>
          </a:p>
          <a:p>
            <a:pPr>
              <a:buFont typeface="Wingdings" pitchFamily="2" charset="2"/>
              <a:buNone/>
            </a:pPr>
            <a:endParaRPr lang="en-US" sz="2400"/>
          </a:p>
          <a:p>
            <a:pPr>
              <a:buFont typeface="Wingdings" pitchFamily="2" charset="2"/>
              <a:buNone/>
            </a:pPr>
            <a:endParaRPr lang="en-US" sz="2400"/>
          </a:p>
          <a:p>
            <a:pPr>
              <a:buFont typeface="Wingdings" pitchFamily="2" charset="2"/>
              <a:buNone/>
            </a:pPr>
            <a:endParaRPr lang="en-US" sz="2400"/>
          </a:p>
        </p:txBody>
      </p:sp>
      <p:sp>
        <p:nvSpPr>
          <p:cNvPr id="158724" name="Rectangle 4"/>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i="1">
              <a:solidFill>
                <a:schemeClr val="bg1"/>
              </a:solidFill>
              <a:latin typeface="Book Antiqua" pitchFamily="18" charset="0"/>
            </a:endParaRPr>
          </a:p>
        </p:txBody>
      </p:sp>
      <p:sp>
        <p:nvSpPr>
          <p:cNvPr id="7" name="Slide Number Placeholder 6"/>
          <p:cNvSpPr>
            <a:spLocks noGrp="1"/>
          </p:cNvSpPr>
          <p:nvPr>
            <p:ph type="sldNum" sz="quarter" idx="12"/>
          </p:nvPr>
        </p:nvSpPr>
        <p:spPr/>
        <p:txBody>
          <a:bodyPr/>
          <a:lstStyle/>
          <a:p>
            <a:fld id="{BA23E363-DAAE-49FC-B4F8-0F6B610555E3}" type="slidenum">
              <a:rPr lang="en-US" smtClean="0"/>
              <a:pPr/>
              <a:t>22</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8723">
                                            <p:txEl>
                                              <p:pRg st="0" end="0"/>
                                            </p:txEl>
                                          </p:spTgt>
                                        </p:tgtEl>
                                        <p:attrNameLst>
                                          <p:attrName>style.visibility</p:attrName>
                                        </p:attrNameLst>
                                      </p:cBhvr>
                                      <p:to>
                                        <p:strVal val="visible"/>
                                      </p:to>
                                    </p:set>
                                    <p:animEffect transition="in" filter="wipe(left)">
                                      <p:cBhvr>
                                        <p:cTn id="7" dur="500"/>
                                        <p:tgtEl>
                                          <p:spTgt spid="158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8723">
                                            <p:txEl>
                                              <p:pRg st="1" end="1"/>
                                            </p:txEl>
                                          </p:spTgt>
                                        </p:tgtEl>
                                        <p:attrNameLst>
                                          <p:attrName>style.visibility</p:attrName>
                                        </p:attrNameLst>
                                      </p:cBhvr>
                                      <p:to>
                                        <p:strVal val="visible"/>
                                      </p:to>
                                    </p:set>
                                    <p:animEffect transition="in" filter="wipe(left)">
                                      <p:cBhvr>
                                        <p:cTn id="12" dur="500"/>
                                        <p:tgtEl>
                                          <p:spTgt spid="1587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8723">
                                            <p:txEl>
                                              <p:pRg st="3" end="3"/>
                                            </p:txEl>
                                          </p:spTgt>
                                        </p:tgtEl>
                                        <p:attrNameLst>
                                          <p:attrName>style.visibility</p:attrName>
                                        </p:attrNameLst>
                                      </p:cBhvr>
                                      <p:to>
                                        <p:strVal val="visible"/>
                                      </p:to>
                                    </p:set>
                                    <p:animEffect transition="in" filter="wipe(left)">
                                      <p:cBhvr>
                                        <p:cTn id="17" dur="500"/>
                                        <p:tgtEl>
                                          <p:spTgt spid="1587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3"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6610" name="AutoShape 2"/>
          <p:cNvSpPr>
            <a:spLocks noGrp="1" noChangeArrowheads="1"/>
          </p:cNvSpPr>
          <p:nvPr>
            <p:ph type="title"/>
          </p:nvPr>
        </p:nvSpPr>
        <p:spPr>
          <a:noFill/>
          <a:ln/>
        </p:spPr>
        <p:txBody>
          <a:bodyPr lIns="92075" tIns="46038" rIns="92075" bIns="46038" anchor="ctr"/>
          <a:lstStyle/>
          <a:p>
            <a:r>
              <a:rPr lang="en-US" sz="3200" smtClean="0"/>
              <a:t>Contoh - Aturan Perkalian Umum</a:t>
            </a:r>
            <a:endParaRPr lang="en-US" sz="3200"/>
          </a:p>
        </p:txBody>
      </p:sp>
      <p:sp>
        <p:nvSpPr>
          <p:cNvPr id="196611" name="Rectangle 3"/>
          <p:cNvSpPr>
            <a:spLocks noGrp="1" noChangeArrowheads="1"/>
          </p:cNvSpPr>
          <p:nvPr>
            <p:ph type="body" idx="1"/>
          </p:nvPr>
        </p:nvSpPr>
        <p:spPr>
          <a:xfrm>
            <a:off x="469900" y="1582737"/>
            <a:ext cx="7781925" cy="2034327"/>
          </a:xfrm>
          <a:noFill/>
          <a:ln/>
        </p:spPr>
        <p:txBody>
          <a:bodyPr lIns="92075" tIns="46038" rIns="92075" bIns="46038"/>
          <a:lstStyle/>
          <a:p>
            <a:pPr marL="0" indent="0">
              <a:buFont typeface="Wingdings" pitchFamily="2" charset="2"/>
              <a:buNone/>
            </a:pPr>
            <a:r>
              <a:rPr lang="en-US" sz="2000" smtClean="0"/>
              <a:t>Seorang pegolf mempunyai 12 baju golf dalam lemarinya. Andaikan 9 dari baju-baju tersebut berwarna putih dan lainnya biru. Ia mengenakan bajunya dalam keadaan gelap, jadi ia mengambil sebuah baju tanpa memilihnya. Ia bermain golf dua hari berturut-turut dan ia tidak mencuci baju yang telah ia pakai kemarin. </a:t>
            </a:r>
          </a:p>
          <a:p>
            <a:pPr marL="0" indent="0">
              <a:buFont typeface="Wingdings" pitchFamily="2" charset="2"/>
              <a:buNone/>
            </a:pPr>
            <a:r>
              <a:rPr lang="en-US" sz="2000" smtClean="0"/>
              <a:t>Berapa probabilitas kedua baju yang dipilihnya berwarna putih ?</a:t>
            </a:r>
            <a:endParaRPr lang="en-US" sz="2000"/>
          </a:p>
        </p:txBody>
      </p:sp>
      <p:sp>
        <p:nvSpPr>
          <p:cNvPr id="196612" name="Rectangle 4"/>
          <p:cNvSpPr>
            <a:spLocks noChangeArrowheads="1"/>
          </p:cNvSpPr>
          <p:nvPr/>
        </p:nvSpPr>
        <p:spPr bwMode="auto">
          <a:xfrm>
            <a:off x="0" y="0"/>
            <a:ext cx="184150" cy="304800"/>
          </a:xfrm>
          <a:prstGeom prst="rect">
            <a:avLst/>
          </a:prstGeom>
          <a:noFill/>
          <a:ln w="9525">
            <a:noFill/>
            <a:miter lim="800000"/>
            <a:headEnd/>
            <a:tailEnd/>
          </a:ln>
          <a:effectLst/>
        </p:spPr>
        <p:txBody>
          <a:bodyPr wrap="none">
            <a:spAutoFit/>
          </a:bodyPr>
          <a:lstStyle/>
          <a:p>
            <a:pPr>
              <a:spcBef>
                <a:spcPct val="50000"/>
              </a:spcBef>
            </a:pPr>
            <a:endParaRPr lang="en-US" sz="1400" i="1">
              <a:solidFill>
                <a:schemeClr val="bg1"/>
              </a:solidFill>
              <a:latin typeface="Book Antiqua" pitchFamily="18" charset="0"/>
            </a:endParaRPr>
          </a:p>
        </p:txBody>
      </p:sp>
      <p:pic>
        <p:nvPicPr>
          <p:cNvPr id="196615" name="Picture 7"/>
          <p:cNvPicPr>
            <a:picLocks noChangeAspect="1" noChangeArrowheads="1"/>
          </p:cNvPicPr>
          <p:nvPr/>
        </p:nvPicPr>
        <p:blipFill>
          <a:blip r:embed="rId3"/>
          <a:srcRect/>
          <a:stretch>
            <a:fillRect/>
          </a:stretch>
        </p:blipFill>
        <p:spPr bwMode="auto">
          <a:xfrm>
            <a:off x="1765300" y="3869848"/>
            <a:ext cx="5486400" cy="1714500"/>
          </a:xfrm>
          <a:prstGeom prst="rect">
            <a:avLst/>
          </a:prstGeom>
          <a:noFill/>
          <a:ln w="9525">
            <a:noFill/>
            <a:miter lim="800000"/>
            <a:headEnd/>
            <a:tailEnd/>
          </a:ln>
          <a:effectLst/>
        </p:spPr>
      </p:pic>
      <p:sp>
        <p:nvSpPr>
          <p:cNvPr id="7" name="Slide Number Placeholder 6"/>
          <p:cNvSpPr>
            <a:spLocks noGrp="1"/>
          </p:cNvSpPr>
          <p:nvPr>
            <p:ph type="sldNum" sz="quarter" idx="12"/>
          </p:nvPr>
        </p:nvSpPr>
        <p:spPr/>
        <p:txBody>
          <a:bodyPr/>
          <a:lstStyle/>
          <a:p>
            <a:fld id="{BA23E363-DAAE-49FC-B4F8-0F6B610555E3}" type="slidenum">
              <a:rPr lang="en-US" smtClean="0"/>
              <a:pPr/>
              <a:t>23</a:t>
            </a:fld>
            <a:endParaRPr lang="en-US"/>
          </a:p>
        </p:txBody>
      </p:sp>
      <p:sp>
        <p:nvSpPr>
          <p:cNvPr id="8" name="Footer Placeholder 7"/>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6611">
                                            <p:txEl>
                                              <p:pRg st="0" end="0"/>
                                            </p:txEl>
                                          </p:spTgt>
                                        </p:tgtEl>
                                        <p:attrNameLst>
                                          <p:attrName>style.visibility</p:attrName>
                                        </p:attrNameLst>
                                      </p:cBhvr>
                                      <p:to>
                                        <p:strVal val="visible"/>
                                      </p:to>
                                    </p:set>
                                    <p:animEffect transition="in" filter="wipe(left)">
                                      <p:cBhvr>
                                        <p:cTn id="7" dur="500"/>
                                        <p:tgtEl>
                                          <p:spTgt spid="1966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6611">
                                            <p:txEl>
                                              <p:pRg st="1" end="1"/>
                                            </p:txEl>
                                          </p:spTgt>
                                        </p:tgtEl>
                                        <p:attrNameLst>
                                          <p:attrName>style.visibility</p:attrName>
                                        </p:attrNameLst>
                                      </p:cBhvr>
                                      <p:to>
                                        <p:strVal val="visible"/>
                                      </p:to>
                                    </p:set>
                                    <p:animEffect transition="in" filter="wipe(left)">
                                      <p:cBhvr>
                                        <p:cTn id="12" dur="500"/>
                                        <p:tgtEl>
                                          <p:spTgt spid="1966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type="body" idx="1"/>
          </p:nvPr>
        </p:nvSpPr>
        <p:spPr>
          <a:xfrm>
            <a:off x="520700" y="1638300"/>
            <a:ext cx="7997825" cy="4181475"/>
          </a:xfrm>
        </p:spPr>
        <p:txBody>
          <a:bodyPr/>
          <a:lstStyle/>
          <a:p>
            <a:r>
              <a:rPr lang="en-US" sz="2400" smtClean="0"/>
              <a:t>Kejadian terpilihnya baju pertama berwarna putih dinotasikan </a:t>
            </a:r>
            <a:r>
              <a:rPr lang="en-US" sz="2400" i="1" smtClean="0"/>
              <a:t>W</a:t>
            </a:r>
            <a:r>
              <a:rPr lang="en-US" sz="2400" baseline="-25000" smtClean="0"/>
              <a:t>1</a:t>
            </a:r>
            <a:r>
              <a:rPr lang="en-US" sz="2400"/>
              <a:t>. </a:t>
            </a:r>
            <a:r>
              <a:rPr lang="en-US" sz="2400" smtClean="0"/>
              <a:t>Probabilitasnya : </a:t>
            </a:r>
            <a:r>
              <a:rPr lang="en-US" sz="2400" i="1">
                <a:solidFill>
                  <a:srgbClr val="92D050"/>
                </a:solidFill>
              </a:rPr>
              <a:t>P</a:t>
            </a:r>
            <a:r>
              <a:rPr lang="en-US" sz="2400">
                <a:solidFill>
                  <a:srgbClr val="92D050"/>
                </a:solidFill>
              </a:rPr>
              <a:t>(</a:t>
            </a:r>
            <a:r>
              <a:rPr lang="en-US" sz="2400" i="1">
                <a:solidFill>
                  <a:srgbClr val="92D050"/>
                </a:solidFill>
              </a:rPr>
              <a:t>W</a:t>
            </a:r>
            <a:r>
              <a:rPr lang="en-US" sz="2400" baseline="-25000">
                <a:solidFill>
                  <a:srgbClr val="92D050"/>
                </a:solidFill>
              </a:rPr>
              <a:t>1</a:t>
            </a:r>
            <a:r>
              <a:rPr lang="en-US" sz="2400">
                <a:solidFill>
                  <a:srgbClr val="92D050"/>
                </a:solidFill>
              </a:rPr>
              <a:t>) =  9/12 </a:t>
            </a:r>
          </a:p>
          <a:p>
            <a:r>
              <a:rPr lang="en-US" sz="2400" smtClean="0"/>
              <a:t>Kejadian terpilihnya baju kedua juga berwarna putih dinotasikan </a:t>
            </a:r>
            <a:r>
              <a:rPr lang="en-US" sz="2400" i="1" smtClean="0"/>
              <a:t>W</a:t>
            </a:r>
            <a:r>
              <a:rPr lang="en-US" sz="2400" baseline="-25000" smtClean="0"/>
              <a:t>2</a:t>
            </a:r>
            <a:r>
              <a:rPr lang="en-US" sz="2400"/>
              <a:t>.  </a:t>
            </a:r>
            <a:r>
              <a:rPr lang="en-US" sz="2400" smtClean="0"/>
              <a:t>Probabilitas bersyarat bahwa baju kedua terpilih adalah putih setelah baju pertama terpilih juga putih, adalah </a:t>
            </a:r>
            <a:r>
              <a:rPr lang="en-US" sz="2400" i="1" smtClean="0">
                <a:solidFill>
                  <a:srgbClr val="92D050"/>
                </a:solidFill>
              </a:rPr>
              <a:t>P</a:t>
            </a:r>
            <a:r>
              <a:rPr lang="en-US" sz="2400" smtClean="0">
                <a:solidFill>
                  <a:srgbClr val="92D050"/>
                </a:solidFill>
              </a:rPr>
              <a:t>(</a:t>
            </a:r>
            <a:r>
              <a:rPr lang="en-US" sz="2400" i="1" smtClean="0">
                <a:solidFill>
                  <a:srgbClr val="92D050"/>
                </a:solidFill>
              </a:rPr>
              <a:t>W</a:t>
            </a:r>
            <a:r>
              <a:rPr lang="en-US" sz="2400" baseline="-25000" smtClean="0">
                <a:solidFill>
                  <a:srgbClr val="92D050"/>
                </a:solidFill>
              </a:rPr>
              <a:t>2</a:t>
            </a:r>
            <a:r>
              <a:rPr lang="en-US" sz="2400" smtClean="0">
                <a:solidFill>
                  <a:srgbClr val="92D050"/>
                </a:solidFill>
              </a:rPr>
              <a:t> </a:t>
            </a:r>
            <a:r>
              <a:rPr lang="en-US" sz="2400">
                <a:solidFill>
                  <a:srgbClr val="92D050"/>
                </a:solidFill>
              </a:rPr>
              <a:t>| </a:t>
            </a:r>
            <a:r>
              <a:rPr lang="en-US" sz="2400" i="1">
                <a:solidFill>
                  <a:srgbClr val="92D050"/>
                </a:solidFill>
              </a:rPr>
              <a:t>W</a:t>
            </a:r>
            <a:r>
              <a:rPr lang="en-US" sz="2400" baseline="-25000">
                <a:solidFill>
                  <a:srgbClr val="92D050"/>
                </a:solidFill>
              </a:rPr>
              <a:t>1</a:t>
            </a:r>
            <a:r>
              <a:rPr lang="en-US" sz="2400">
                <a:solidFill>
                  <a:srgbClr val="92D050"/>
                </a:solidFill>
              </a:rPr>
              <a:t>) = 8/11</a:t>
            </a:r>
            <a:r>
              <a:rPr lang="en-US" sz="2400"/>
              <a:t>.</a:t>
            </a:r>
          </a:p>
          <a:p>
            <a:r>
              <a:rPr lang="en-US" sz="2400" smtClean="0"/>
              <a:t>Untuk menentukan probabilitas 2 baju terpilih berwarna putih, digunakan rumus : P(A dan B</a:t>
            </a:r>
            <a:r>
              <a:rPr lang="en-US" sz="2400"/>
              <a:t>) = P(A) P(B|A)</a:t>
            </a:r>
          </a:p>
          <a:p>
            <a:pPr>
              <a:buNone/>
            </a:pPr>
            <a:r>
              <a:rPr lang="en-US" sz="2400" i="1" smtClean="0">
                <a:solidFill>
                  <a:srgbClr val="92D050"/>
                </a:solidFill>
              </a:rPr>
              <a:t>	P</a:t>
            </a:r>
            <a:r>
              <a:rPr lang="en-US" sz="2400" smtClean="0">
                <a:solidFill>
                  <a:srgbClr val="92D050"/>
                </a:solidFill>
              </a:rPr>
              <a:t>(</a:t>
            </a:r>
            <a:r>
              <a:rPr lang="en-US" sz="2400" i="1" smtClean="0">
                <a:solidFill>
                  <a:srgbClr val="92D050"/>
                </a:solidFill>
              </a:rPr>
              <a:t>W</a:t>
            </a:r>
            <a:r>
              <a:rPr lang="en-US" sz="2400" baseline="-25000" smtClean="0">
                <a:solidFill>
                  <a:srgbClr val="92D050"/>
                </a:solidFill>
              </a:rPr>
              <a:t>1</a:t>
            </a:r>
            <a:r>
              <a:rPr lang="en-US" sz="2400" smtClean="0">
                <a:solidFill>
                  <a:srgbClr val="92D050"/>
                </a:solidFill>
              </a:rPr>
              <a:t> dan </a:t>
            </a:r>
            <a:r>
              <a:rPr lang="en-US" sz="2400" i="1">
                <a:solidFill>
                  <a:srgbClr val="92D050"/>
                </a:solidFill>
              </a:rPr>
              <a:t>W</a:t>
            </a:r>
            <a:r>
              <a:rPr lang="en-US" sz="2400" baseline="-25000">
                <a:solidFill>
                  <a:srgbClr val="92D050"/>
                </a:solidFill>
              </a:rPr>
              <a:t>2</a:t>
            </a:r>
            <a:r>
              <a:rPr lang="en-US" sz="2400">
                <a:solidFill>
                  <a:srgbClr val="92D050"/>
                </a:solidFill>
              </a:rPr>
              <a:t>) =  </a:t>
            </a:r>
            <a:r>
              <a:rPr lang="en-US" sz="2400" i="1">
                <a:solidFill>
                  <a:srgbClr val="92D050"/>
                </a:solidFill>
              </a:rPr>
              <a:t>P</a:t>
            </a:r>
            <a:r>
              <a:rPr lang="en-US" sz="2400">
                <a:solidFill>
                  <a:srgbClr val="92D050"/>
                </a:solidFill>
              </a:rPr>
              <a:t>(</a:t>
            </a:r>
            <a:r>
              <a:rPr lang="en-US" sz="2400" i="1">
                <a:solidFill>
                  <a:srgbClr val="92D050"/>
                </a:solidFill>
              </a:rPr>
              <a:t>W</a:t>
            </a:r>
            <a:r>
              <a:rPr lang="en-US" sz="2400" baseline="-25000">
                <a:solidFill>
                  <a:srgbClr val="92D050"/>
                </a:solidFill>
              </a:rPr>
              <a:t>1</a:t>
            </a:r>
            <a:r>
              <a:rPr lang="en-US" sz="2400">
                <a:solidFill>
                  <a:srgbClr val="92D050"/>
                </a:solidFill>
              </a:rPr>
              <a:t>)</a:t>
            </a:r>
            <a:r>
              <a:rPr lang="en-US" sz="2400" i="1">
                <a:solidFill>
                  <a:srgbClr val="92D050"/>
                </a:solidFill>
              </a:rPr>
              <a:t>P</a:t>
            </a:r>
            <a:r>
              <a:rPr lang="en-US" sz="2400">
                <a:solidFill>
                  <a:srgbClr val="92D050"/>
                </a:solidFill>
              </a:rPr>
              <a:t>(</a:t>
            </a:r>
            <a:r>
              <a:rPr lang="en-US" sz="2400" i="1">
                <a:solidFill>
                  <a:srgbClr val="92D050"/>
                </a:solidFill>
              </a:rPr>
              <a:t>W</a:t>
            </a:r>
            <a:r>
              <a:rPr lang="en-US" sz="2400" baseline="-25000">
                <a:solidFill>
                  <a:srgbClr val="92D050"/>
                </a:solidFill>
              </a:rPr>
              <a:t>2 </a:t>
            </a:r>
            <a:r>
              <a:rPr lang="en-US" sz="2400">
                <a:solidFill>
                  <a:srgbClr val="92D050"/>
                </a:solidFill>
              </a:rPr>
              <a:t>|</a:t>
            </a:r>
            <a:r>
              <a:rPr lang="en-US" sz="2400" i="1">
                <a:solidFill>
                  <a:srgbClr val="92D050"/>
                </a:solidFill>
              </a:rPr>
              <a:t>W</a:t>
            </a:r>
            <a:r>
              <a:rPr lang="en-US" sz="2400" baseline="-25000">
                <a:solidFill>
                  <a:srgbClr val="92D050"/>
                </a:solidFill>
              </a:rPr>
              <a:t>1</a:t>
            </a:r>
            <a:r>
              <a:rPr lang="en-US" sz="2400">
                <a:solidFill>
                  <a:srgbClr val="92D050"/>
                </a:solidFill>
              </a:rPr>
              <a:t>)  = (9/12)(8/11) = 0.55</a:t>
            </a:r>
          </a:p>
          <a:p>
            <a:endParaRPr lang="en-US" sz="2400"/>
          </a:p>
          <a:p>
            <a:endParaRPr lang="en-US" sz="2400"/>
          </a:p>
        </p:txBody>
      </p:sp>
      <p:sp>
        <p:nvSpPr>
          <p:cNvPr id="197636" name="AutoShape 4"/>
          <p:cNvSpPr>
            <a:spLocks noGrp="1" noChangeArrowheads="1"/>
          </p:cNvSpPr>
          <p:nvPr>
            <p:ph type="title"/>
          </p:nvPr>
        </p:nvSpPr>
        <p:spPr>
          <a:noFill/>
          <a:ln/>
        </p:spPr>
        <p:txBody>
          <a:bodyPr anchor="ctr"/>
          <a:lstStyle/>
          <a:p>
            <a:r>
              <a:rPr lang="en-US" sz="3200" smtClean="0"/>
              <a:t>Contoh - Aturan Perkalian Umum</a:t>
            </a:r>
            <a:endParaRPr lang="en-US" sz="3200"/>
          </a:p>
        </p:txBody>
      </p:sp>
      <p:sp>
        <p:nvSpPr>
          <p:cNvPr id="5" name="Slide Number Placeholder 4"/>
          <p:cNvSpPr>
            <a:spLocks noGrp="1"/>
          </p:cNvSpPr>
          <p:nvPr>
            <p:ph type="sldNum" sz="quarter" idx="12"/>
          </p:nvPr>
        </p:nvSpPr>
        <p:spPr/>
        <p:txBody>
          <a:bodyPr/>
          <a:lstStyle/>
          <a:p>
            <a:fld id="{BA23E363-DAAE-49FC-B4F8-0F6B610555E3}" type="slidenum">
              <a:rPr lang="en-US" smtClean="0"/>
              <a:pPr/>
              <a:t>24</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animEffect transition="in" filter="wipe(up)">
                                      <p:cBhvr>
                                        <p:cTn id="7" dur="500"/>
                                        <p:tgtEl>
                                          <p:spTgt spid="1976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7635">
                                            <p:txEl>
                                              <p:pRg st="1" end="1"/>
                                            </p:txEl>
                                          </p:spTgt>
                                        </p:tgtEl>
                                        <p:attrNameLst>
                                          <p:attrName>style.visibility</p:attrName>
                                        </p:attrNameLst>
                                      </p:cBhvr>
                                      <p:to>
                                        <p:strVal val="visible"/>
                                      </p:to>
                                    </p:set>
                                    <p:animEffect transition="in" filter="wipe(up)">
                                      <p:cBhvr>
                                        <p:cTn id="12" dur="500"/>
                                        <p:tgtEl>
                                          <p:spTgt spid="1976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97635">
                                            <p:txEl>
                                              <p:pRg st="2" end="2"/>
                                            </p:txEl>
                                          </p:spTgt>
                                        </p:tgtEl>
                                        <p:attrNameLst>
                                          <p:attrName>style.visibility</p:attrName>
                                        </p:attrNameLst>
                                      </p:cBhvr>
                                      <p:to>
                                        <p:strVal val="visible"/>
                                      </p:to>
                                    </p:set>
                                    <p:animEffect transition="in" filter="wipe(up)">
                                      <p:cBhvr>
                                        <p:cTn id="17" dur="500"/>
                                        <p:tgtEl>
                                          <p:spTgt spid="1976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97635">
                                            <p:txEl>
                                              <p:pRg st="3" end="3"/>
                                            </p:txEl>
                                          </p:spTgt>
                                        </p:tgtEl>
                                        <p:attrNameLst>
                                          <p:attrName>style.visibility</p:attrName>
                                        </p:attrNameLst>
                                      </p:cBhvr>
                                      <p:to>
                                        <p:strVal val="visible"/>
                                      </p:to>
                                    </p:set>
                                    <p:animEffect transition="in" filter="wipe(up)">
                                      <p:cBhvr>
                                        <p:cTn id="22" dur="500"/>
                                        <p:tgtEl>
                                          <p:spTgt spid="1976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AutoShape 2"/>
          <p:cNvSpPr>
            <a:spLocks noGrp="1" noChangeArrowheads="1"/>
          </p:cNvSpPr>
          <p:nvPr>
            <p:ph type="title"/>
          </p:nvPr>
        </p:nvSpPr>
        <p:spPr/>
        <p:txBody>
          <a:bodyPr anchor="ctr"/>
          <a:lstStyle/>
          <a:p>
            <a:r>
              <a:rPr lang="en-US" smtClean="0"/>
              <a:t>Tabel Kontinjensi</a:t>
            </a:r>
            <a:endParaRPr lang="en-US"/>
          </a:p>
        </p:txBody>
      </p:sp>
      <p:sp>
        <p:nvSpPr>
          <p:cNvPr id="198659" name="Rectangle 3"/>
          <p:cNvSpPr>
            <a:spLocks noGrp="1" noChangeArrowheads="1"/>
          </p:cNvSpPr>
          <p:nvPr>
            <p:ph type="body" idx="1"/>
          </p:nvPr>
        </p:nvSpPr>
        <p:spPr>
          <a:xfrm>
            <a:off x="584200" y="1663700"/>
            <a:ext cx="7942545" cy="2390775"/>
          </a:xfrm>
        </p:spPr>
        <p:txBody>
          <a:bodyPr/>
          <a:lstStyle/>
          <a:p>
            <a:pPr marL="0" indent="0">
              <a:buFont typeface="Wingdings" pitchFamily="2" charset="2"/>
              <a:buNone/>
            </a:pPr>
            <a:r>
              <a:rPr lang="en-US" sz="2000" b="1" smtClean="0"/>
              <a:t>Tabel Kontinjensi : </a:t>
            </a:r>
            <a:r>
              <a:rPr lang="en-US" sz="2000" smtClean="0"/>
              <a:t>tabel yang digunakan untuk mengelompokkan pengamatan sampel ke dalam dua karakteristik atau lebih yang dapat diidentifikasi.</a:t>
            </a:r>
            <a:endParaRPr lang="en-US" sz="2000"/>
          </a:p>
          <a:p>
            <a:pPr marL="0" indent="0">
              <a:buFont typeface="Wingdings" pitchFamily="2" charset="2"/>
              <a:buNone/>
            </a:pPr>
            <a:r>
              <a:rPr lang="en-US" sz="2000" smtClean="0"/>
              <a:t>Contoh : Survey terhadap 150 orang dewasa mengelompokkan mereka berdasarkan jenis kelamin dan jumlah film yang ditonton bulan lalu. Masing-masing responden diklasifikasikan berdasarkan dua kriteria tersebut.</a:t>
            </a:r>
            <a:endParaRPr lang="en-US" sz="2000"/>
          </a:p>
          <a:p>
            <a:pPr>
              <a:buFont typeface="Wingdings" pitchFamily="2" charset="2"/>
              <a:buNone/>
            </a:pPr>
            <a:endParaRPr lang="en-US" sz="2000"/>
          </a:p>
          <a:p>
            <a:endParaRPr lang="en-US"/>
          </a:p>
        </p:txBody>
      </p:sp>
      <p:pic>
        <p:nvPicPr>
          <p:cNvPr id="198662" name="Picture 6" descr="0526"/>
          <p:cNvPicPr>
            <a:picLocks noChangeAspect="1" noChangeArrowheads="1"/>
          </p:cNvPicPr>
          <p:nvPr/>
        </p:nvPicPr>
        <p:blipFill>
          <a:blip r:embed="rId3"/>
          <a:srcRect/>
          <a:stretch>
            <a:fillRect/>
          </a:stretch>
        </p:blipFill>
        <p:spPr bwMode="auto">
          <a:xfrm>
            <a:off x="1314450" y="4074178"/>
            <a:ext cx="6638925" cy="2152650"/>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25</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8659">
                                            <p:txEl>
                                              <p:pRg st="0" end="0"/>
                                            </p:txEl>
                                          </p:spTgt>
                                        </p:tgtEl>
                                        <p:attrNameLst>
                                          <p:attrName>style.visibility</p:attrName>
                                        </p:attrNameLst>
                                      </p:cBhvr>
                                      <p:to>
                                        <p:strVal val="visible"/>
                                      </p:to>
                                    </p:set>
                                    <p:animEffect transition="in" filter="wipe(up)">
                                      <p:cBhvr>
                                        <p:cTn id="7" dur="500"/>
                                        <p:tgtEl>
                                          <p:spTgt spid="1986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8659">
                                            <p:txEl>
                                              <p:pRg st="1" end="1"/>
                                            </p:txEl>
                                          </p:spTgt>
                                        </p:tgtEl>
                                        <p:attrNameLst>
                                          <p:attrName>style.visibility</p:attrName>
                                        </p:attrNameLst>
                                      </p:cBhvr>
                                      <p:to>
                                        <p:strVal val="visible"/>
                                      </p:to>
                                    </p:set>
                                    <p:animEffect transition="in" filter="wipe(up)">
                                      <p:cBhvr>
                                        <p:cTn id="12" dur="500"/>
                                        <p:tgtEl>
                                          <p:spTgt spid="1986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AutoShape 2"/>
          <p:cNvSpPr>
            <a:spLocks noGrp="1" noChangeArrowheads="1"/>
          </p:cNvSpPr>
          <p:nvPr>
            <p:ph type="title"/>
          </p:nvPr>
        </p:nvSpPr>
        <p:spPr/>
        <p:txBody>
          <a:bodyPr anchor="ctr"/>
          <a:lstStyle/>
          <a:p>
            <a:r>
              <a:rPr lang="en-US" smtClean="0"/>
              <a:t>Tabel Kontinjensi - Contoh</a:t>
            </a:r>
            <a:endParaRPr lang="en-US"/>
          </a:p>
        </p:txBody>
      </p:sp>
      <p:sp>
        <p:nvSpPr>
          <p:cNvPr id="199683" name="Rectangle 3"/>
          <p:cNvSpPr>
            <a:spLocks noGrp="1" noChangeArrowheads="1"/>
          </p:cNvSpPr>
          <p:nvPr>
            <p:ph type="body" idx="1"/>
          </p:nvPr>
        </p:nvSpPr>
        <p:spPr>
          <a:xfrm>
            <a:off x="469900" y="1536700"/>
            <a:ext cx="8255000" cy="4953000"/>
          </a:xfrm>
        </p:spPr>
        <p:txBody>
          <a:bodyPr>
            <a:normAutofit lnSpcReduction="10000"/>
          </a:bodyPr>
          <a:lstStyle/>
          <a:p>
            <a:pPr marL="0" indent="0">
              <a:buFont typeface="Wingdings" pitchFamily="2" charset="2"/>
              <a:buNone/>
            </a:pPr>
            <a:r>
              <a:rPr lang="en-US" sz="1800" smtClean="0"/>
              <a:t>Sebuah sampel dari para eksekutif sedang disurvei ttg loyalitasnya terhadap perusahaannya. Salah satu pertanyaannya adalah, “Jika Anda diberikan sebuah tawaran oleh perusahaan lain yang sama atau sedikit lebih baik dari posisi Anda sekarang, apa Anda akan tetap bersama perusahaan Anda sekarang atau mengambil posisi yang ditawarkan tersebut?”. Jawaban dari 200 eksekutif dalam survei diklasifikasikan silang dengan lama mereka bekerja di perusahaan tsb.</a:t>
            </a:r>
            <a:endParaRPr lang="en-US" sz="1800"/>
          </a:p>
          <a:p>
            <a:pPr>
              <a:buFont typeface="Wingdings" pitchFamily="2" charset="2"/>
              <a:buNone/>
            </a:pPr>
            <a:endParaRPr lang="en-US" sz="1800" smtClean="0"/>
          </a:p>
          <a:p>
            <a:pPr>
              <a:buFont typeface="Wingdings" pitchFamily="2" charset="2"/>
              <a:buNone/>
            </a:pPr>
            <a:endParaRPr lang="en-US" sz="1800"/>
          </a:p>
          <a:p>
            <a:pPr>
              <a:buFont typeface="Wingdings" pitchFamily="2" charset="2"/>
              <a:buNone/>
            </a:pPr>
            <a:endParaRPr lang="en-US" sz="1800"/>
          </a:p>
          <a:p>
            <a:pPr>
              <a:buFont typeface="Wingdings" pitchFamily="2" charset="2"/>
              <a:buNone/>
            </a:pPr>
            <a:endParaRPr lang="en-US" sz="1800"/>
          </a:p>
          <a:p>
            <a:pPr>
              <a:buFont typeface="Wingdings" pitchFamily="2" charset="2"/>
              <a:buNone/>
            </a:pPr>
            <a:endParaRPr lang="en-US" sz="1800"/>
          </a:p>
          <a:p>
            <a:pPr>
              <a:buFont typeface="Wingdings" pitchFamily="2" charset="2"/>
              <a:buNone/>
            </a:pPr>
            <a:endParaRPr lang="en-US" sz="1800"/>
          </a:p>
          <a:p>
            <a:pPr>
              <a:buFont typeface="Wingdings" pitchFamily="2" charset="2"/>
              <a:buNone/>
            </a:pPr>
            <a:endParaRPr lang="en-US" sz="1800"/>
          </a:p>
          <a:p>
            <a:pPr>
              <a:buFont typeface="Wingdings" pitchFamily="2" charset="2"/>
              <a:buNone/>
            </a:pPr>
            <a:endParaRPr lang="en-US" sz="1800"/>
          </a:p>
          <a:p>
            <a:pPr>
              <a:buFont typeface="Wingdings" pitchFamily="2" charset="2"/>
              <a:buNone/>
            </a:pPr>
            <a:endParaRPr lang="en-US" sz="1800"/>
          </a:p>
          <a:p>
            <a:pPr>
              <a:buFont typeface="Wingdings" pitchFamily="2" charset="2"/>
              <a:buNone/>
            </a:pPr>
            <a:endParaRPr lang="en-US" sz="1800"/>
          </a:p>
          <a:p>
            <a:pPr marL="0" indent="0">
              <a:buFont typeface="Wingdings" pitchFamily="2" charset="2"/>
              <a:buNone/>
            </a:pPr>
            <a:r>
              <a:rPr lang="en-US" sz="1800" smtClean="0"/>
              <a:t>Berapa probabilitas eksekutif yang dipilih secara acak akan loyal pada perusahaan (tetap tinggal) dan telah bekerja selama 10 tahun ?</a:t>
            </a:r>
            <a:endParaRPr lang="en-US" sz="1800"/>
          </a:p>
        </p:txBody>
      </p:sp>
      <p:pic>
        <p:nvPicPr>
          <p:cNvPr id="199687" name="Picture 7" descr="0527"/>
          <p:cNvPicPr>
            <a:picLocks noChangeAspect="1" noChangeArrowheads="1"/>
          </p:cNvPicPr>
          <p:nvPr/>
        </p:nvPicPr>
        <p:blipFill>
          <a:blip r:embed="rId3"/>
          <a:srcRect/>
          <a:stretch>
            <a:fillRect/>
          </a:stretch>
        </p:blipFill>
        <p:spPr bwMode="auto">
          <a:xfrm>
            <a:off x="349250" y="3202922"/>
            <a:ext cx="8239125" cy="2105025"/>
          </a:xfrm>
          <a:prstGeom prst="rect">
            <a:avLst/>
          </a:prstGeom>
          <a:noFill/>
        </p:spPr>
      </p:pic>
      <p:sp>
        <p:nvSpPr>
          <p:cNvPr id="6" name="Slide Number Placeholder 5"/>
          <p:cNvSpPr>
            <a:spLocks noGrp="1"/>
          </p:cNvSpPr>
          <p:nvPr>
            <p:ph type="sldNum" sz="quarter" idx="12"/>
          </p:nvPr>
        </p:nvSpPr>
        <p:spPr/>
        <p:txBody>
          <a:bodyPr/>
          <a:lstStyle/>
          <a:p>
            <a:fld id="{BA23E363-DAAE-49FC-B4F8-0F6B610555E3}" type="slidenum">
              <a:rPr lang="en-US" smtClean="0"/>
              <a:pPr/>
              <a:t>26</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a:xfrm>
            <a:off x="508000" y="1587500"/>
            <a:ext cx="8140700" cy="3019425"/>
          </a:xfrm>
        </p:spPr>
        <p:txBody>
          <a:bodyPr>
            <a:noAutofit/>
          </a:bodyPr>
          <a:lstStyle/>
          <a:p>
            <a:pPr marL="0" indent="0">
              <a:lnSpc>
                <a:spcPct val="110000"/>
              </a:lnSpc>
              <a:buFont typeface="Wingdings" pitchFamily="2" charset="2"/>
              <a:buNone/>
            </a:pPr>
            <a:r>
              <a:rPr lang="en-US" sz="1800" smtClean="0"/>
              <a:t>Kejadian </a:t>
            </a:r>
            <a:r>
              <a:rPr lang="en-US" sz="1800" i="1" smtClean="0"/>
              <a:t>A</a:t>
            </a:r>
            <a:r>
              <a:rPr lang="en-US" sz="1800" baseline="-25000" smtClean="0"/>
              <a:t>1</a:t>
            </a:r>
            <a:r>
              <a:rPr lang="en-US" sz="1800" smtClean="0"/>
              <a:t> terjadi jika seorang eksekutif yang dipilih secara acak akan tetap tinggal di perusahaan walaupun ada penawaran yang lebih baik. Karena ada 120 orang dari 200 orang eksekutif yang menyatakan akan tetap tinggal, maka :</a:t>
            </a:r>
          </a:p>
          <a:p>
            <a:pPr marL="0" indent="0">
              <a:lnSpc>
                <a:spcPct val="110000"/>
              </a:lnSpc>
              <a:buFont typeface="Wingdings" pitchFamily="2" charset="2"/>
              <a:buNone/>
            </a:pPr>
            <a:r>
              <a:rPr lang="en-US" sz="1800"/>
              <a:t>		</a:t>
            </a:r>
            <a:r>
              <a:rPr lang="en-US" sz="1800" i="1">
                <a:solidFill>
                  <a:srgbClr val="92D050"/>
                </a:solidFill>
              </a:rPr>
              <a:t>P</a:t>
            </a:r>
            <a:r>
              <a:rPr lang="en-US" sz="1800">
                <a:solidFill>
                  <a:srgbClr val="92D050"/>
                </a:solidFill>
              </a:rPr>
              <a:t>(</a:t>
            </a:r>
            <a:r>
              <a:rPr lang="en-US" sz="1800" i="1">
                <a:solidFill>
                  <a:srgbClr val="92D050"/>
                </a:solidFill>
              </a:rPr>
              <a:t>A</a:t>
            </a:r>
            <a:r>
              <a:rPr lang="en-US" sz="1800" baseline="-25000">
                <a:solidFill>
                  <a:srgbClr val="92D050"/>
                </a:solidFill>
              </a:rPr>
              <a:t>1</a:t>
            </a:r>
            <a:r>
              <a:rPr lang="en-US" sz="1800">
                <a:solidFill>
                  <a:srgbClr val="92D050"/>
                </a:solidFill>
              </a:rPr>
              <a:t>) = 120/200, or </a:t>
            </a:r>
            <a:r>
              <a:rPr lang="en-US" sz="1800" smtClean="0">
                <a:solidFill>
                  <a:srgbClr val="92D050"/>
                </a:solidFill>
              </a:rPr>
              <a:t>0.60</a:t>
            </a:r>
          </a:p>
          <a:p>
            <a:pPr marL="0" indent="0">
              <a:lnSpc>
                <a:spcPct val="110000"/>
              </a:lnSpc>
              <a:buFont typeface="Wingdings" pitchFamily="2" charset="2"/>
              <a:buNone/>
            </a:pPr>
            <a:endParaRPr lang="en-US" sz="1800">
              <a:solidFill>
                <a:srgbClr val="FF3101"/>
              </a:solidFill>
            </a:endParaRPr>
          </a:p>
          <a:p>
            <a:pPr marL="0" indent="0">
              <a:lnSpc>
                <a:spcPct val="110000"/>
              </a:lnSpc>
              <a:buFont typeface="Wingdings" pitchFamily="2" charset="2"/>
              <a:buNone/>
            </a:pPr>
            <a:r>
              <a:rPr lang="en-US" sz="1800" smtClean="0"/>
              <a:t>Kejadian </a:t>
            </a:r>
            <a:r>
              <a:rPr lang="en-US" sz="1800" i="1" smtClean="0"/>
              <a:t>B</a:t>
            </a:r>
            <a:r>
              <a:rPr lang="en-US" sz="1800" baseline="-25000" smtClean="0"/>
              <a:t>4</a:t>
            </a:r>
            <a:r>
              <a:rPr lang="en-US" sz="1800" smtClean="0"/>
              <a:t> terjadi jika seorang eksekutif yang dipilih secara acak memiliki masa kaerja lebih dari 10 tahun. Maka P(B4</a:t>
            </a:r>
            <a:r>
              <a:rPr lang="en-US" sz="1800"/>
              <a:t>| A1) </a:t>
            </a:r>
            <a:r>
              <a:rPr lang="en-US" sz="1800" smtClean="0"/>
              <a:t>merupakan probabilitas bersyarat dimana eksekutif yang memiliki masa kerja lebih dari 10 tahun menyatakan tetap akan tinggal di perusahaan mereka. Dari 120 eksekutif yang menyatakan akan tetap tinggal, 75 orang memiliki masa kerja lebih dari 10 tahun, jadi : </a:t>
            </a:r>
          </a:p>
          <a:p>
            <a:pPr marL="0" indent="0">
              <a:lnSpc>
                <a:spcPct val="110000"/>
              </a:lnSpc>
              <a:buFont typeface="Wingdings" pitchFamily="2" charset="2"/>
              <a:buNone/>
            </a:pPr>
            <a:r>
              <a:rPr lang="en-US" sz="1800" smtClean="0">
                <a:solidFill>
                  <a:srgbClr val="92D050"/>
                </a:solidFill>
              </a:rPr>
              <a:t>P(B4</a:t>
            </a:r>
            <a:r>
              <a:rPr lang="en-US" sz="1800">
                <a:solidFill>
                  <a:srgbClr val="92D050"/>
                </a:solidFill>
              </a:rPr>
              <a:t>| A1)  = 75/120</a:t>
            </a:r>
            <a:r>
              <a:rPr lang="en-US" sz="1800"/>
              <a:t>.</a:t>
            </a:r>
          </a:p>
          <a:p>
            <a:pPr>
              <a:lnSpc>
                <a:spcPct val="110000"/>
              </a:lnSpc>
            </a:pPr>
            <a:endParaRPr lang="en-US" sz="1800"/>
          </a:p>
        </p:txBody>
      </p:sp>
      <p:sp>
        <p:nvSpPr>
          <p:cNvPr id="200710" name="AutoShape 6"/>
          <p:cNvSpPr>
            <a:spLocks noGrp="1" noChangeArrowheads="1"/>
          </p:cNvSpPr>
          <p:nvPr>
            <p:ph type="title"/>
          </p:nvPr>
        </p:nvSpPr>
        <p:spPr>
          <a:noFill/>
          <a:ln/>
        </p:spPr>
        <p:txBody>
          <a:bodyPr anchor="ctr"/>
          <a:lstStyle/>
          <a:p>
            <a:r>
              <a:rPr lang="en-US" smtClean="0"/>
              <a:t>Tabel Kontinjensi - Contoh</a:t>
            </a:r>
            <a:endParaRPr lang="en-US"/>
          </a:p>
        </p:txBody>
      </p:sp>
      <p:pic>
        <p:nvPicPr>
          <p:cNvPr id="200711" name="Picture 7"/>
          <p:cNvPicPr>
            <a:picLocks noChangeAspect="1" noChangeArrowheads="1"/>
          </p:cNvPicPr>
          <p:nvPr/>
        </p:nvPicPr>
        <p:blipFill>
          <a:blip r:embed="rId3"/>
          <a:srcRect/>
          <a:stretch>
            <a:fillRect/>
          </a:stretch>
        </p:blipFill>
        <p:spPr bwMode="auto">
          <a:xfrm>
            <a:off x="917575" y="5180013"/>
            <a:ext cx="7143750" cy="752475"/>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A23E363-DAAE-49FC-B4F8-0F6B610555E3}" type="slidenum">
              <a:rPr lang="en-US" smtClean="0"/>
              <a:pPr/>
              <a:t>27</a:t>
            </a:fld>
            <a:endParaRPr lang="en-US"/>
          </a:p>
        </p:txBody>
      </p:sp>
      <p:sp>
        <p:nvSpPr>
          <p:cNvPr id="7" name="Footer Placeholder 6"/>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up)">
                                      <p:cBhvr>
                                        <p:cTn id="7" dur="500"/>
                                        <p:tgtEl>
                                          <p:spTgt spid="2007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up)">
                                      <p:cBhvr>
                                        <p:cTn id="12" dur="500"/>
                                        <p:tgtEl>
                                          <p:spTgt spid="2007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00707">
                                            <p:txEl>
                                              <p:pRg st="3" end="3"/>
                                            </p:txEl>
                                          </p:spTgt>
                                        </p:tgtEl>
                                        <p:attrNameLst>
                                          <p:attrName>style.visibility</p:attrName>
                                        </p:attrNameLst>
                                      </p:cBhvr>
                                      <p:to>
                                        <p:strVal val="visible"/>
                                      </p:to>
                                    </p:set>
                                    <p:animEffect transition="in" filter="wipe(up)">
                                      <p:cBhvr>
                                        <p:cTn id="17" dur="500"/>
                                        <p:tgtEl>
                                          <p:spTgt spid="20070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00707">
                                            <p:txEl>
                                              <p:pRg st="4" end="4"/>
                                            </p:txEl>
                                          </p:spTgt>
                                        </p:tgtEl>
                                        <p:attrNameLst>
                                          <p:attrName>style.visibility</p:attrName>
                                        </p:attrNameLst>
                                      </p:cBhvr>
                                      <p:to>
                                        <p:strVal val="visible"/>
                                      </p:to>
                                    </p:set>
                                    <p:animEffect transition="in" filter="wipe(up)">
                                      <p:cBhvr>
                                        <p:cTn id="22" dur="500"/>
                                        <p:tgtEl>
                                          <p:spTgt spid="20070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00711"/>
                                        </p:tgtEl>
                                        <p:attrNameLst>
                                          <p:attrName>style.visibility</p:attrName>
                                        </p:attrNameLst>
                                      </p:cBhvr>
                                      <p:to>
                                        <p:strVal val="visible"/>
                                      </p:to>
                                    </p:set>
                                    <p:animEffect transition="in" filter="wipe(up)">
                                      <p:cBhvr>
                                        <p:cTn id="27" dur="500"/>
                                        <p:tgtEl>
                                          <p:spTgt spid="2007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RESUME</a:t>
            </a:r>
            <a:endParaRPr lang="en-US"/>
          </a:p>
        </p:txBody>
      </p:sp>
      <p:sp>
        <p:nvSpPr>
          <p:cNvPr id="3" name="Content Placeholder 2"/>
          <p:cNvSpPr>
            <a:spLocks noGrp="1"/>
          </p:cNvSpPr>
          <p:nvPr>
            <p:ph idx="1"/>
          </p:nvPr>
        </p:nvSpPr>
        <p:spPr>
          <a:xfrm>
            <a:off x="508000" y="1562100"/>
            <a:ext cx="7693025" cy="4658638"/>
          </a:xfrm>
        </p:spPr>
        <p:txBody>
          <a:bodyPr>
            <a:normAutofit lnSpcReduction="10000"/>
          </a:bodyPr>
          <a:lstStyle/>
          <a:p>
            <a:pPr>
              <a:buNone/>
            </a:pPr>
            <a:r>
              <a:rPr lang="en-US" b="1" smtClean="0">
                <a:effectLst>
                  <a:outerShdw blurRad="38100" dist="38100" dir="2700000" algn="tl">
                    <a:srgbClr val="000000">
                      <a:alpha val="43137"/>
                    </a:srgbClr>
                  </a:outerShdw>
                </a:effectLst>
              </a:rPr>
              <a:t>Penjumlahan :</a:t>
            </a:r>
          </a:p>
          <a:p>
            <a:pPr>
              <a:buNone/>
            </a:pPr>
            <a:r>
              <a:rPr lang="en-US" smtClean="0"/>
              <a:t>P(A atau B) = P(A) + P (B) – P(A dan B)</a:t>
            </a:r>
          </a:p>
          <a:p>
            <a:pPr>
              <a:buNone/>
            </a:pPr>
            <a:r>
              <a:rPr lang="en-US" smtClean="0"/>
              <a:t>		Jika </a:t>
            </a:r>
            <a:r>
              <a:rPr lang="en-US" i="1" smtClean="0"/>
              <a:t>mutually exclusive </a:t>
            </a:r>
            <a:r>
              <a:rPr lang="en-US" smtClean="0">
                <a:sym typeface="Wingdings" pitchFamily="2" charset="2"/>
              </a:rPr>
              <a:t> P(A dan B) = 0</a:t>
            </a:r>
          </a:p>
          <a:p>
            <a:pPr>
              <a:buNone/>
            </a:pPr>
            <a:r>
              <a:rPr lang="en-US" smtClean="0">
                <a:sym typeface="Wingdings" pitchFamily="2" charset="2"/>
              </a:rPr>
              <a:t>		Maka : P(A atau B) = P(A) + P(B)</a:t>
            </a:r>
          </a:p>
          <a:p>
            <a:endParaRPr lang="en-US" smtClean="0">
              <a:sym typeface="Wingdings" pitchFamily="2" charset="2"/>
            </a:endParaRPr>
          </a:p>
          <a:p>
            <a:pPr>
              <a:buNone/>
            </a:pPr>
            <a:r>
              <a:rPr lang="en-US" b="1" smtClean="0">
                <a:effectLst>
                  <a:outerShdw blurRad="38100" dist="38100" dir="2700000" algn="tl">
                    <a:srgbClr val="000000">
                      <a:alpha val="43137"/>
                    </a:srgbClr>
                  </a:outerShdw>
                </a:effectLst>
                <a:sym typeface="Wingdings" pitchFamily="2" charset="2"/>
              </a:rPr>
              <a:t>Perkalian :</a:t>
            </a:r>
          </a:p>
          <a:p>
            <a:pPr>
              <a:buNone/>
            </a:pPr>
            <a:r>
              <a:rPr lang="en-US" smtClean="0">
                <a:sym typeface="Wingdings" pitchFamily="2" charset="2"/>
              </a:rPr>
              <a:t>P(A dan B) = P(A) x P(B|A)</a:t>
            </a:r>
          </a:p>
          <a:p>
            <a:pPr>
              <a:buNone/>
            </a:pPr>
            <a:r>
              <a:rPr lang="en-US" smtClean="0">
                <a:sym typeface="Wingdings" pitchFamily="2" charset="2"/>
              </a:rPr>
              <a:t>		Jika </a:t>
            </a:r>
            <a:r>
              <a:rPr lang="en-US" i="1" smtClean="0">
                <a:sym typeface="Wingdings" pitchFamily="2" charset="2"/>
              </a:rPr>
              <a:t>independent</a:t>
            </a:r>
            <a:r>
              <a:rPr lang="en-US" smtClean="0">
                <a:sym typeface="Wingdings" pitchFamily="2" charset="2"/>
              </a:rPr>
              <a:t>  P(B|A) = P(B)</a:t>
            </a:r>
          </a:p>
          <a:p>
            <a:pPr>
              <a:buNone/>
            </a:pPr>
            <a:r>
              <a:rPr lang="en-US" smtClean="0">
                <a:sym typeface="Wingdings" pitchFamily="2" charset="2"/>
              </a:rPr>
              <a:t>		Maka : P(A dan B) = P(A) x P(B)</a:t>
            </a:r>
            <a:endParaRPr lang="en-US"/>
          </a:p>
        </p:txBody>
      </p:sp>
      <p:sp>
        <p:nvSpPr>
          <p:cNvPr id="5" name="Slide Number Placeholder 4"/>
          <p:cNvSpPr>
            <a:spLocks noGrp="1"/>
          </p:cNvSpPr>
          <p:nvPr>
            <p:ph type="sldNum" sz="quarter" idx="12"/>
          </p:nvPr>
        </p:nvSpPr>
        <p:spPr/>
        <p:txBody>
          <a:bodyPr/>
          <a:lstStyle/>
          <a:p>
            <a:fld id="{BA23E363-DAAE-49FC-B4F8-0F6B610555E3}" type="slidenum">
              <a:rPr lang="en-US" smtClean="0"/>
              <a:pPr/>
              <a:t>28</a:t>
            </a:fld>
            <a:endParaRPr lang="en-US"/>
          </a:p>
        </p:txBody>
      </p:sp>
      <p:sp>
        <p:nvSpPr>
          <p:cNvPr id="6" name="Footer Placeholder 5"/>
          <p:cNvSpPr>
            <a:spLocks noGrp="1"/>
          </p:cNvSpPr>
          <p:nvPr>
            <p:ph type="ftr" sz="quarter" idx="11"/>
          </p:nvPr>
        </p:nvSpPr>
        <p:spPr/>
        <p:txBody>
          <a:bodyPr/>
          <a:lstStyle/>
          <a:p>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r>
              <a:rPr lang="en-US" smtClean="0"/>
              <a:t>Referensi</a:t>
            </a:r>
            <a:endParaRPr lang="en-US"/>
          </a:p>
        </p:txBody>
      </p:sp>
      <p:sp>
        <p:nvSpPr>
          <p:cNvPr id="5" name="Content Placeholder 4"/>
          <p:cNvSpPr>
            <a:spLocks noGrp="1"/>
          </p:cNvSpPr>
          <p:nvPr>
            <p:ph idx="1"/>
          </p:nvPr>
        </p:nvSpPr>
        <p:spPr/>
        <p:txBody>
          <a:bodyPr>
            <a:normAutofit/>
          </a:bodyPr>
          <a:lstStyle/>
          <a:p>
            <a:pPr marL="342900" indent="-342900">
              <a:lnSpc>
                <a:spcPct val="110000"/>
              </a:lnSpc>
              <a:spcAft>
                <a:spcPts val="600"/>
              </a:spcAft>
              <a:buFont typeface="+mj-lt"/>
              <a:buAutoNum type="arabicPeriod"/>
            </a:pPr>
            <a:r>
              <a:rPr lang="en-US" sz="1800" smtClean="0"/>
              <a:t>Aczel, Amir D., and Jayavel Sounderpandian (2006), </a:t>
            </a:r>
            <a:r>
              <a:rPr lang="en-US" sz="1800" b="1" smtClean="0"/>
              <a:t>Complete Business Statistics</a:t>
            </a:r>
            <a:r>
              <a:rPr lang="en-US" sz="1800" smtClean="0"/>
              <a:t>, 6th edition, </a:t>
            </a:r>
            <a:r>
              <a:rPr lang="en-GB" sz="1800" smtClean="0"/>
              <a:t>McGraw Hill</a:t>
            </a:r>
            <a:r>
              <a:rPr lang="en-US" sz="1800" smtClean="0"/>
              <a:t>.</a:t>
            </a:r>
          </a:p>
          <a:p>
            <a:pPr marL="342900" indent="-342900">
              <a:lnSpc>
                <a:spcPct val="110000"/>
              </a:lnSpc>
              <a:spcAft>
                <a:spcPts val="600"/>
              </a:spcAft>
              <a:buFont typeface="+mj-lt"/>
              <a:buAutoNum type="arabicPeriod"/>
            </a:pPr>
            <a:r>
              <a:rPr lang="en-GB" sz="1800" smtClean="0"/>
              <a:t>Levine, David M. (2008), </a:t>
            </a:r>
            <a:r>
              <a:rPr lang="en-GB" sz="1800" b="1" smtClean="0"/>
              <a:t>Statistics for Managers : using Microsoft Excel</a:t>
            </a:r>
            <a:r>
              <a:rPr lang="en-GB" sz="1800" smtClean="0"/>
              <a:t>, 5</a:t>
            </a:r>
            <a:r>
              <a:rPr lang="en-GB" sz="1800" baseline="30000" smtClean="0"/>
              <a:t>th</a:t>
            </a:r>
            <a:r>
              <a:rPr lang="en-GB" sz="1800" smtClean="0"/>
              <a:t> Edition, Pearson Education.</a:t>
            </a:r>
          </a:p>
          <a:p>
            <a:pPr marL="342900" indent="-342900">
              <a:lnSpc>
                <a:spcPct val="110000"/>
              </a:lnSpc>
              <a:spcAft>
                <a:spcPts val="600"/>
              </a:spcAft>
              <a:buFont typeface="+mj-lt"/>
              <a:buAutoNum type="arabicPeriod"/>
            </a:pPr>
            <a:r>
              <a:rPr lang="en-GB" sz="1800" smtClean="0"/>
              <a:t>Lind</a:t>
            </a:r>
            <a:r>
              <a:rPr lang="en-GB" sz="1800" smtClean="0"/>
              <a:t>, Douglas </a:t>
            </a:r>
            <a:r>
              <a:rPr lang="en-GB" sz="1800" smtClean="0"/>
              <a:t>A</a:t>
            </a:r>
            <a:r>
              <a:rPr lang="en-GB" sz="1800" smtClean="0"/>
              <a:t>. </a:t>
            </a:r>
            <a:r>
              <a:rPr lang="en-GB" sz="1800" smtClean="0"/>
              <a:t>(2008), </a:t>
            </a:r>
            <a:r>
              <a:rPr lang="en-GB" sz="1800" b="1" smtClean="0"/>
              <a:t>Statistical Techniques in Business </a:t>
            </a:r>
            <a:r>
              <a:rPr lang="en-GB" sz="1800" b="1" smtClean="0"/>
              <a:t>&amp; </a:t>
            </a:r>
            <a:r>
              <a:rPr lang="en-GB" sz="1800" b="1" smtClean="0"/>
              <a:t>Economics, </a:t>
            </a:r>
            <a:r>
              <a:rPr lang="en-GB" sz="1800" smtClean="0"/>
              <a:t>13</a:t>
            </a:r>
            <a:r>
              <a:rPr lang="en-GB" sz="1800" baseline="30000" smtClean="0"/>
              <a:t>th</a:t>
            </a:r>
            <a:r>
              <a:rPr lang="en-GB" sz="1800" smtClean="0"/>
              <a:t> Edition, McGraw Hill.</a:t>
            </a:r>
            <a:endParaRPr lang="en-GB" sz="1800" b="1" smtClean="0"/>
          </a:p>
          <a:p>
            <a:pPr marL="342900" indent="-342900">
              <a:lnSpc>
                <a:spcPct val="110000"/>
              </a:lnSpc>
              <a:spcAft>
                <a:spcPts val="600"/>
              </a:spcAft>
              <a:buFont typeface="+mj-lt"/>
              <a:buAutoNum type="arabicPeriod"/>
            </a:pPr>
            <a:r>
              <a:rPr lang="en-GB" sz="1800" smtClean="0"/>
              <a:t>Lind, Douglas </a:t>
            </a:r>
            <a:r>
              <a:rPr lang="en-GB" sz="1800" smtClean="0"/>
              <a:t>A</a:t>
            </a:r>
            <a:r>
              <a:rPr lang="en-GB" sz="1800" smtClean="0"/>
              <a:t>. </a:t>
            </a:r>
            <a:r>
              <a:rPr lang="en-GB" sz="1800" smtClean="0"/>
              <a:t>(2007), </a:t>
            </a:r>
            <a:r>
              <a:rPr lang="en-GB" sz="1800" b="1" smtClean="0"/>
              <a:t>Teknik-teknik Statistika dalam Bisnis dan Ekonomi Menggunakan Data Global</a:t>
            </a:r>
            <a:r>
              <a:rPr lang="en-GB" sz="1800" smtClean="0"/>
              <a:t>, jilid 1, Edisi 13</a:t>
            </a:r>
            <a:r>
              <a:rPr lang="en-GB" sz="1800" smtClean="0"/>
              <a:t>, </a:t>
            </a:r>
            <a:r>
              <a:rPr lang="en-GB" sz="1800" smtClean="0"/>
              <a:t>Erlangga.</a:t>
            </a:r>
            <a:endParaRPr lang="en-US" sz="1400" smtClean="0"/>
          </a:p>
          <a:p>
            <a:pPr marL="342900" indent="-342900">
              <a:lnSpc>
                <a:spcPct val="110000"/>
              </a:lnSpc>
              <a:spcAft>
                <a:spcPts val="600"/>
              </a:spcAft>
              <a:buFont typeface="+mj-lt"/>
              <a:buAutoNum type="arabicPeriod"/>
            </a:pPr>
            <a:r>
              <a:rPr lang="en-GB" sz="1800" smtClean="0"/>
              <a:t>Lind, Douglas </a:t>
            </a:r>
            <a:r>
              <a:rPr lang="en-GB" sz="1800" smtClean="0"/>
              <a:t>A</a:t>
            </a:r>
            <a:r>
              <a:rPr lang="en-GB" sz="1800" smtClean="0"/>
              <a:t>. </a:t>
            </a:r>
            <a:r>
              <a:rPr lang="en-GB" sz="1800" smtClean="0"/>
              <a:t>(2008), </a:t>
            </a:r>
            <a:r>
              <a:rPr lang="en-GB" sz="1800" b="1" smtClean="0"/>
              <a:t>Teknik-teknik Statistika dalam Bisnis dan Ekonomi Menggunakan Data Global</a:t>
            </a:r>
            <a:r>
              <a:rPr lang="en-GB" sz="1800" smtClean="0"/>
              <a:t>, jilid 2, Edisi 13, Erlangga</a:t>
            </a:r>
            <a:r>
              <a:rPr lang="en-GB" sz="1800" smtClean="0"/>
              <a:t>. </a:t>
            </a:r>
            <a:endParaRPr lang="en-US" sz="1400" smtClean="0"/>
          </a:p>
          <a:p>
            <a:pPr marL="342900" indent="-342900">
              <a:lnSpc>
                <a:spcPct val="110000"/>
              </a:lnSpc>
              <a:spcAft>
                <a:spcPts val="600"/>
              </a:spcAft>
              <a:buFont typeface="+mj-lt"/>
              <a:buAutoNum type="arabicPeriod"/>
            </a:pPr>
            <a:r>
              <a:rPr lang="en-US" sz="1800" smtClean="0"/>
              <a:t>Wahab, Moataza </a:t>
            </a:r>
            <a:r>
              <a:rPr lang="en-US" sz="1800" smtClean="0"/>
              <a:t>Mahmoud </a:t>
            </a:r>
            <a:r>
              <a:rPr lang="en-US" sz="1800" smtClean="0"/>
              <a:t>Abdel, </a:t>
            </a:r>
            <a:r>
              <a:rPr lang="en-US" sz="1800" b="1" smtClean="0"/>
              <a:t>Sampling Techniques &amp; Sample Size</a:t>
            </a:r>
            <a:r>
              <a:rPr lang="en-US" sz="1800" smtClean="0"/>
              <a:t>, Presentation Material of Biostatistic, High </a:t>
            </a:r>
            <a:r>
              <a:rPr lang="en-US" sz="1800" smtClean="0"/>
              <a:t>Institute of </a:t>
            </a:r>
            <a:r>
              <a:rPr lang="en-US" sz="1800" smtClean="0"/>
              <a:t>Public </a:t>
            </a:r>
            <a:r>
              <a:rPr lang="en-US" sz="1800" smtClean="0"/>
              <a:t>Health, University </a:t>
            </a:r>
            <a:r>
              <a:rPr lang="en-US" sz="1800" smtClean="0"/>
              <a:t>of </a:t>
            </a:r>
            <a:r>
              <a:rPr lang="en-US" sz="1800" smtClean="0"/>
              <a:t>Alexandria.</a:t>
            </a:r>
            <a:endParaRPr lang="en-US" sz="1800" smtClean="0"/>
          </a:p>
          <a:p>
            <a:pPr marL="342900" indent="-342900">
              <a:lnSpc>
                <a:spcPct val="150000"/>
              </a:lnSpc>
              <a:buFont typeface="+mj-lt"/>
              <a:buAutoNum type="arabicPeriod"/>
            </a:pPr>
            <a:endParaRPr lang="en-US" sz="1800" smtClean="0"/>
          </a:p>
          <a:p>
            <a:pPr marL="342900" indent="-342900">
              <a:lnSpc>
                <a:spcPct val="150000"/>
              </a:lnSpc>
              <a:buFont typeface="+mj-lt"/>
              <a:buAutoNum type="arabicPeriod"/>
            </a:pPr>
            <a:endParaRPr lang="en-US" sz="1800"/>
          </a:p>
        </p:txBody>
      </p:sp>
      <p:sp>
        <p:nvSpPr>
          <p:cNvPr id="2" name="Footer Placeholder 1"/>
          <p:cNvSpPr>
            <a:spLocks noGrp="1"/>
          </p:cNvSpPr>
          <p:nvPr>
            <p:ph type="ftr" sz="quarter" idx="11"/>
          </p:nvPr>
        </p:nvSpPr>
        <p:spPr/>
        <p:txBody>
          <a:bodyPr/>
          <a:lstStyle/>
          <a:p>
            <a:endParaRPr lang="en-AU"/>
          </a:p>
        </p:txBody>
      </p:sp>
      <p:sp>
        <p:nvSpPr>
          <p:cNvPr id="3" name="Slide Number Placeholder 2"/>
          <p:cNvSpPr>
            <a:spLocks noGrp="1"/>
          </p:cNvSpPr>
          <p:nvPr>
            <p:ph type="sldNum" sz="quarter" idx="12"/>
          </p:nvPr>
        </p:nvSpPr>
        <p:spPr/>
        <p:txBody>
          <a:bodyPr/>
          <a:lstStyle/>
          <a:p>
            <a:fld id="{77D6F2AD-A32D-4B09-885B-6309E9455366}" type="slidenum">
              <a:rPr lang="en-AU" smtClean="0"/>
              <a:pPr/>
              <a:t>29</a:t>
            </a:fld>
            <a:endParaRPr lang="en-AU"/>
          </a:p>
        </p:txBody>
      </p:sp>
    </p:spTree>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Grp="1" noChangeArrowheads="1"/>
          </p:cNvSpPr>
          <p:nvPr>
            <p:ph type="title"/>
          </p:nvPr>
        </p:nvSpPr>
        <p:spPr>
          <a:xfrm>
            <a:off x="666750" y="3124200"/>
            <a:ext cx="7924800" cy="914400"/>
          </a:xfrm>
        </p:spPr>
        <p:txBody>
          <a:bodyPr>
            <a:normAutofit fontScale="90000"/>
          </a:bodyPr>
          <a:lstStyle/>
          <a:p>
            <a:pPr algn="ctr"/>
            <a:r>
              <a:rPr lang="en-US" b="1" smtClean="0">
                <a:effectLst>
                  <a:outerShdw blurRad="38100" dist="38100" dir="2700000" algn="tl">
                    <a:srgbClr val="000000">
                      <a:alpha val="43137"/>
                    </a:srgbClr>
                  </a:outerShdw>
                </a:effectLst>
              </a:rPr>
              <a:t>Akhir materi</a:t>
            </a:r>
            <a:br>
              <a:rPr lang="en-US" b="1" smtClean="0">
                <a:effectLst>
                  <a:outerShdw blurRad="38100" dist="38100" dir="2700000" algn="tl">
                    <a:srgbClr val="000000">
                      <a:alpha val="43137"/>
                    </a:srgbClr>
                  </a:outerShdw>
                </a:effectLst>
              </a:rPr>
            </a:br>
            <a:r>
              <a:rPr lang="en-US" smtClean="0">
                <a:effectLst>
                  <a:outerShdw blurRad="38100" dist="38100" dir="2700000" algn="tl">
                    <a:srgbClr val="000000">
                      <a:alpha val="43137"/>
                    </a:srgbClr>
                  </a:outerShdw>
                </a:effectLst>
              </a:rPr>
              <a:t>Pertemuan</a:t>
            </a:r>
            <a:r>
              <a:rPr lang="en-US" b="1" smtClean="0">
                <a:effectLst>
                  <a:outerShdw blurRad="38100" dist="38100" dir="2700000" algn="tl">
                    <a:srgbClr val="000000">
                      <a:alpha val="43137"/>
                    </a:srgbClr>
                  </a:outerShdw>
                </a:effectLst>
              </a:rPr>
              <a:t> - </a:t>
            </a:r>
            <a:r>
              <a:rPr lang="en-US" smtClean="0">
                <a:effectLst>
                  <a:outerShdw blurRad="38100" dist="38100" dir="2700000" algn="tl">
                    <a:srgbClr val="000000">
                      <a:alpha val="43137"/>
                    </a:srgbClr>
                  </a:outerShdw>
                </a:effectLst>
              </a:rPr>
              <a:t>7</a:t>
            </a:r>
            <a:endParaRPr lang="en-US" b="1">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23919AF2-EDCF-4706-BBD9-FBE63707ACC2}" type="slidenum">
              <a:rPr lang="en-US" smtClean="0"/>
              <a:pPr/>
              <a:t>30</a:t>
            </a:fld>
            <a:endParaRPr lang="en-US"/>
          </a:p>
        </p:txBody>
      </p:sp>
      <p:sp>
        <p:nvSpPr>
          <p:cNvPr id="5" name="Footer Placeholder 4"/>
          <p:cNvSpPr>
            <a:spLocks noGrp="1"/>
          </p:cNvSpPr>
          <p:nvPr>
            <p:ph type="ftr" sz="quarter" idx="11"/>
          </p:nvPr>
        </p:nvSpPr>
        <p:spPr/>
        <p:txBody>
          <a:bodyPr/>
          <a:lstStyle/>
          <a:p>
            <a:pPr algn="l"/>
            <a:r>
              <a:rPr lang="en-US" smtClean="0"/>
              <a:t>ALFIRA SOFIA</a:t>
            </a:r>
            <a:endParaRPr lang="en-US"/>
          </a:p>
        </p:txBody>
      </p:sp>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1143</TotalTime>
  <Words>1487</Words>
  <Application>Microsoft PowerPoint</Application>
  <PresentationFormat>On-screen Show (4:3)</PresentationFormat>
  <Paragraphs>243</Paragraphs>
  <Slides>30</Slides>
  <Notes>28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Foundry</vt:lpstr>
      <vt:lpstr>Equation</vt:lpstr>
      <vt:lpstr>Teori Peluang</vt:lpstr>
      <vt:lpstr>Definisi Probabilitas</vt:lpstr>
      <vt:lpstr>Probability Examples</vt:lpstr>
      <vt:lpstr>Definisi lanjutan…</vt:lpstr>
      <vt:lpstr>Experiments, Events and Outcomes</vt:lpstr>
      <vt:lpstr>Assigning Probabilities</vt:lpstr>
      <vt:lpstr>Classical Probability</vt:lpstr>
      <vt:lpstr>Kejadian Mutually Exclusive</vt:lpstr>
      <vt:lpstr>Kejadian Collectively Exhaustive</vt:lpstr>
      <vt:lpstr>Probabilitas Empirik</vt:lpstr>
      <vt:lpstr>Hukum Jumlah Besar</vt:lpstr>
      <vt:lpstr>Contoh Probabilitas Empiris</vt:lpstr>
      <vt:lpstr>Probabilitas Subjektif</vt:lpstr>
      <vt:lpstr>Ringkasan jenis probabilitas</vt:lpstr>
      <vt:lpstr>Aturan dalam Menghitung Probabilitas</vt:lpstr>
      <vt:lpstr>Contoh – Aturan Penjumlahan</vt:lpstr>
      <vt:lpstr>Aturan Komplemen</vt:lpstr>
      <vt:lpstr>Probabilitas Gabungan</vt:lpstr>
      <vt:lpstr>Aturan Perkalian Khusus</vt:lpstr>
      <vt:lpstr>Contoh aturan perkalian</vt:lpstr>
      <vt:lpstr>Probabilitas Bersyarat</vt:lpstr>
      <vt:lpstr>Aturan Perkalian Umum</vt:lpstr>
      <vt:lpstr>Contoh - Aturan Perkalian Umum</vt:lpstr>
      <vt:lpstr>Contoh - Aturan Perkalian Umum</vt:lpstr>
      <vt:lpstr>Tabel Kontinjensi</vt:lpstr>
      <vt:lpstr>Tabel Kontinjensi - Contoh</vt:lpstr>
      <vt:lpstr>Tabel Kontinjensi - Contoh</vt:lpstr>
      <vt:lpstr>RESUME</vt:lpstr>
      <vt:lpstr>Referensi</vt:lpstr>
      <vt:lpstr>Akhir materi Pertemuan - 7</vt:lpstr>
    </vt:vector>
  </TitlesOfParts>
  <Company>MCGRAW-HILL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What is Statistics</dc:subject>
  <dc:creator>Rene Leo E. Ordonez</dc:creator>
  <cp:lastModifiedBy>Herry Irawan</cp:lastModifiedBy>
  <cp:revision>150</cp:revision>
  <dcterms:created xsi:type="dcterms:W3CDTF">1998-07-27T15:17:12Z</dcterms:created>
  <dcterms:modified xsi:type="dcterms:W3CDTF">2010-04-10T13:02:04Z</dcterms:modified>
</cp:coreProperties>
</file>