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48" r:id="rId1"/>
  </p:sldMasterIdLst>
  <p:notesMasterIdLst>
    <p:notesMasterId r:id="rId19"/>
  </p:notesMasterIdLst>
  <p:handoutMasterIdLst>
    <p:handoutMasterId r:id="rId20"/>
  </p:handoutMasterIdLst>
  <p:sldIdLst>
    <p:sldId id="282" r:id="rId2"/>
    <p:sldId id="307" r:id="rId3"/>
    <p:sldId id="308" r:id="rId4"/>
    <p:sldId id="341" r:id="rId5"/>
    <p:sldId id="342" r:id="rId6"/>
    <p:sldId id="343" r:id="rId7"/>
    <p:sldId id="344" r:id="rId8"/>
    <p:sldId id="350" r:id="rId9"/>
    <p:sldId id="314" r:id="rId10"/>
    <p:sldId id="315" r:id="rId11"/>
    <p:sldId id="316" r:id="rId12"/>
    <p:sldId id="317" r:id="rId13"/>
    <p:sldId id="318" r:id="rId14"/>
    <p:sldId id="322" r:id="rId15"/>
    <p:sldId id="323" r:id="rId16"/>
    <p:sldId id="351" r:id="rId17"/>
    <p:sldId id="329" r:id="rId18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6600"/>
    <a:srgbClr val="7912EA"/>
    <a:srgbClr val="0066CC"/>
    <a:srgbClr val="993300"/>
    <a:srgbClr val="FFCA7B"/>
    <a:srgbClr val="000099"/>
    <a:srgbClr val="FFCC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 autoAdjust="0"/>
    <p:restoredTop sz="94611" autoAdjust="0"/>
  </p:normalViewPr>
  <p:slideViewPr>
    <p:cSldViewPr snapToGrid="0">
      <p:cViewPr varScale="1">
        <p:scale>
          <a:sx n="75" d="100"/>
          <a:sy n="75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C56E9-1108-4D5A-BC8B-355322FE55D5}" type="datetimeFigureOut">
              <a:rPr lang="en-US" smtClean="0"/>
              <a:pPr/>
              <a:t>4/10/2010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E1B86-4E44-492C-AB26-878AF1E1E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2FE23FD-2E48-4072-AAFF-E288D007AB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ADBED-00F3-4548-8989-C11DC511CAAC}" type="slidenum">
              <a:rPr lang="en-US"/>
              <a:pPr/>
              <a:t>1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D67D57-464D-40B2-94D2-032A6C8CEE9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021ECD-0543-4DA1-B442-A12F8AAE086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20863" y="609600"/>
            <a:ext cx="3443287" cy="2584450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59BCA-3955-4EDD-9FBA-E591DACCCA99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67C49-BA31-47C4-8A4C-3B5E72C5BBD9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BFCD82-A39B-4A63-B54F-C4CA1FA6DB09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F5D6E8-8A3D-45E1-BF5E-8DAD100D88F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3BAE1B-4192-4765-88AC-F362A492A270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878904" y="381001"/>
            <a:ext cx="6814929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>
                <a:solidFill>
                  <a:srgbClr val="92D050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512523"/>
          </a:xfrm>
        </p:spPr>
        <p:txBody>
          <a:bodyPr lIns="45720" rIns="246888">
            <a:norm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effectLst/>
                <a:latin typeface="Cambria" pitchFamily="18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76530" y="658416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000B4EE-AF68-425A-9E87-5F3B374C73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2642" name="Picture 2" descr="D:\Photo\Malay_Singapore\100_1306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660" y="488515"/>
            <a:ext cx="1550096" cy="2066794"/>
          </a:xfrm>
          <a:prstGeom prst="rect">
            <a:avLst/>
          </a:prstGeom>
          <a:noFill/>
        </p:spPr>
      </p:pic>
      <p:sp>
        <p:nvSpPr>
          <p:cNvPr id="14" name="Footer Placeholder 2"/>
          <p:cNvSpPr txBox="1">
            <a:spLocks/>
          </p:cNvSpPr>
          <p:nvPr userDrawn="1"/>
        </p:nvSpPr>
        <p:spPr>
          <a:xfrm>
            <a:off x="3314180" y="3720230"/>
            <a:ext cx="5391410" cy="48851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ALFIRA SOFIA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latin typeface="Cambria" pitchFamily="18" charset="0"/>
              </a:defRPr>
            </a:lvl1pPr>
            <a:lvl2pPr>
              <a:lnSpc>
                <a:spcPct val="100000"/>
              </a:lnSpc>
              <a:defRPr>
                <a:latin typeface="Cambria" pitchFamily="18" charset="0"/>
              </a:defRPr>
            </a:lvl2pPr>
            <a:lvl3pPr>
              <a:lnSpc>
                <a:spcPct val="100000"/>
              </a:lnSpc>
              <a:defRPr>
                <a:latin typeface="Cambria" pitchFamily="18" charset="0"/>
              </a:defRPr>
            </a:lvl3pPr>
            <a:lvl4pPr>
              <a:lnSpc>
                <a:spcPct val="100000"/>
              </a:lnSpc>
              <a:defRPr>
                <a:latin typeface="Cambria" pitchFamily="18" charset="0"/>
              </a:defRPr>
            </a:lvl4pPr>
            <a:lvl5pPr>
              <a:lnSpc>
                <a:spcPct val="100000"/>
              </a:lnSpc>
              <a:defRPr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4004" y="6577198"/>
            <a:ext cx="464288" cy="274320"/>
          </a:xfrm>
        </p:spPr>
        <p:txBody>
          <a:bodyPr/>
          <a:lstStyle>
            <a:lvl1pPr algn="r">
              <a:defRPr/>
            </a:lvl1pPr>
            <a:extLst/>
          </a:lstStyle>
          <a:p>
            <a:fld id="{BA23E363-DAAE-49FC-B4F8-0F6B61055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8658" y="6589724"/>
            <a:ext cx="464288" cy="274320"/>
          </a:xfrm>
        </p:spPr>
        <p:txBody>
          <a:bodyPr/>
          <a:lstStyle>
            <a:extLst/>
          </a:lstStyle>
          <a:p>
            <a:fld id="{43DF3113-51D8-433A-B933-35506A6297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76530" y="6589724"/>
            <a:ext cx="464288" cy="274320"/>
          </a:xfrm>
        </p:spPr>
        <p:txBody>
          <a:bodyPr/>
          <a:lstStyle>
            <a:extLst/>
          </a:lstStyle>
          <a:p>
            <a:fld id="{23919AF2-EDCF-4706-BBD9-FBE63707AC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43008" y="6501008"/>
            <a:ext cx="1510430" cy="236742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rgbClr val="92D050"/>
                </a:solidFill>
                <a:latin typeface="Candara" pitchFamily="34" charset="0"/>
              </a:defRPr>
            </a:lvl1pPr>
            <a:extLst/>
          </a:lstStyle>
          <a:p>
            <a:pPr algn="l"/>
            <a:r>
              <a:rPr lang="en-US" smtClean="0"/>
              <a:t>ALFIRA SOFIA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76530" y="6589724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8A5381E-F75F-482D-8790-EF967D2BD8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8" name="Footer Placeholder 2"/>
          <p:cNvSpPr txBox="1">
            <a:spLocks/>
          </p:cNvSpPr>
          <p:nvPr userDrawn="1"/>
        </p:nvSpPr>
        <p:spPr>
          <a:xfrm>
            <a:off x="1735900" y="6501008"/>
            <a:ext cx="5391410" cy="200417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BISNIS, 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2" r:id="rId3"/>
    <p:sldLayoutId id="2147483854" r:id="rId4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marL="54864" algn="r" rtl="0" eaLnBrk="1" latinLnBrk="0" hangingPunct="1">
        <a:spcBef>
          <a:spcPct val="0"/>
        </a:spcBef>
        <a:buNone/>
        <a:defRPr kumimoji="0" sz="3600" b="1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Ukuran Penyimpangan</a:t>
            </a:r>
            <a:b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Variasi -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54700" y="164230"/>
            <a:ext cx="3111500" cy="457200"/>
          </a:xfrm>
        </p:spPr>
        <p:txBody>
          <a:bodyPr>
            <a:noAutofit/>
          </a:bodyPr>
          <a:lstStyle/>
          <a:p>
            <a:r>
              <a:rPr lang="en-US" sz="1600" b="1" smtClean="0"/>
              <a:t>Pertemuan - 5</a:t>
            </a:r>
            <a:endParaRPr lang="en-US" sz="1600" b="1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Dispersi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2800" b="1" smtClean="0"/>
              <a:t>Mengapa dispersi dipelajari?</a:t>
            </a:r>
          </a:p>
          <a:p>
            <a:pPr lvl="1"/>
            <a:r>
              <a:rPr lang="en-US" sz="2400" smtClean="0"/>
              <a:t>Ukuran lokasi, seperti mean dan median, hanya menjelaskan pusat data. Ukuran tersebut bermakna, hanya tidak menjelaskan sebaran data. </a:t>
            </a:r>
          </a:p>
          <a:p>
            <a:pPr lvl="1"/>
            <a:r>
              <a:rPr lang="en-US" sz="2400" smtClean="0"/>
              <a:t>Misalnya, jika pemandu mengatakan bahwa rata-rata kedalaman sungan ini 1 meter, akankan anda menyebrangi sungai tersebut dengan berjalan tanpa mengetahui informasi lainnya? Mungkin tidak. Anda ingin mengetahui variasi kedalaman sungai tersebut. </a:t>
            </a:r>
          </a:p>
          <a:p>
            <a:pPr lvl="1"/>
            <a:r>
              <a:rPr lang="en-US" sz="2400" smtClean="0"/>
              <a:t>Alasan kedua, untuk membandingan sebaran dari dua set data. </a:t>
            </a:r>
          </a:p>
          <a:p>
            <a:pPr lvl="1"/>
            <a:endParaRPr lang="en-US" sz="2400" smtClean="0"/>
          </a:p>
          <a:p>
            <a:endParaRPr lang="en-US" sz="2800" smtClean="0"/>
          </a:p>
        </p:txBody>
      </p:sp>
      <p:sp>
        <p:nvSpPr>
          <p:cNvPr id="2970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88FFCA-FFF8-4579-828B-6FAD64B929F0}" type="slidenum">
              <a:rPr lang="en-US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 Dispersi</a:t>
            </a: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1641D4-FF99-46F7-8EF0-45BEF822C355}" type="slidenum">
              <a:rPr lang="en-US"/>
              <a:pPr/>
              <a:t>3</a:t>
            </a:fld>
            <a:endParaRPr lang="en-US"/>
          </a:p>
        </p:txBody>
      </p:sp>
      <p:pic>
        <p:nvPicPr>
          <p:cNvPr id="30724" name="Picture 13" descr="03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350" y="2497138"/>
            <a:ext cx="86677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Ukuran Dispersi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smtClean="0"/>
              <a:t>Range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r>
              <a:rPr lang="en-US" sz="2400" smtClean="0"/>
              <a:t>Deviasi Rata-rata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r>
              <a:rPr lang="en-US" sz="2400" smtClean="0"/>
              <a:t>Variansi and Deviasi Standar</a:t>
            </a:r>
          </a:p>
          <a:p>
            <a:endParaRPr lang="en-US" sz="2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 l="-3032" t="40724"/>
          <a:stretch>
            <a:fillRect/>
          </a:stretch>
        </p:blipFill>
        <p:spPr>
          <a:xfrm>
            <a:off x="619125" y="2093913"/>
            <a:ext cx="6534150" cy="698500"/>
          </a:xfrm>
          <a:prstGeom prst="rect">
            <a:avLst/>
          </a:prstGeom>
          <a:noFill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1213" y="3529013"/>
            <a:ext cx="5180012" cy="630237"/>
          </a:xfrm>
          <a:prstGeom prst="rect">
            <a:avLst/>
          </a:prstGeom>
          <a:noFill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9300" y="4683125"/>
            <a:ext cx="53355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0413" y="5465763"/>
            <a:ext cx="538956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– Range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2989263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Jumlah minuman cappuccino yang terjual di Starbucks di salah satu Airport antara  jam 4 sampai 7 p.m. selama lima hari tahun lalu adalah sebagai berikut : </a:t>
            </a:r>
            <a:r>
              <a:rPr lang="en-US" smtClean="0">
                <a:solidFill>
                  <a:srgbClr val="92D050"/>
                </a:solidFill>
              </a:rPr>
              <a:t>20, 40, 50, 60, dan 80</a:t>
            </a:r>
            <a:r>
              <a:rPr lang="en-US" smtClean="0"/>
              <a:t>. Tentukan ‘range’ jumlah cappuccino terjual.</a:t>
            </a: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73300" y="4627563"/>
            <a:ext cx="4286250" cy="8223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Range = Largest – Smallest value</a:t>
            </a:r>
          </a:p>
          <a:p>
            <a:r>
              <a:rPr lang="en-US"/>
              <a:t>           = 80 – 20 = 60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– Deviasi Rata-rata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1947863"/>
          </a:xfrm>
        </p:spPr>
        <p:txBody>
          <a:bodyPr>
            <a:normAutofit fontScale="85000" lnSpcReduction="10000"/>
          </a:bodyPr>
          <a:lstStyle/>
          <a:p>
            <a:r>
              <a:rPr lang="en-US" smtClean="0"/>
              <a:t>Jumlah minuman cappuccino yang terjual di Starbucks di salah satu Airport antara  jam 4 sampai 7 p.m. selama lima hari tahun lalu adalah sebagai berikut : </a:t>
            </a:r>
            <a:r>
              <a:rPr lang="en-US" smtClean="0">
                <a:solidFill>
                  <a:srgbClr val="92D050"/>
                </a:solidFill>
              </a:rPr>
              <a:t>20, 40, 50, 60, dan 80</a:t>
            </a:r>
            <a:r>
              <a:rPr lang="en-US" smtClean="0"/>
              <a:t>. Tentukan rata-rata deviasi untuk jumlah cappuccino terjual.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7" descr="03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2013" y="3581400"/>
            <a:ext cx="72009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smtClean="0"/>
              <a:t>CONTOH – Variansi dan Deviasi Standar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193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smtClean="0"/>
              <a:t>Jumlah surat tilang yang diterbitkan selama lima bulan terakhir di Beaufort County, South Carolina, adalah </a:t>
            </a:r>
            <a:r>
              <a:rPr lang="en-US" sz="2800" smtClean="0">
                <a:solidFill>
                  <a:srgbClr val="92D050"/>
                </a:solidFill>
              </a:rPr>
              <a:t>38, 26, 13, 41, </a:t>
            </a:r>
            <a:r>
              <a:rPr lang="en-US" sz="2800" smtClean="0"/>
              <a:t>dan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smtClean="0">
                <a:solidFill>
                  <a:srgbClr val="92D050"/>
                </a:solidFill>
              </a:rPr>
              <a:t>22</a:t>
            </a:r>
            <a:r>
              <a:rPr lang="en-US" sz="2800" smtClean="0"/>
              <a:t>. Berapakah variansi populasi?</a:t>
            </a:r>
            <a:endParaRPr lang="en-US" sz="2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7" descr="03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488" y="3594100"/>
            <a:ext cx="761047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–Variansi Sampel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297180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smtClean="0"/>
              <a:t>Upah per jam dari sample karyawan parttimer di Home Depot adalah: </a:t>
            </a:r>
            <a:r>
              <a:rPr lang="en-US" sz="2400" smtClean="0">
                <a:solidFill>
                  <a:srgbClr val="92D050"/>
                </a:solidFill>
              </a:rPr>
              <a:t>$12, $20, $16, $18</a:t>
            </a:r>
            <a:r>
              <a:rPr lang="en-US" sz="2400" smtClean="0"/>
              <a:t>, dan </a:t>
            </a:r>
            <a:r>
              <a:rPr lang="en-US" sz="2400" smtClean="0">
                <a:solidFill>
                  <a:srgbClr val="92D050"/>
                </a:solidFill>
              </a:rPr>
              <a:t>$19</a:t>
            </a:r>
            <a:r>
              <a:rPr lang="en-US" sz="2400" smtClean="0"/>
              <a:t>. Berapa variansi sampel?</a:t>
            </a:r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10" descr="03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4713" y="1717675"/>
            <a:ext cx="52959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80000"/>
              </a:lnSpc>
            </a:pPr>
            <a:r>
              <a:rPr lang="en-US" smtClean="0"/>
              <a:t>Comparing Standard Deviations</a:t>
            </a:r>
          </a:p>
        </p:txBody>
      </p:sp>
      <p:graphicFrame>
        <p:nvGraphicFramePr>
          <p:cNvPr id="2050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4071938" y="3232150"/>
          <a:ext cx="430212" cy="544513"/>
        </p:xfrm>
        <a:graphic>
          <a:graphicData uri="http://schemas.openxmlformats.org/presentationml/2006/ole">
            <p:oleObj spid="_x0000_s7170" name="Equation" r:id="rId4" imgW="428400" imgH="542880" progId="">
              <p:embed/>
            </p:oleObj>
          </a:graphicData>
        </a:graphic>
      </p:graphicFrame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6375400" y="2060575"/>
            <a:ext cx="1981200" cy="809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Mean = 15.5</a:t>
            </a:r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en-US" sz="2800"/>
              <a:t>  S = </a:t>
            </a:r>
            <a:r>
              <a:rPr lang="en-US"/>
              <a:t>3.338</a:t>
            </a:r>
            <a:r>
              <a:rPr lang="en-US" sz="2800"/>
              <a:t>         </a:t>
            </a:r>
          </a:p>
        </p:txBody>
      </p:sp>
      <p:sp>
        <p:nvSpPr>
          <p:cNvPr id="2055" name="Line 5"/>
          <p:cNvSpPr>
            <a:spLocks noChangeShapeType="1"/>
          </p:cNvSpPr>
          <p:nvPr/>
        </p:nvSpPr>
        <p:spPr bwMode="auto">
          <a:xfrm>
            <a:off x="747713" y="2590800"/>
            <a:ext cx="5183187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6" name="Rectangle 6"/>
          <p:cNvSpPr>
            <a:spLocks noChangeArrowheads="1"/>
          </p:cNvSpPr>
          <p:nvPr/>
        </p:nvSpPr>
        <p:spPr bwMode="auto">
          <a:xfrm>
            <a:off x="549275" y="2578100"/>
            <a:ext cx="5572125" cy="3113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tx1"/>
                </a:solidFill>
              </a:rPr>
              <a:t>11    12    13    14    15    16    17    18    19    20   21</a:t>
            </a:r>
          </a:p>
        </p:txBody>
      </p:sp>
      <p:sp>
        <p:nvSpPr>
          <p:cNvPr id="2057" name="Oval 7"/>
          <p:cNvSpPr>
            <a:spLocks noChangeArrowheads="1"/>
          </p:cNvSpPr>
          <p:nvPr/>
        </p:nvSpPr>
        <p:spPr bwMode="auto">
          <a:xfrm>
            <a:off x="630238" y="23622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58" name="Oval 8"/>
          <p:cNvSpPr>
            <a:spLocks noChangeArrowheads="1"/>
          </p:cNvSpPr>
          <p:nvPr/>
        </p:nvSpPr>
        <p:spPr bwMode="auto">
          <a:xfrm>
            <a:off x="1163638" y="23622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59" name="Oval 9"/>
          <p:cNvSpPr>
            <a:spLocks noChangeArrowheads="1"/>
          </p:cNvSpPr>
          <p:nvPr/>
        </p:nvSpPr>
        <p:spPr bwMode="auto">
          <a:xfrm>
            <a:off x="1697038" y="23622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60" name="Oval 10"/>
          <p:cNvSpPr>
            <a:spLocks noChangeArrowheads="1"/>
          </p:cNvSpPr>
          <p:nvPr/>
        </p:nvSpPr>
        <p:spPr bwMode="auto">
          <a:xfrm>
            <a:off x="3221038" y="23622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61" name="Oval 11"/>
          <p:cNvSpPr>
            <a:spLocks noChangeArrowheads="1"/>
          </p:cNvSpPr>
          <p:nvPr/>
        </p:nvSpPr>
        <p:spPr bwMode="auto">
          <a:xfrm>
            <a:off x="3221038" y="21082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62" name="Oval 12"/>
          <p:cNvSpPr>
            <a:spLocks noChangeArrowheads="1"/>
          </p:cNvSpPr>
          <p:nvPr/>
        </p:nvSpPr>
        <p:spPr bwMode="auto">
          <a:xfrm>
            <a:off x="3678238" y="23622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63" name="Oval 13"/>
          <p:cNvSpPr>
            <a:spLocks noChangeArrowheads="1"/>
          </p:cNvSpPr>
          <p:nvPr/>
        </p:nvSpPr>
        <p:spPr bwMode="auto">
          <a:xfrm>
            <a:off x="4211638" y="23622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64" name="Oval 14"/>
          <p:cNvSpPr>
            <a:spLocks noChangeArrowheads="1"/>
          </p:cNvSpPr>
          <p:nvPr/>
        </p:nvSpPr>
        <p:spPr bwMode="auto">
          <a:xfrm>
            <a:off x="5659438" y="23622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65" name="Rectangle 15"/>
          <p:cNvSpPr>
            <a:spLocks noChangeArrowheads="1"/>
          </p:cNvSpPr>
          <p:nvPr/>
        </p:nvSpPr>
        <p:spPr bwMode="auto">
          <a:xfrm>
            <a:off x="549275" y="4025900"/>
            <a:ext cx="5495925" cy="3113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tx1"/>
                </a:solidFill>
              </a:rPr>
              <a:t>11    12    13    14    15    16    17    18    19    20   21</a:t>
            </a:r>
          </a:p>
        </p:txBody>
      </p:sp>
      <p:sp>
        <p:nvSpPr>
          <p:cNvPr id="2066" name="Rectangle 16"/>
          <p:cNvSpPr>
            <a:spLocks noChangeArrowheads="1"/>
          </p:cNvSpPr>
          <p:nvPr/>
        </p:nvSpPr>
        <p:spPr bwMode="auto">
          <a:xfrm>
            <a:off x="631825" y="3278188"/>
            <a:ext cx="1292225" cy="4667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Data B</a:t>
            </a:r>
          </a:p>
        </p:txBody>
      </p:sp>
      <p:sp>
        <p:nvSpPr>
          <p:cNvPr id="2067" name="Rectangle 17"/>
          <p:cNvSpPr>
            <a:spLocks noChangeArrowheads="1"/>
          </p:cNvSpPr>
          <p:nvPr/>
        </p:nvSpPr>
        <p:spPr bwMode="auto">
          <a:xfrm>
            <a:off x="631825" y="1754188"/>
            <a:ext cx="1292225" cy="4667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Data A</a:t>
            </a:r>
          </a:p>
        </p:txBody>
      </p:sp>
      <p:sp>
        <p:nvSpPr>
          <p:cNvPr id="2068" name="Line 18"/>
          <p:cNvSpPr>
            <a:spLocks noChangeShapeType="1"/>
          </p:cNvSpPr>
          <p:nvPr/>
        </p:nvSpPr>
        <p:spPr bwMode="auto">
          <a:xfrm>
            <a:off x="723900" y="4038600"/>
            <a:ext cx="518318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69" name="Oval 19"/>
          <p:cNvSpPr>
            <a:spLocks noChangeArrowheads="1"/>
          </p:cNvSpPr>
          <p:nvPr/>
        </p:nvSpPr>
        <p:spPr bwMode="auto">
          <a:xfrm>
            <a:off x="2687638" y="3810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70" name="Oval 20"/>
          <p:cNvSpPr>
            <a:spLocks noChangeArrowheads="1"/>
          </p:cNvSpPr>
          <p:nvPr/>
        </p:nvSpPr>
        <p:spPr bwMode="auto">
          <a:xfrm>
            <a:off x="3221038" y="3810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71" name="Oval 21"/>
          <p:cNvSpPr>
            <a:spLocks noChangeArrowheads="1"/>
          </p:cNvSpPr>
          <p:nvPr/>
        </p:nvSpPr>
        <p:spPr bwMode="auto">
          <a:xfrm>
            <a:off x="2687638" y="3556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72" name="Oval 22"/>
          <p:cNvSpPr>
            <a:spLocks noChangeArrowheads="1"/>
          </p:cNvSpPr>
          <p:nvPr/>
        </p:nvSpPr>
        <p:spPr bwMode="auto">
          <a:xfrm>
            <a:off x="3221038" y="3556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73" name="Oval 23"/>
          <p:cNvSpPr>
            <a:spLocks noChangeArrowheads="1"/>
          </p:cNvSpPr>
          <p:nvPr/>
        </p:nvSpPr>
        <p:spPr bwMode="auto">
          <a:xfrm>
            <a:off x="2687638" y="3302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74" name="Oval 24"/>
          <p:cNvSpPr>
            <a:spLocks noChangeArrowheads="1"/>
          </p:cNvSpPr>
          <p:nvPr/>
        </p:nvSpPr>
        <p:spPr bwMode="auto">
          <a:xfrm>
            <a:off x="3221038" y="3302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75" name="Oval 25"/>
          <p:cNvSpPr>
            <a:spLocks noChangeArrowheads="1"/>
          </p:cNvSpPr>
          <p:nvPr/>
        </p:nvSpPr>
        <p:spPr bwMode="auto">
          <a:xfrm>
            <a:off x="2230438" y="3810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76" name="Oval 26"/>
          <p:cNvSpPr>
            <a:spLocks noChangeArrowheads="1"/>
          </p:cNvSpPr>
          <p:nvPr/>
        </p:nvSpPr>
        <p:spPr bwMode="auto">
          <a:xfrm>
            <a:off x="3678238" y="3810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77" name="Rectangle 27"/>
          <p:cNvSpPr>
            <a:spLocks noChangeArrowheads="1"/>
          </p:cNvSpPr>
          <p:nvPr/>
        </p:nvSpPr>
        <p:spPr bwMode="auto">
          <a:xfrm>
            <a:off x="6380163" y="3556000"/>
            <a:ext cx="1976437" cy="8953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Mean = 15.5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800"/>
              <a:t>  S = </a:t>
            </a:r>
            <a:r>
              <a:rPr lang="en-US"/>
              <a:t>0.926</a:t>
            </a:r>
          </a:p>
        </p:txBody>
      </p:sp>
      <p:sp>
        <p:nvSpPr>
          <p:cNvPr id="2078" name="Rectangle 28"/>
          <p:cNvSpPr>
            <a:spLocks noChangeArrowheads="1"/>
          </p:cNvSpPr>
          <p:nvPr/>
        </p:nvSpPr>
        <p:spPr bwMode="auto">
          <a:xfrm>
            <a:off x="549275" y="5562600"/>
            <a:ext cx="5724525" cy="3113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tx1"/>
                </a:solidFill>
              </a:rPr>
              <a:t>11    12    13    14    15    16    17    18    19    20   21</a:t>
            </a:r>
          </a:p>
        </p:txBody>
      </p:sp>
      <p:sp>
        <p:nvSpPr>
          <p:cNvPr id="2079" name="Line 29"/>
          <p:cNvSpPr>
            <a:spLocks noChangeShapeType="1"/>
          </p:cNvSpPr>
          <p:nvPr/>
        </p:nvSpPr>
        <p:spPr bwMode="auto">
          <a:xfrm>
            <a:off x="723900" y="5562600"/>
            <a:ext cx="518318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0" name="Oval 30"/>
          <p:cNvSpPr>
            <a:spLocks noChangeArrowheads="1"/>
          </p:cNvSpPr>
          <p:nvPr/>
        </p:nvSpPr>
        <p:spPr bwMode="auto">
          <a:xfrm>
            <a:off x="630238" y="5334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1" name="Oval 31"/>
          <p:cNvSpPr>
            <a:spLocks noChangeArrowheads="1"/>
          </p:cNvSpPr>
          <p:nvPr/>
        </p:nvSpPr>
        <p:spPr bwMode="auto">
          <a:xfrm>
            <a:off x="630238" y="5080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2" name="Oval 32"/>
          <p:cNvSpPr>
            <a:spLocks noChangeArrowheads="1"/>
          </p:cNvSpPr>
          <p:nvPr/>
        </p:nvSpPr>
        <p:spPr bwMode="auto">
          <a:xfrm>
            <a:off x="630238" y="4826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3" name="Oval 33"/>
          <p:cNvSpPr>
            <a:spLocks noChangeArrowheads="1"/>
          </p:cNvSpPr>
          <p:nvPr/>
        </p:nvSpPr>
        <p:spPr bwMode="auto">
          <a:xfrm>
            <a:off x="5202238" y="5334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4" name="Oval 34"/>
          <p:cNvSpPr>
            <a:spLocks noChangeArrowheads="1"/>
          </p:cNvSpPr>
          <p:nvPr/>
        </p:nvSpPr>
        <p:spPr bwMode="auto">
          <a:xfrm>
            <a:off x="5202238" y="5080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5" name="Oval 35"/>
          <p:cNvSpPr>
            <a:spLocks noChangeArrowheads="1"/>
          </p:cNvSpPr>
          <p:nvPr/>
        </p:nvSpPr>
        <p:spPr bwMode="auto">
          <a:xfrm>
            <a:off x="5202238" y="4826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6" name="Oval 36"/>
          <p:cNvSpPr>
            <a:spLocks noChangeArrowheads="1"/>
          </p:cNvSpPr>
          <p:nvPr/>
        </p:nvSpPr>
        <p:spPr bwMode="auto">
          <a:xfrm>
            <a:off x="1163638" y="5334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7" name="Oval 37"/>
          <p:cNvSpPr>
            <a:spLocks noChangeArrowheads="1"/>
          </p:cNvSpPr>
          <p:nvPr/>
        </p:nvSpPr>
        <p:spPr bwMode="auto">
          <a:xfrm>
            <a:off x="4745038" y="5334000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8" name="Rectangle 38"/>
          <p:cNvSpPr>
            <a:spLocks noChangeArrowheads="1"/>
          </p:cNvSpPr>
          <p:nvPr/>
        </p:nvSpPr>
        <p:spPr bwMode="auto">
          <a:xfrm>
            <a:off x="6380163" y="5080000"/>
            <a:ext cx="1976437" cy="8223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/>
              <a:t>Mean = 15.5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800"/>
              <a:t>  S = </a:t>
            </a:r>
            <a:r>
              <a:rPr lang="en-US"/>
              <a:t>4.567</a:t>
            </a:r>
          </a:p>
        </p:txBody>
      </p:sp>
      <p:sp>
        <p:nvSpPr>
          <p:cNvPr id="2089" name="Rectangle 39"/>
          <p:cNvSpPr>
            <a:spLocks noChangeArrowheads="1"/>
          </p:cNvSpPr>
          <p:nvPr/>
        </p:nvSpPr>
        <p:spPr bwMode="auto">
          <a:xfrm>
            <a:off x="1089025" y="4725988"/>
            <a:ext cx="1292225" cy="4667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Data C</a:t>
            </a: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80000"/>
              </a:lnSpc>
            </a:pPr>
            <a:r>
              <a:rPr lang="en-US" smtClean="0"/>
              <a:t>Coefficient of Variation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2600" y="1587500"/>
            <a:ext cx="8077200" cy="453231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smtClean="0"/>
              <a:t>Measure of Relative Variation</a:t>
            </a:r>
          </a:p>
          <a:p>
            <a:pPr>
              <a:lnSpc>
                <a:spcPct val="120000"/>
              </a:lnSpc>
            </a:pPr>
            <a:r>
              <a:rPr lang="en-US" sz="2800" smtClean="0"/>
              <a:t>Always in Percentage (%)</a:t>
            </a:r>
          </a:p>
          <a:p>
            <a:pPr>
              <a:lnSpc>
                <a:spcPct val="120000"/>
              </a:lnSpc>
            </a:pPr>
            <a:r>
              <a:rPr lang="en-US" sz="2800" smtClean="0"/>
              <a:t>Shows Variation Relative to the Mean</a:t>
            </a:r>
          </a:p>
          <a:p>
            <a:pPr>
              <a:lnSpc>
                <a:spcPct val="120000"/>
              </a:lnSpc>
            </a:pPr>
            <a:r>
              <a:rPr lang="en-US" sz="2800" smtClean="0"/>
              <a:t>Used to Compare Two or More Sets of Data Measured in Different Units</a:t>
            </a:r>
          </a:p>
          <a:p>
            <a:pPr>
              <a:lnSpc>
                <a:spcPct val="120000"/>
              </a:lnSpc>
            </a:pPr>
            <a:r>
              <a:rPr lang="en-US" sz="2800" smtClean="0"/>
              <a:t>Sensitive to Outliers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622279" y="4640588"/>
          <a:ext cx="2488330" cy="994838"/>
        </p:xfrm>
        <a:graphic>
          <a:graphicData uri="http://schemas.openxmlformats.org/presentationml/2006/ole">
            <p:oleObj spid="_x0000_s8194" name="Equation" r:id="rId3" imgW="1079280" imgH="431640" progId="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80000"/>
              </a:lnSpc>
            </a:pPr>
            <a:r>
              <a:rPr lang="en-US" smtClean="0"/>
              <a:t>Comparing Coefficient</a:t>
            </a:r>
            <a:br>
              <a:rPr lang="en-US" smtClean="0"/>
            </a:br>
            <a:r>
              <a:rPr lang="en-US" smtClean="0"/>
              <a:t>of Variation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62100"/>
            <a:ext cx="8077200" cy="4927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Stock A: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Average price last year = $50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Standard deviation = $2</a:t>
            </a:r>
          </a:p>
          <a:p>
            <a:pPr>
              <a:lnSpc>
                <a:spcPct val="90000"/>
              </a:lnSpc>
            </a:pPr>
            <a:r>
              <a:rPr lang="en-US" smtClean="0"/>
              <a:t>Stock B: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Average price last year = $100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Standard deviation = $5</a:t>
            </a:r>
          </a:p>
          <a:p>
            <a:pPr>
              <a:lnSpc>
                <a:spcPct val="90000"/>
              </a:lnSpc>
            </a:pPr>
            <a:r>
              <a:rPr lang="en-US" smtClean="0"/>
              <a:t>Coefficient of Variation: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Stock A:</a:t>
            </a:r>
          </a:p>
          <a:p>
            <a:pPr lvl="1">
              <a:lnSpc>
                <a:spcPct val="90000"/>
              </a:lnSpc>
            </a:pPr>
            <a:endParaRPr lang="en-US" smtClean="0"/>
          </a:p>
          <a:p>
            <a:pPr lvl="1">
              <a:lnSpc>
                <a:spcPct val="90000"/>
              </a:lnSpc>
            </a:pPr>
            <a:endParaRPr lang="en-US" smtClean="0"/>
          </a:p>
          <a:p>
            <a:pPr lvl="1">
              <a:lnSpc>
                <a:spcPct val="90000"/>
              </a:lnSpc>
            </a:pPr>
            <a:r>
              <a:rPr lang="en-US" smtClean="0"/>
              <a:t>Stock B: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697163" y="4531464"/>
          <a:ext cx="4912225" cy="898941"/>
        </p:xfrm>
        <a:graphic>
          <a:graphicData uri="http://schemas.openxmlformats.org/presentationml/2006/ole">
            <p:oleObj spid="_x0000_s9218" name="Equation" r:id="rId3" imgW="2361960" imgH="431640" progId="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679353" y="5587478"/>
          <a:ext cx="4879932" cy="873997"/>
        </p:xfrm>
        <a:graphic>
          <a:graphicData uri="http://schemas.openxmlformats.org/presentationml/2006/ole">
            <p:oleObj spid="_x0000_s9219" name="Equation" r:id="rId4" imgW="2412720" imgH="431640" progId="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Teorema Chebyshev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84200" y="1651000"/>
            <a:ext cx="8026400" cy="1674813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400" smtClean="0"/>
              <a:t>Rata-rata hitung (arithmetic mean) kontribusi dua mingguan karyawan Dupree Paint terhadap rencana bagi hasil perusahaan adalah $51.54, dengan deviasi standar $7.51. Setidaknya berapa persen data kontribusi berada pada plus 3.5 deviasi standar dan minus 3.5 deviasi standar dari rata-ratanya?</a:t>
            </a:r>
          </a:p>
          <a:p>
            <a:endParaRPr lang="en-US" sz="2400" smtClean="0"/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FCC316-6780-4AF5-9BFC-AD73A9BFF021}" type="slidenum">
              <a:rPr lang="en-US"/>
              <a:pPr/>
              <a:t>12</a:t>
            </a:fld>
            <a:endParaRPr lang="en-US"/>
          </a:p>
        </p:txBody>
      </p:sp>
      <p:pic>
        <p:nvPicPr>
          <p:cNvPr id="36869" name="Picture 6" descr="03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860" y="4002524"/>
            <a:ext cx="72199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The Empirical Rule</a:t>
            </a:r>
          </a:p>
        </p:txBody>
      </p:sp>
      <p:sp>
        <p:nvSpPr>
          <p:cNvPr id="3789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CC1E90-E89D-481F-96A4-C6A4E6099F50}" type="slidenum">
              <a:rPr lang="en-US"/>
              <a:pPr/>
              <a:t>13</a:t>
            </a:fld>
            <a:endParaRPr lang="en-US"/>
          </a:p>
        </p:txBody>
      </p:sp>
      <p:pic>
        <p:nvPicPr>
          <p:cNvPr id="37892" name="Picture 6" descr="03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838" y="1508125"/>
            <a:ext cx="698182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44136"/>
          </a:xfrm>
        </p:spPr>
        <p:txBody>
          <a:bodyPr anchor="ctr"/>
          <a:lstStyle/>
          <a:p>
            <a:r>
              <a:rPr lang="en-US" sz="3200" smtClean="0"/>
              <a:t>Deviasi Standar untuk Data Berkelompok</a:t>
            </a:r>
          </a:p>
        </p:txBody>
      </p:sp>
      <p:sp>
        <p:nvSpPr>
          <p:cNvPr id="4198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56A6AA-491A-40CF-BC3A-6592CDAB2842}" type="slidenum">
              <a:rPr lang="en-US"/>
              <a:pPr/>
              <a:t>14</a:t>
            </a:fld>
            <a:endParaRPr lang="en-US"/>
          </a:p>
        </p:txBody>
      </p:sp>
      <p:pic>
        <p:nvPicPr>
          <p:cNvPr id="41988" name="Picture 6" descr="03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8" y="2147888"/>
            <a:ext cx="83153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4"/>
          <p:cNvSpPr>
            <a:spLocks noGrp="1" noChangeArrowheads="1"/>
          </p:cNvSpPr>
          <p:nvPr>
            <p:ph type="title"/>
          </p:nvPr>
        </p:nvSpPr>
        <p:spPr>
          <a:xfrm>
            <a:off x="458788" y="177800"/>
            <a:ext cx="8113712" cy="1268413"/>
          </a:xfrm>
          <a:noFill/>
        </p:spPr>
        <p:txBody>
          <a:bodyPr anchor="ctr">
            <a:normAutofit/>
          </a:bodyPr>
          <a:lstStyle/>
          <a:p>
            <a:r>
              <a:rPr lang="en-US" sz="3200" smtClean="0"/>
              <a:t>Deviasi Standar untuk Data Berkelompok - Contoh</a:t>
            </a:r>
          </a:p>
        </p:txBody>
      </p:sp>
      <p:sp>
        <p:nvSpPr>
          <p:cNvPr id="43011" name="Rectangle 5"/>
          <p:cNvSpPr>
            <a:spLocks noGrp="1" noChangeArrowheads="1"/>
          </p:cNvSpPr>
          <p:nvPr>
            <p:ph idx="1"/>
          </p:nvPr>
        </p:nvSpPr>
        <p:spPr>
          <a:xfrm>
            <a:off x="563563" y="1525588"/>
            <a:ext cx="7693025" cy="1276350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400" smtClean="0"/>
              <a:t>Mengacu distribusi frekuensi Whitner Autoplex pada contoh terdahulu, tentukan deviasi standar harga jual kendaraan. </a:t>
            </a:r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3ABD10-8B1F-4166-BA75-4A73F87D6346}" type="slidenum">
              <a:rPr lang="en-US"/>
              <a:pPr/>
              <a:t>15</a:t>
            </a:fld>
            <a:endParaRPr lang="en-US"/>
          </a:p>
        </p:txBody>
      </p:sp>
      <p:pic>
        <p:nvPicPr>
          <p:cNvPr id="43013" name="Picture 10" descr="03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2513" y="2751138"/>
            <a:ext cx="71628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Referensi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Aczel, Amir D., and Jayavel Sounderpandian (2006), </a:t>
            </a:r>
            <a:r>
              <a:rPr lang="en-US" sz="1800" b="1" smtClean="0"/>
              <a:t>Complete Business Statistics</a:t>
            </a:r>
            <a:r>
              <a:rPr lang="en-US" sz="1800" smtClean="0"/>
              <a:t>, 6th edition, </a:t>
            </a:r>
            <a:r>
              <a:rPr lang="en-GB" sz="1800" smtClean="0"/>
              <a:t>McGraw Hill</a:t>
            </a:r>
            <a:r>
              <a:rPr lang="en-US" sz="1800" smtClean="0"/>
              <a:t>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Levine, David M. (2008), </a:t>
            </a:r>
            <a:r>
              <a:rPr lang="en-GB" sz="1800" b="1" smtClean="0"/>
              <a:t>Statistics for Managers : using Microsoft Excel</a:t>
            </a:r>
            <a:r>
              <a:rPr lang="en-GB" sz="1800" smtClean="0"/>
              <a:t>, 5</a:t>
            </a:r>
            <a:r>
              <a:rPr lang="en-GB" sz="1800" baseline="30000" smtClean="0"/>
              <a:t>th</a:t>
            </a:r>
            <a:r>
              <a:rPr lang="en-GB" sz="1800" smtClean="0"/>
              <a:t> Edition, Pearson Education.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</a:t>
            </a:r>
            <a:r>
              <a:rPr lang="en-GB" sz="1800" smtClean="0"/>
              <a:t>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Statistical Techniques in Business </a:t>
            </a:r>
            <a:r>
              <a:rPr lang="en-GB" sz="1800" b="1" smtClean="0"/>
              <a:t>&amp; </a:t>
            </a:r>
            <a:r>
              <a:rPr lang="en-GB" sz="1800" b="1" smtClean="0"/>
              <a:t>Economics, </a:t>
            </a:r>
            <a:r>
              <a:rPr lang="en-GB" sz="1800" smtClean="0"/>
              <a:t>13</a:t>
            </a:r>
            <a:r>
              <a:rPr lang="en-GB" sz="1800" baseline="30000" smtClean="0"/>
              <a:t>th</a:t>
            </a:r>
            <a:r>
              <a:rPr lang="en-GB" sz="1800" smtClean="0"/>
              <a:t> Edition, McGraw Hill.</a:t>
            </a:r>
            <a:endParaRPr lang="en-GB" sz="1800" b="1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(2007),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1, Edisi 13</a:t>
            </a:r>
            <a:r>
              <a:rPr lang="en-GB" sz="1800" smtClean="0"/>
              <a:t>, </a:t>
            </a:r>
            <a:r>
              <a:rPr lang="en-GB" sz="1800" smtClean="0"/>
              <a:t>Erlangga.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2, Edisi 13, Erlangga</a:t>
            </a:r>
            <a:r>
              <a:rPr lang="en-GB" sz="1800" smtClean="0"/>
              <a:t>. 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Wahab, Moataza </a:t>
            </a:r>
            <a:r>
              <a:rPr lang="en-US" sz="1800" smtClean="0"/>
              <a:t>Mahmoud </a:t>
            </a:r>
            <a:r>
              <a:rPr lang="en-US" sz="1800" smtClean="0"/>
              <a:t>Abdel, </a:t>
            </a:r>
            <a:r>
              <a:rPr lang="en-US" sz="1800" b="1" smtClean="0"/>
              <a:t>Sampling Techniques &amp; Sample Size</a:t>
            </a:r>
            <a:r>
              <a:rPr lang="en-US" sz="1800" smtClean="0"/>
              <a:t>, Presentation Material of Biostatistic, High </a:t>
            </a:r>
            <a:r>
              <a:rPr lang="en-US" sz="1800" smtClean="0"/>
              <a:t>Institute of </a:t>
            </a:r>
            <a:r>
              <a:rPr lang="en-US" sz="1800" smtClean="0"/>
              <a:t>Public </a:t>
            </a:r>
            <a:r>
              <a:rPr lang="en-US" sz="1800" smtClean="0"/>
              <a:t>Health, University </a:t>
            </a:r>
            <a:r>
              <a:rPr lang="en-US" sz="1800" smtClean="0"/>
              <a:t>of </a:t>
            </a:r>
            <a:r>
              <a:rPr lang="en-US" sz="1800" smtClean="0"/>
              <a:t>Alexandria.</a:t>
            </a: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F2AD-A32D-4B09-885B-6309E9455366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Grp="1" noChangeArrowheads="1"/>
          </p:cNvSpPr>
          <p:nvPr>
            <p:ph type="title"/>
          </p:nvPr>
        </p:nvSpPr>
        <p:spPr>
          <a:xfrm>
            <a:off x="666750" y="3124200"/>
            <a:ext cx="7924800" cy="914400"/>
          </a:xfrm>
        </p:spPr>
        <p:txBody>
          <a:bodyPr/>
          <a:lstStyle/>
          <a:p>
            <a:pPr algn="ctr"/>
            <a:r>
              <a:rPr lang="en-US" smtClean="0"/>
              <a:t>Akhir Pertemuan 5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E9358E-E8ED-41A7-8496-95EBE89548DB}" type="slidenum">
              <a:rPr lang="en-US"/>
              <a:pPr/>
              <a:t>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1078</TotalTime>
  <Words>695</Words>
  <Application>Microsoft PowerPoint</Application>
  <PresentationFormat>On-screen Show (4:3)</PresentationFormat>
  <Paragraphs>111</Paragraphs>
  <Slides>17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Foundry</vt:lpstr>
      <vt:lpstr>Equation</vt:lpstr>
      <vt:lpstr>Ukuran Penyimpangan  - Variasi -</vt:lpstr>
      <vt:lpstr>Dispersi</vt:lpstr>
      <vt:lpstr>Contoh Dispersi</vt:lpstr>
      <vt:lpstr>Ukuran Dispersi</vt:lpstr>
      <vt:lpstr>CONTOH – Range</vt:lpstr>
      <vt:lpstr>CONTOH – Deviasi Rata-rata</vt:lpstr>
      <vt:lpstr>CONTOH – Variansi dan Deviasi Standar</vt:lpstr>
      <vt:lpstr>CONTOH –Variansi Sampel</vt:lpstr>
      <vt:lpstr>Comparing Standard Deviations</vt:lpstr>
      <vt:lpstr>Coefficient of Variation</vt:lpstr>
      <vt:lpstr>Comparing Coefficient of Variation</vt:lpstr>
      <vt:lpstr>Teorema Chebyshev</vt:lpstr>
      <vt:lpstr>The Empirical Rule</vt:lpstr>
      <vt:lpstr>Deviasi Standar untuk Data Berkelompok</vt:lpstr>
      <vt:lpstr>Deviasi Standar untuk Data Berkelompok - Contoh</vt:lpstr>
      <vt:lpstr>Referensi</vt:lpstr>
      <vt:lpstr>Akhir Pertemuan 5</vt:lpstr>
    </vt:vector>
  </TitlesOfParts>
  <Company>MCGRAW-HILL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What is Statistics</dc:subject>
  <dc:creator>Rene Leo E. Ordonez</dc:creator>
  <cp:lastModifiedBy>Herry Irawan</cp:lastModifiedBy>
  <cp:revision>142</cp:revision>
  <dcterms:created xsi:type="dcterms:W3CDTF">1998-07-27T15:17:12Z</dcterms:created>
  <dcterms:modified xsi:type="dcterms:W3CDTF">2010-04-10T13:02:18Z</dcterms:modified>
</cp:coreProperties>
</file>