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Default Extension="vml" ContentType="application/vnd.openxmlformats-officedocument.vmlDrawing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Default Extension="doc" ContentType="application/msword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848" r:id="rId1"/>
  </p:sldMasterIdLst>
  <p:notesMasterIdLst>
    <p:notesMasterId r:id="rId36"/>
  </p:notesMasterIdLst>
  <p:handoutMasterIdLst>
    <p:handoutMasterId r:id="rId37"/>
  </p:handoutMasterIdLst>
  <p:sldIdLst>
    <p:sldId id="282" r:id="rId2"/>
    <p:sldId id="284" r:id="rId3"/>
    <p:sldId id="331" r:id="rId4"/>
    <p:sldId id="332" r:id="rId5"/>
    <p:sldId id="333" r:id="rId6"/>
    <p:sldId id="288" r:id="rId7"/>
    <p:sldId id="334" r:id="rId8"/>
    <p:sldId id="335" r:id="rId9"/>
    <p:sldId id="291" r:id="rId10"/>
    <p:sldId id="292" r:id="rId11"/>
    <p:sldId id="293" r:id="rId12"/>
    <p:sldId id="294" r:id="rId13"/>
    <p:sldId id="336" r:id="rId14"/>
    <p:sldId id="296" r:id="rId15"/>
    <p:sldId id="297" r:id="rId16"/>
    <p:sldId id="298" r:id="rId17"/>
    <p:sldId id="299" r:id="rId18"/>
    <p:sldId id="337" r:id="rId19"/>
    <p:sldId id="338" r:id="rId20"/>
    <p:sldId id="302" r:id="rId21"/>
    <p:sldId id="303" r:id="rId22"/>
    <p:sldId id="304" r:id="rId23"/>
    <p:sldId id="339" r:id="rId24"/>
    <p:sldId id="340" r:id="rId25"/>
    <p:sldId id="319" r:id="rId26"/>
    <p:sldId id="320" r:id="rId27"/>
    <p:sldId id="321" r:id="rId28"/>
    <p:sldId id="345" r:id="rId29"/>
    <p:sldId id="346" r:id="rId30"/>
    <p:sldId id="347" r:id="rId31"/>
    <p:sldId id="348" r:id="rId32"/>
    <p:sldId id="349" r:id="rId33"/>
    <p:sldId id="350" r:id="rId34"/>
    <p:sldId id="329" r:id="rId35"/>
  </p:sldIdLst>
  <p:sldSz cx="9144000" cy="6858000" type="screen4x3"/>
  <p:notesSz cx="6858000" cy="9144000"/>
  <p:defaultTextStyle>
    <a:defPPr>
      <a:defRPr lang="en-US"/>
    </a:defPPr>
    <a:lvl1pPr algn="l" rtl="0" fontAlgn="base">
      <a:lnSpc>
        <a:spcPct val="80000"/>
      </a:lnSpc>
      <a:spcBef>
        <a:spcPct val="20000"/>
      </a:spcBef>
      <a:spcAft>
        <a:spcPct val="0"/>
      </a:spcAft>
      <a:buClr>
        <a:schemeClr val="tx1"/>
      </a:buClr>
      <a:buSzPct val="75000"/>
      <a:buFont typeface="Wingdings" pitchFamily="2" charset="2"/>
      <a:defRPr kern="1200">
        <a:solidFill>
          <a:schemeClr val="accent1"/>
        </a:solidFill>
        <a:latin typeface="Arial" charset="0"/>
        <a:ea typeface="+mn-ea"/>
        <a:cs typeface="+mn-cs"/>
      </a:defRPr>
    </a:lvl1pPr>
    <a:lvl2pPr marL="457200" algn="l" rtl="0" fontAlgn="base">
      <a:lnSpc>
        <a:spcPct val="80000"/>
      </a:lnSpc>
      <a:spcBef>
        <a:spcPct val="20000"/>
      </a:spcBef>
      <a:spcAft>
        <a:spcPct val="0"/>
      </a:spcAft>
      <a:buClr>
        <a:schemeClr val="tx1"/>
      </a:buClr>
      <a:buSzPct val="75000"/>
      <a:buFont typeface="Wingdings" pitchFamily="2" charset="2"/>
      <a:defRPr kern="1200">
        <a:solidFill>
          <a:schemeClr val="accent1"/>
        </a:solidFill>
        <a:latin typeface="Arial" charset="0"/>
        <a:ea typeface="+mn-ea"/>
        <a:cs typeface="+mn-cs"/>
      </a:defRPr>
    </a:lvl2pPr>
    <a:lvl3pPr marL="914400" algn="l" rtl="0" fontAlgn="base">
      <a:lnSpc>
        <a:spcPct val="80000"/>
      </a:lnSpc>
      <a:spcBef>
        <a:spcPct val="20000"/>
      </a:spcBef>
      <a:spcAft>
        <a:spcPct val="0"/>
      </a:spcAft>
      <a:buClr>
        <a:schemeClr val="tx1"/>
      </a:buClr>
      <a:buSzPct val="75000"/>
      <a:buFont typeface="Wingdings" pitchFamily="2" charset="2"/>
      <a:defRPr kern="1200">
        <a:solidFill>
          <a:schemeClr val="accent1"/>
        </a:solidFill>
        <a:latin typeface="Arial" charset="0"/>
        <a:ea typeface="+mn-ea"/>
        <a:cs typeface="+mn-cs"/>
      </a:defRPr>
    </a:lvl3pPr>
    <a:lvl4pPr marL="1371600" algn="l" rtl="0" fontAlgn="base">
      <a:lnSpc>
        <a:spcPct val="80000"/>
      </a:lnSpc>
      <a:spcBef>
        <a:spcPct val="20000"/>
      </a:spcBef>
      <a:spcAft>
        <a:spcPct val="0"/>
      </a:spcAft>
      <a:buClr>
        <a:schemeClr val="tx1"/>
      </a:buClr>
      <a:buSzPct val="75000"/>
      <a:buFont typeface="Wingdings" pitchFamily="2" charset="2"/>
      <a:defRPr kern="1200">
        <a:solidFill>
          <a:schemeClr val="accent1"/>
        </a:solidFill>
        <a:latin typeface="Arial" charset="0"/>
        <a:ea typeface="+mn-ea"/>
        <a:cs typeface="+mn-cs"/>
      </a:defRPr>
    </a:lvl4pPr>
    <a:lvl5pPr marL="1828800" algn="l" rtl="0" fontAlgn="base">
      <a:lnSpc>
        <a:spcPct val="80000"/>
      </a:lnSpc>
      <a:spcBef>
        <a:spcPct val="20000"/>
      </a:spcBef>
      <a:spcAft>
        <a:spcPct val="0"/>
      </a:spcAft>
      <a:buClr>
        <a:schemeClr val="tx1"/>
      </a:buClr>
      <a:buSzPct val="75000"/>
      <a:buFont typeface="Wingdings" pitchFamily="2" charset="2"/>
      <a:defRPr kern="1200">
        <a:solidFill>
          <a:schemeClr val="accent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accent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accent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accent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accent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006600"/>
    <a:srgbClr val="7912EA"/>
    <a:srgbClr val="0066CC"/>
    <a:srgbClr val="993300"/>
    <a:srgbClr val="FFCA7B"/>
    <a:srgbClr val="000099"/>
    <a:srgbClr val="FFCC00"/>
    <a:srgbClr val="FF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snapVertSplitter="1" vertBarState="minimized" horzBarState="maximized">
    <p:restoredLeft sz="15620" autoAdjust="0"/>
    <p:restoredTop sz="94611" autoAdjust="0"/>
  </p:normalViewPr>
  <p:slideViewPr>
    <p:cSldViewPr snapToGrid="0">
      <p:cViewPr varScale="1">
        <p:scale>
          <a:sx n="75" d="100"/>
          <a:sy n="75" d="100"/>
        </p:scale>
        <p:origin x="-134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2C56E9-1108-4D5A-BC8B-355322FE55D5}" type="datetimeFigureOut">
              <a:rPr lang="en-US" smtClean="0"/>
              <a:pPr/>
              <a:t>4/10/2010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9E1B86-4E44-492C-AB26-878AF1E1ECA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327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27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327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fld id="{32FE23FD-2E48-4072-AAFF-E288D007AB9F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63ADBED-00F3-4548-8989-C11DC511CAAC}" type="slidenum">
              <a:rPr lang="en-US"/>
              <a:pPr/>
              <a:t>1</a:t>
            </a:fld>
            <a:endParaRPr lang="en-US"/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881A2B-37EE-40AE-850D-836DAB358CDC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6B9FB5-3090-42E1-B2E1-FE8129F9CBA8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EF57D88-27C1-4B95-A053-A6BD6378BA37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BDED76-C14A-4824-A949-A49CA0896F6E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6F8F2C8-EA6D-490B-AEAC-91E01300CD6E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D14B762-03DC-4CA2-8844-CA926208AF9A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BE88196-8E53-4047-BE1E-0E7EEF8156F7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E127E9C-81DB-4AF5-9CD2-10341607DD30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255FAB-8C68-4A34-B2F3-503FB534BE53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820863" y="609600"/>
            <a:ext cx="3443287" cy="2584450"/>
          </a:xfrm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820863" y="609600"/>
            <a:ext cx="3443287" cy="2584450"/>
          </a:xfrm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820863" y="609600"/>
            <a:ext cx="3443287" cy="2584450"/>
          </a:xfrm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820863" y="609600"/>
            <a:ext cx="3443287" cy="2584450"/>
          </a:xfrm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975D55-F934-4185-BD9F-380E874DF1B1}" type="slidenum">
              <a:rPr lang="en-US" smtClean="0"/>
              <a:pPr/>
              <a:t>25</a:t>
            </a:fld>
            <a:endParaRPr lang="en-US" smtClean="0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122E51-3FBF-4A7F-857E-E3B2C0D04CDC}" type="slidenum">
              <a:rPr lang="en-US" smtClean="0"/>
              <a:pPr/>
              <a:t>26</a:t>
            </a:fld>
            <a:endParaRPr lang="en-US" smtClean="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49A7DA-D07E-454D-A457-474DD55D15B2}" type="slidenum">
              <a:rPr lang="en-US" smtClean="0"/>
              <a:pPr/>
              <a:t>27</a:t>
            </a:fld>
            <a:endParaRPr lang="en-US" smtClean="0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03BAE1B-4192-4765-88AC-F362A492A270}" type="slidenum">
              <a:rPr lang="en-US" smtClean="0"/>
              <a:pPr/>
              <a:t>34</a:t>
            </a:fld>
            <a:endParaRPr lang="en-US" smtClean="0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878904" y="381001"/>
            <a:ext cx="6814929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>
                <a:solidFill>
                  <a:srgbClr val="92D050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512523"/>
          </a:xfrm>
        </p:spPr>
        <p:txBody>
          <a:bodyPr lIns="45720" rIns="246888">
            <a:normAutofit/>
          </a:bodyPr>
          <a:lstStyle>
            <a:lvl1pPr marL="0" indent="0" algn="r">
              <a:spcBef>
                <a:spcPts val="0"/>
              </a:spcBef>
              <a:buNone/>
              <a:defRPr sz="1600" b="1">
                <a:effectLst/>
                <a:latin typeface="Cambria" pitchFamily="18" charset="0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76530" y="658416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1000B4EE-AF68-425A-9E87-5F3B374C739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2642" name="Picture 2" descr="D:\Photo\Malay_Singapore\100_1306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660" y="488515"/>
            <a:ext cx="1550096" cy="2066794"/>
          </a:xfrm>
          <a:prstGeom prst="rect">
            <a:avLst/>
          </a:prstGeom>
          <a:noFill/>
        </p:spPr>
      </p:pic>
      <p:sp>
        <p:nvSpPr>
          <p:cNvPr id="14" name="Footer Placeholder 2"/>
          <p:cNvSpPr txBox="1">
            <a:spLocks/>
          </p:cNvSpPr>
          <p:nvPr userDrawn="1"/>
        </p:nvSpPr>
        <p:spPr>
          <a:xfrm>
            <a:off x="3314180" y="3720230"/>
            <a:ext cx="5391410" cy="488515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100" b="1">
                <a:solidFill>
                  <a:schemeClr val="bg2">
                    <a:tint val="60000"/>
                    <a:satMod val="155000"/>
                  </a:schemeClr>
                </a:solidFill>
                <a:latin typeface="Candara" pitchFamily="34" charset="0"/>
              </a:defRPr>
            </a:lvl1pPr>
            <a:extLst/>
          </a:lstStyle>
          <a:p>
            <a:pPr marL="0" marR="0" lvl="0" indent="0" algn="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ALFIRA SOFIA</a:t>
            </a:r>
          </a:p>
          <a:p>
            <a:pPr marL="0" marR="0" lvl="0" indent="0" algn="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FAKULTAS PENDIDIKAN EKONOMI DAN BISNIS</a:t>
            </a:r>
          </a:p>
          <a:p>
            <a:pPr marL="0" marR="0" lvl="0" indent="0" algn="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UNIVERSITAS PENDIDIKAN INDONESIA</a:t>
            </a: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ndara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defRPr>
                <a:latin typeface="Cambria" pitchFamily="18" charset="0"/>
              </a:defRPr>
            </a:lvl1pPr>
            <a:lvl2pPr>
              <a:lnSpc>
                <a:spcPct val="100000"/>
              </a:lnSpc>
              <a:defRPr>
                <a:latin typeface="Cambria" pitchFamily="18" charset="0"/>
              </a:defRPr>
            </a:lvl2pPr>
            <a:lvl3pPr>
              <a:lnSpc>
                <a:spcPct val="100000"/>
              </a:lnSpc>
              <a:defRPr>
                <a:latin typeface="Cambria" pitchFamily="18" charset="0"/>
              </a:defRPr>
            </a:lvl3pPr>
            <a:lvl4pPr>
              <a:lnSpc>
                <a:spcPct val="100000"/>
              </a:lnSpc>
              <a:defRPr>
                <a:latin typeface="Cambria" pitchFamily="18" charset="0"/>
              </a:defRPr>
            </a:lvl4pPr>
            <a:lvl5pPr>
              <a:lnSpc>
                <a:spcPct val="100000"/>
              </a:lnSpc>
              <a:defRPr>
                <a:latin typeface="Cambria" pitchFamily="18" charset="0"/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  <a:extLst/>
          </a:lstStyle>
          <a:p>
            <a:r>
              <a:rPr lang="en-US" smtClean="0"/>
              <a:t>ALFIRA SOFIA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64004" y="6577198"/>
            <a:ext cx="464288" cy="274320"/>
          </a:xfrm>
        </p:spPr>
        <p:txBody>
          <a:bodyPr/>
          <a:lstStyle>
            <a:lvl1pPr algn="r">
              <a:defRPr/>
            </a:lvl1pPr>
            <a:extLst/>
          </a:lstStyle>
          <a:p>
            <a:fld id="{BA23E363-DAAE-49FC-B4F8-0F6B610555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>
            <a:lvl1pPr>
              <a:defRPr sz="36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>
                <a:latin typeface="Cambria" pitchFamily="18" charset="0"/>
              </a:defRPr>
            </a:lvl1pPr>
            <a:lvl2pPr>
              <a:defRPr sz="2400">
                <a:latin typeface="Cambria" pitchFamily="18" charset="0"/>
              </a:defRPr>
            </a:lvl2pPr>
            <a:lvl3pPr>
              <a:defRPr sz="2000">
                <a:latin typeface="Cambria" pitchFamily="18" charset="0"/>
              </a:defRPr>
            </a:lvl3pPr>
            <a:lvl4pPr>
              <a:defRPr sz="1800">
                <a:latin typeface="Cambria" pitchFamily="18" charset="0"/>
              </a:defRPr>
            </a:lvl4pPr>
            <a:lvl5pPr>
              <a:defRPr sz="1800">
                <a:latin typeface="Cambria" pitchFamily="18" charset="0"/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>
                <a:latin typeface="Cambria" pitchFamily="18" charset="0"/>
              </a:defRPr>
            </a:lvl1pPr>
            <a:lvl2pPr>
              <a:defRPr sz="2400">
                <a:latin typeface="Cambria" pitchFamily="18" charset="0"/>
              </a:defRPr>
            </a:lvl2pPr>
            <a:lvl3pPr>
              <a:defRPr sz="2000">
                <a:latin typeface="Cambria" pitchFamily="18" charset="0"/>
              </a:defRPr>
            </a:lvl3pPr>
            <a:lvl4pPr>
              <a:defRPr sz="1800">
                <a:latin typeface="Cambria" pitchFamily="18" charset="0"/>
              </a:defRPr>
            </a:lvl4pPr>
            <a:lvl5pPr>
              <a:defRPr sz="1800">
                <a:latin typeface="Cambria" pitchFamily="18" charset="0"/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ALFIRA SOFIA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78658" y="6589724"/>
            <a:ext cx="464288" cy="274320"/>
          </a:xfrm>
        </p:spPr>
        <p:txBody>
          <a:bodyPr/>
          <a:lstStyle>
            <a:extLst/>
          </a:lstStyle>
          <a:p>
            <a:fld id="{43DF3113-51D8-433A-B933-35506A6297A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>
            <a:normAutofit/>
          </a:bodyPr>
          <a:lstStyle>
            <a:lvl1pPr>
              <a:defRPr sz="36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ALFIRA SOFIA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76530" y="6589724"/>
            <a:ext cx="464288" cy="274320"/>
          </a:xfrm>
        </p:spPr>
        <p:txBody>
          <a:bodyPr/>
          <a:lstStyle>
            <a:extLst/>
          </a:lstStyle>
          <a:p>
            <a:fld id="{23919AF2-EDCF-4706-BBD9-FBE63707ACC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43008" y="6501008"/>
            <a:ext cx="1510430" cy="236742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100" b="1">
                <a:solidFill>
                  <a:srgbClr val="92D050"/>
                </a:solidFill>
                <a:latin typeface="Candara" pitchFamily="34" charset="0"/>
              </a:defRPr>
            </a:lvl1pPr>
            <a:extLst/>
          </a:lstStyle>
          <a:p>
            <a:pPr algn="l"/>
            <a:r>
              <a:rPr lang="en-US" smtClean="0"/>
              <a:t>ALFIRA SOFIA</a:t>
            </a: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76530" y="6589724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68A5381E-F75F-482D-8790-EF967D2BD81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8" name="Footer Placeholder 2"/>
          <p:cNvSpPr txBox="1">
            <a:spLocks/>
          </p:cNvSpPr>
          <p:nvPr userDrawn="1"/>
        </p:nvSpPr>
        <p:spPr>
          <a:xfrm>
            <a:off x="1735900" y="6501008"/>
            <a:ext cx="5391410" cy="200417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100" b="1">
                <a:solidFill>
                  <a:schemeClr val="bg2">
                    <a:tint val="60000"/>
                    <a:satMod val="155000"/>
                  </a:schemeClr>
                </a:solidFill>
                <a:latin typeface="Candara" pitchFamily="34" charset="0"/>
              </a:defRPr>
            </a:lvl1pPr>
            <a:extLst/>
          </a:lstStyle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FAKULTAS PENDIDIKAN EKONOMI DAN BISNIS, UNIVERSITAS PENDIDIKAN INDONESIA</a:t>
            </a: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ndara" pitchFamily="34" charset="0"/>
              <a:ea typeface="+mn-ea"/>
              <a:cs typeface="+mn-cs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2" r:id="rId3"/>
    <p:sldLayoutId id="2147483854" r:id="rId4"/>
  </p:sldLayoutIdLst>
  <p:transition>
    <p:fade thruBlk="1"/>
  </p:transition>
  <p:timing>
    <p:tnLst>
      <p:par>
        <p:cTn id="1" dur="indefinite" restart="never" nodeType="tmRoot"/>
      </p:par>
    </p:tnLst>
  </p:timing>
  <p:hf hdr="0" dt="0"/>
  <p:txStyles>
    <p:titleStyle>
      <a:lvl1pPr marL="54864" algn="r" rtl="0" eaLnBrk="1" latinLnBrk="0" hangingPunct="1">
        <a:spcBef>
          <a:spcPct val="0"/>
        </a:spcBef>
        <a:buNone/>
        <a:defRPr kumimoji="0" sz="3600" b="1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Cambria" pitchFamily="18" charset="0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Cambria" pitchFamily="18" charset="0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Cambria" pitchFamily="18" charset="0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Cambria" pitchFamily="18" charset="0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Cambria" pitchFamily="18" charset="0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3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.doc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AutoShap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2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Ukuran </a:t>
            </a:r>
            <a:r>
              <a:rPr lang="en-US" sz="48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Pemusatan</a:t>
            </a:r>
            <a:br>
              <a:rPr lang="en-US" sz="48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8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dan</a:t>
            </a:r>
            <a:r>
              <a:rPr lang="en-US" sz="48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Ukuran</a:t>
            </a:r>
            <a:r>
              <a:rPr lang="en-US" sz="48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Letak</a:t>
            </a:r>
            <a:endParaRPr lang="en-US" sz="4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854700" y="164230"/>
            <a:ext cx="3111500" cy="457200"/>
          </a:xfrm>
        </p:spPr>
        <p:txBody>
          <a:bodyPr>
            <a:noAutofit/>
          </a:bodyPr>
          <a:lstStyle/>
          <a:p>
            <a:r>
              <a:rPr lang="en-US" sz="1600" b="1" smtClean="0"/>
              <a:t>Pertemuan - 4</a:t>
            </a:r>
            <a:endParaRPr lang="en-US" sz="1600" b="1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2"/>
          <p:cNvSpPr>
            <a:spLocks noGrp="1" noChangeArrowheads="1"/>
          </p:cNvSpPr>
          <p:nvPr>
            <p:ph type="title"/>
          </p:nvPr>
        </p:nvSpPr>
        <p:spPr>
          <a:xfrm>
            <a:off x="342900" y="253536"/>
            <a:ext cx="8229600" cy="1143000"/>
          </a:xfrm>
        </p:spPr>
        <p:txBody>
          <a:bodyPr anchor="ctr"/>
          <a:lstStyle/>
          <a:p>
            <a:r>
              <a:rPr lang="en-US" smtClean="0"/>
              <a:t>Karakteristik Rata-rata (</a:t>
            </a:r>
            <a:r>
              <a:rPr lang="en-US" i="1" smtClean="0"/>
              <a:t>Mean</a:t>
            </a:r>
            <a:r>
              <a:rPr lang="en-US" smtClean="0"/>
              <a:t>)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idx="1"/>
          </p:nvPr>
        </p:nvSpPr>
        <p:spPr>
          <a:xfrm>
            <a:off x="511175" y="1914525"/>
            <a:ext cx="7613650" cy="3248025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None/>
            </a:pPr>
            <a:r>
              <a:rPr lang="en-US" sz="2800" smtClean="0">
                <a:solidFill>
                  <a:schemeClr val="accent1"/>
                </a:solidFill>
              </a:rPr>
              <a:t>Rata-rata hitung (</a:t>
            </a:r>
            <a:r>
              <a:rPr lang="en-US" sz="2800" i="1" smtClean="0">
                <a:solidFill>
                  <a:schemeClr val="accent1"/>
                </a:solidFill>
              </a:rPr>
              <a:t>arithmetic mean</a:t>
            </a:r>
            <a:r>
              <a:rPr lang="en-US" sz="2800" smtClean="0">
                <a:solidFill>
                  <a:schemeClr val="accent1"/>
                </a:solidFill>
              </a:rPr>
              <a:t>) </a:t>
            </a:r>
            <a:r>
              <a:rPr lang="en-US" sz="2800" smtClean="0"/>
              <a:t>merupakan ukuran yang banyak digunakan untuk mengukur lokasi data. Hitungan ini membutuhkan data minimal tingkat interval. Sifat rata-rata hitung:</a:t>
            </a:r>
          </a:p>
          <a:p>
            <a:pPr lvl="1"/>
            <a:r>
              <a:rPr lang="en-US" smtClean="0"/>
              <a:t>Seluruh nilai digunakan.</a:t>
            </a:r>
          </a:p>
          <a:p>
            <a:pPr lvl="1"/>
            <a:r>
              <a:rPr lang="en-US" smtClean="0"/>
              <a:t>Rata-rata bersifat unik.</a:t>
            </a:r>
          </a:p>
          <a:p>
            <a:pPr lvl="1"/>
            <a:r>
              <a:rPr lang="en-US" smtClean="0"/>
              <a:t>Jumlah deviasi setiap nilai dari rata-rata adalah nol.</a:t>
            </a:r>
          </a:p>
          <a:p>
            <a:pPr lvl="1"/>
            <a:r>
              <a:rPr lang="en-US" smtClean="0"/>
              <a:t>Dihitung dengan cara menjumlahkan semua nilai kemudian dibagi dengan jumlah data. </a:t>
            </a:r>
            <a:endParaRPr lang="en-US" sz="2400" smtClean="0"/>
          </a:p>
        </p:txBody>
      </p:sp>
      <p:sp>
        <p:nvSpPr>
          <p:cNvPr id="13316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C372E81-1FED-4C96-A15A-A3089BE4E44D}" type="slidenum">
              <a:rPr lang="en-US"/>
              <a:pPr/>
              <a:t>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ALFIRA SOFIA</a:t>
            </a:r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6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49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mtClean="0"/>
              <a:t>Rata-rata Populasi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7"/>
            <a:ext cx="8229600" cy="4564063"/>
          </a:xfrm>
        </p:spPr>
        <p:txBody>
          <a:bodyPr>
            <a:noAutofit/>
          </a:bodyPr>
          <a:lstStyle/>
          <a:p>
            <a:pPr marL="0" indent="0">
              <a:buFont typeface="Wingdings" pitchFamily="2" charset="2"/>
              <a:buNone/>
            </a:pPr>
            <a:r>
              <a:rPr lang="en-US" sz="2400" smtClean="0"/>
              <a:t>Untuk data yang tidak berkelompok dalam distribusi frekuensi, </a:t>
            </a:r>
            <a:r>
              <a:rPr lang="en-US" sz="2400" smtClean="0">
                <a:solidFill>
                  <a:schemeClr val="accent1"/>
                </a:solidFill>
              </a:rPr>
              <a:t>rata-rata populasi </a:t>
            </a:r>
            <a:r>
              <a:rPr lang="en-US" sz="2400" smtClean="0"/>
              <a:t>merupakan penjumlahan seluruh nilai populasi dibagi dengan banyaknya nilai pada populasi.</a:t>
            </a:r>
          </a:p>
          <a:p>
            <a:pPr>
              <a:buFont typeface="Wingdings" pitchFamily="2" charset="2"/>
              <a:buNone/>
            </a:pPr>
            <a:endParaRPr lang="en-US" sz="2400" smtClean="0"/>
          </a:p>
          <a:p>
            <a:pPr>
              <a:buFont typeface="Wingdings" pitchFamily="2" charset="2"/>
              <a:buNone/>
            </a:pPr>
            <a:r>
              <a:rPr lang="en-US" sz="2400" smtClean="0"/>
              <a:t>Rumus rata-rata populasi : </a:t>
            </a:r>
          </a:p>
          <a:p>
            <a:pPr>
              <a:buFont typeface="Wingdings" pitchFamily="2" charset="2"/>
              <a:buNone/>
            </a:pPr>
            <a:endParaRPr lang="en-US" sz="2400" smtClean="0"/>
          </a:p>
          <a:p>
            <a:pPr>
              <a:buFont typeface="Wingdings" pitchFamily="2" charset="2"/>
              <a:buNone/>
            </a:pPr>
            <a:endParaRPr lang="en-US" sz="2400" smtClean="0"/>
          </a:p>
          <a:p>
            <a:pPr>
              <a:buFont typeface="Wingdings" pitchFamily="2" charset="2"/>
              <a:buNone/>
            </a:pPr>
            <a:r>
              <a:rPr lang="en-US" sz="1800" smtClean="0"/>
              <a:t>Dimana :</a:t>
            </a:r>
          </a:p>
          <a:p>
            <a:pPr marL="457200" indent="-457200">
              <a:buFont typeface="Wingdings" pitchFamily="2" charset="2"/>
              <a:buNone/>
            </a:pPr>
            <a:r>
              <a:rPr lang="en-US" sz="1800" smtClean="0"/>
              <a:t>µ	: mewakili rata-rata populasi. Ini adalah huruf kecil Yunani “mu”.</a:t>
            </a:r>
          </a:p>
          <a:p>
            <a:pPr marL="457200" indent="-457200">
              <a:buFont typeface="Wingdings" pitchFamily="2" charset="2"/>
              <a:buNone/>
            </a:pPr>
            <a:r>
              <a:rPr lang="en-US" sz="1800" smtClean="0"/>
              <a:t>N	: mewakili nilai dalam populasi.</a:t>
            </a:r>
          </a:p>
          <a:p>
            <a:pPr marL="457200" indent="-457200">
              <a:buFont typeface="Wingdings" pitchFamily="2" charset="2"/>
              <a:buNone/>
            </a:pPr>
            <a:r>
              <a:rPr lang="en-US" sz="1800" smtClean="0"/>
              <a:t>X	: mewakili sejumlah nilai tertentu</a:t>
            </a:r>
          </a:p>
          <a:p>
            <a:pPr marL="457200" indent="-457200">
              <a:buFont typeface="Wingdings" pitchFamily="2" charset="2"/>
              <a:buNone/>
            </a:pPr>
            <a:r>
              <a:rPr lang="en-US" sz="1800" smtClean="0"/>
              <a:t>∑	: huruf kapilal Yunani “sigma” dan menandakan operasi penjumlahan</a:t>
            </a:r>
          </a:p>
          <a:p>
            <a:pPr marL="457200" indent="-457200">
              <a:buFont typeface="Wingdings" pitchFamily="2" charset="2"/>
              <a:buNone/>
            </a:pPr>
            <a:r>
              <a:rPr lang="en-US" sz="1800" smtClean="0"/>
              <a:t>∑X	: penjumlahan nilai X pada populasi</a:t>
            </a:r>
            <a:endParaRPr lang="en-US" sz="180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ALFIRA SOFIA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3E363-DAAE-49FC-B4F8-0F6B610555E3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6" name="Picture 1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37038" y="3079750"/>
            <a:ext cx="1790700" cy="122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mtClean="0"/>
              <a:t>CONTOH – Rata-rata Populasi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ALFIRA SOFIA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3E363-DAAE-49FC-B4F8-0F6B610555E3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6" name="Picture 14" descr="030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9150" y="1677988"/>
            <a:ext cx="7629525" cy="450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mtClean="0"/>
              <a:t>Rata-rata Sampel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7"/>
            <a:ext cx="8229600" cy="1604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mtClean="0"/>
              <a:t>Untuk data tidak berkelompok, rata-rata sampel adalah jumlah semua nilai sampel dibagi dengan jumlah sampel.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ALFIRA SOFIA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3E363-DAAE-49FC-B4F8-0F6B610555E3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6" name="Picture 13" descr="030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7850" y="3451225"/>
            <a:ext cx="7429500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 anchor="ctr"/>
          <a:lstStyle/>
          <a:p>
            <a:r>
              <a:rPr lang="en-US" smtClean="0"/>
              <a:t>CONTOH – Rata-rata Sampel</a:t>
            </a:r>
            <a:endParaRPr lang="en-US" smtClean="0">
              <a:solidFill>
                <a:srgbClr val="FF0033"/>
              </a:solidFill>
            </a:endParaRPr>
          </a:p>
        </p:txBody>
      </p:sp>
      <p:sp>
        <p:nvSpPr>
          <p:cNvPr id="16387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6059E14-EF29-4251-A546-C380AB1D5A97}" type="slidenum">
              <a:rPr lang="en-US"/>
              <a:pPr/>
              <a:t>6</a:t>
            </a:fld>
            <a:endParaRPr lang="en-US"/>
          </a:p>
        </p:txBody>
      </p:sp>
      <p:sp>
        <p:nvSpPr>
          <p:cNvPr id="16388" name="Rectangle 5"/>
          <p:cNvSpPr>
            <a:spLocks noChangeArrowheads="1"/>
          </p:cNvSpPr>
          <p:nvPr/>
        </p:nvSpPr>
        <p:spPr bwMode="auto">
          <a:xfrm>
            <a:off x="0" y="0"/>
            <a:ext cx="184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endParaRPr lang="en-US" sz="1400" b="1" i="1">
              <a:solidFill>
                <a:schemeClr val="bg1"/>
              </a:solidFill>
              <a:latin typeface="Book Antiqua" pitchFamily="18" charset="0"/>
            </a:endParaRPr>
          </a:p>
        </p:txBody>
      </p:sp>
      <p:pic>
        <p:nvPicPr>
          <p:cNvPr id="16389" name="Picture 14" descr="030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6600" y="1858963"/>
            <a:ext cx="7696200" cy="351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ALFIRA SOFIA</a:t>
            </a:r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mtClean="0"/>
              <a:t>Ciri-ciri Rata-rata Hitung </a:t>
            </a:r>
            <a:r>
              <a:rPr lang="en-US" sz="3200" smtClean="0"/>
              <a:t>(</a:t>
            </a:r>
            <a:r>
              <a:rPr lang="en-US" sz="3200" i="1" smtClean="0"/>
              <a:t>Arithmetic Mean</a:t>
            </a:r>
            <a:r>
              <a:rPr lang="en-US" sz="3200" smtClean="0"/>
              <a:t>)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7"/>
            <a:ext cx="8229600" cy="2747963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</a:pPr>
            <a:r>
              <a:rPr lang="en-US" smtClean="0"/>
              <a:t>Setiap data tingkat interval dan rasio memiliki rata-rata. </a:t>
            </a:r>
          </a:p>
          <a:p>
            <a:pPr>
              <a:lnSpc>
                <a:spcPct val="120000"/>
              </a:lnSpc>
            </a:pPr>
            <a:r>
              <a:rPr lang="en-US" smtClean="0"/>
              <a:t>Semua nilai diikutsertakan dalam menghitung rata-rata. </a:t>
            </a:r>
          </a:p>
          <a:p>
            <a:pPr>
              <a:lnSpc>
                <a:spcPct val="120000"/>
              </a:lnSpc>
            </a:pPr>
            <a:r>
              <a:rPr lang="en-US" smtClean="0"/>
              <a:t>Setiap kelompok data memiliki rata-rata yang unik. </a:t>
            </a:r>
          </a:p>
          <a:p>
            <a:pPr>
              <a:lnSpc>
                <a:spcPct val="120000"/>
              </a:lnSpc>
            </a:pPr>
            <a:r>
              <a:rPr lang="en-US" smtClean="0"/>
              <a:t>Rata-rata dipengaruhi oleh nilai data yang sangat besar atau sangat kecil. </a:t>
            </a:r>
          </a:p>
          <a:p>
            <a:pPr>
              <a:lnSpc>
                <a:spcPct val="120000"/>
              </a:lnSpc>
            </a:pPr>
            <a:r>
              <a:rPr lang="en-US" smtClean="0"/>
              <a:t>Rata-rata hitung (arithmetic mean) merupakan satu-satunya ukuran tendensi sentral yang mana jumlah dari deviasi setiap nilai terhadap rata-ratanya bernilai nol. </a:t>
            </a:r>
          </a:p>
          <a:p>
            <a:pPr>
              <a:lnSpc>
                <a:spcPct val="120000"/>
              </a:lnSpc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ALFIRA SOFIA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3E363-DAAE-49FC-B4F8-0F6B610555E3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6" name="Picture 9" descr="030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81288" y="4295775"/>
            <a:ext cx="4343400" cy="191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mtClean="0"/>
              <a:t>Rata-rata Pembobotan </a:t>
            </a:r>
            <a:br>
              <a:rPr lang="en-US" smtClean="0"/>
            </a:br>
            <a:r>
              <a:rPr lang="en-US" sz="3200" smtClean="0"/>
              <a:t>(Weighted Mean)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mtClean="0"/>
              <a:t>Rata-rata pembobotan merupakan sekelompok nilai </a:t>
            </a:r>
            <a:r>
              <a:rPr lang="en-US" i="1" smtClean="0"/>
              <a:t>X</a:t>
            </a:r>
            <a:r>
              <a:rPr lang="en-US" baseline="-25000" smtClean="0"/>
              <a:t>1</a:t>
            </a:r>
            <a:r>
              <a:rPr lang="en-US" smtClean="0"/>
              <a:t>, </a:t>
            </a:r>
            <a:r>
              <a:rPr lang="en-US" i="1" smtClean="0"/>
              <a:t>X</a:t>
            </a:r>
            <a:r>
              <a:rPr lang="en-US" baseline="-25000" smtClean="0"/>
              <a:t>2</a:t>
            </a:r>
            <a:r>
              <a:rPr lang="en-US" smtClean="0"/>
              <a:t>, ..., </a:t>
            </a:r>
            <a:r>
              <a:rPr lang="en-US" i="1" smtClean="0"/>
              <a:t>X</a:t>
            </a:r>
            <a:r>
              <a:rPr lang="en-US" baseline="-25000" smtClean="0"/>
              <a:t>n</a:t>
            </a:r>
            <a:r>
              <a:rPr lang="en-US" smtClean="0"/>
              <a:t>, yang berhubungan dengan bobot </a:t>
            </a:r>
            <a:r>
              <a:rPr lang="en-US" i="1" smtClean="0"/>
              <a:t>w</a:t>
            </a:r>
            <a:r>
              <a:rPr lang="en-US" baseline="-25000" smtClean="0"/>
              <a:t>1</a:t>
            </a:r>
            <a:r>
              <a:rPr lang="en-US" smtClean="0"/>
              <a:t>, </a:t>
            </a:r>
            <a:r>
              <a:rPr lang="en-US" i="1" smtClean="0"/>
              <a:t>w</a:t>
            </a:r>
            <a:r>
              <a:rPr lang="en-US" baseline="-25000" smtClean="0"/>
              <a:t>2</a:t>
            </a:r>
            <a:r>
              <a:rPr lang="en-US" smtClean="0"/>
              <a:t>, ...,</a:t>
            </a:r>
            <a:r>
              <a:rPr lang="en-US" i="1" smtClean="0"/>
              <a:t>w</a:t>
            </a:r>
            <a:r>
              <a:rPr lang="en-US" baseline="-25000" smtClean="0"/>
              <a:t>n</a:t>
            </a:r>
            <a:r>
              <a:rPr lang="en-US" smtClean="0"/>
              <a:t>, yang dihitung dengan rumus :</a:t>
            </a:r>
            <a:endParaRPr lang="en-US" smtClean="0">
              <a:solidFill>
                <a:schemeClr val="tx2"/>
              </a:solidFill>
            </a:endParaRPr>
          </a:p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ALFIRA SOFIA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3E363-DAAE-49FC-B4F8-0F6B610555E3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6" name="Picture 12" descr="030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7688" y="4103688"/>
            <a:ext cx="8020050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 anchor="ctr"/>
          <a:lstStyle/>
          <a:p>
            <a:r>
              <a:rPr lang="en-US" smtClean="0"/>
              <a:t>CONTOH – Rata-rata Pembobotan</a:t>
            </a:r>
            <a:endParaRPr lang="en-US" smtClean="0">
              <a:solidFill>
                <a:srgbClr val="FF0033"/>
              </a:solidFill>
            </a:endParaRPr>
          </a:p>
        </p:txBody>
      </p:sp>
      <p:sp>
        <p:nvSpPr>
          <p:cNvPr id="19459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540AA09-C2F8-47C8-A71B-7373AB93F143}" type="slidenum">
              <a:rPr lang="en-US"/>
              <a:pPr/>
              <a:t>9</a:t>
            </a:fld>
            <a:endParaRPr lang="en-US"/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0" y="0"/>
            <a:ext cx="184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endParaRPr lang="en-US" sz="1400" b="1" i="1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19461" name="Rectangle 14"/>
          <p:cNvSpPr>
            <a:spLocks noChangeArrowheads="1"/>
          </p:cNvSpPr>
          <p:nvPr/>
        </p:nvSpPr>
        <p:spPr bwMode="auto">
          <a:xfrm>
            <a:off x="508000" y="1816100"/>
            <a:ext cx="7407275" cy="223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00000"/>
              </a:lnSpc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None/>
            </a:pPr>
            <a:r>
              <a:rPr lang="en-US" sz="2000" smtClean="0">
                <a:solidFill>
                  <a:schemeClr val="tx1"/>
                </a:solidFill>
                <a:latin typeface="Cambria" pitchFamily="18" charset="0"/>
              </a:rPr>
              <a:t>Perusahaan konstruksi Carter membayar pekerjanya $</a:t>
            </a:r>
            <a:r>
              <a:rPr lang="en-US" sz="2000">
                <a:solidFill>
                  <a:schemeClr val="tx1"/>
                </a:solidFill>
                <a:latin typeface="Cambria" pitchFamily="18" charset="0"/>
              </a:rPr>
              <a:t>16.50, $19.00, </a:t>
            </a:r>
            <a:r>
              <a:rPr lang="en-US" sz="2000" smtClean="0">
                <a:solidFill>
                  <a:schemeClr val="tx1"/>
                </a:solidFill>
                <a:latin typeface="Cambria" pitchFamily="18" charset="0"/>
              </a:rPr>
              <a:t>atau $25.00 </a:t>
            </a:r>
            <a:r>
              <a:rPr lang="en-US" sz="2000">
                <a:solidFill>
                  <a:schemeClr val="tx1"/>
                </a:solidFill>
                <a:latin typeface="Cambria" pitchFamily="18" charset="0"/>
              </a:rPr>
              <a:t>per </a:t>
            </a:r>
            <a:r>
              <a:rPr lang="en-US" sz="2000" smtClean="0">
                <a:solidFill>
                  <a:schemeClr val="tx1"/>
                </a:solidFill>
                <a:latin typeface="Cambria" pitchFamily="18" charset="0"/>
              </a:rPr>
              <a:t>jam. Saat ini ada 26 pekerja, </a:t>
            </a:r>
            <a:r>
              <a:rPr lang="en-US" sz="2000">
                <a:solidFill>
                  <a:schemeClr val="tx1"/>
                </a:solidFill>
                <a:latin typeface="Cambria" pitchFamily="18" charset="0"/>
              </a:rPr>
              <a:t>14 </a:t>
            </a:r>
            <a:r>
              <a:rPr lang="en-US" sz="2000" smtClean="0">
                <a:solidFill>
                  <a:schemeClr val="tx1"/>
                </a:solidFill>
                <a:latin typeface="Cambria" pitchFamily="18" charset="0"/>
              </a:rPr>
              <a:t>diantaranya dibayar sebesar </a:t>
            </a:r>
            <a:r>
              <a:rPr lang="en-US" sz="2000">
                <a:solidFill>
                  <a:schemeClr val="tx1"/>
                </a:solidFill>
                <a:latin typeface="Cambria" pitchFamily="18" charset="0"/>
              </a:rPr>
              <a:t>$</a:t>
            </a:r>
            <a:r>
              <a:rPr lang="en-US" sz="2000" smtClean="0">
                <a:solidFill>
                  <a:schemeClr val="tx1"/>
                </a:solidFill>
                <a:latin typeface="Cambria" pitchFamily="18" charset="0"/>
              </a:rPr>
              <a:t>16.50, </a:t>
            </a:r>
            <a:r>
              <a:rPr lang="en-US" sz="2000">
                <a:solidFill>
                  <a:schemeClr val="tx1"/>
                </a:solidFill>
                <a:latin typeface="Cambria" pitchFamily="18" charset="0"/>
              </a:rPr>
              <a:t>10 </a:t>
            </a:r>
            <a:r>
              <a:rPr lang="en-US" sz="2000" smtClean="0">
                <a:solidFill>
                  <a:schemeClr val="tx1"/>
                </a:solidFill>
                <a:latin typeface="Cambria" pitchFamily="18" charset="0"/>
              </a:rPr>
              <a:t>dibayar </a:t>
            </a:r>
            <a:r>
              <a:rPr lang="en-US" sz="2000">
                <a:solidFill>
                  <a:schemeClr val="tx1"/>
                </a:solidFill>
                <a:latin typeface="Cambria" pitchFamily="18" charset="0"/>
              </a:rPr>
              <a:t>$</a:t>
            </a:r>
            <a:r>
              <a:rPr lang="en-US" sz="2000" smtClean="0">
                <a:solidFill>
                  <a:schemeClr val="tx1"/>
                </a:solidFill>
                <a:latin typeface="Cambria" pitchFamily="18" charset="0"/>
              </a:rPr>
              <a:t>19.00, dan </a:t>
            </a:r>
            <a:r>
              <a:rPr lang="en-US" sz="2000">
                <a:solidFill>
                  <a:schemeClr val="tx1"/>
                </a:solidFill>
                <a:latin typeface="Cambria" pitchFamily="18" charset="0"/>
              </a:rPr>
              <a:t>2 </a:t>
            </a:r>
            <a:r>
              <a:rPr lang="en-US" sz="2000" smtClean="0">
                <a:solidFill>
                  <a:schemeClr val="tx1"/>
                </a:solidFill>
                <a:latin typeface="Cambria" pitchFamily="18" charset="0"/>
              </a:rPr>
              <a:t>dibayar </a:t>
            </a:r>
            <a:r>
              <a:rPr lang="en-US" sz="2000">
                <a:solidFill>
                  <a:schemeClr val="tx1"/>
                </a:solidFill>
                <a:latin typeface="Cambria" pitchFamily="18" charset="0"/>
              </a:rPr>
              <a:t>$</a:t>
            </a:r>
            <a:r>
              <a:rPr lang="en-US" sz="2000" smtClean="0">
                <a:solidFill>
                  <a:schemeClr val="tx1"/>
                </a:solidFill>
                <a:latin typeface="Cambria" pitchFamily="18" charset="0"/>
              </a:rPr>
              <a:t>25.00. Berapa jumlah bayaran per jam rata-rata dari 26 pekerja? </a:t>
            </a:r>
            <a:endParaRPr lang="en-US" sz="2000">
              <a:solidFill>
                <a:schemeClr val="tx1"/>
              </a:solidFill>
              <a:latin typeface="Cambria" pitchFamily="18" charset="0"/>
            </a:endParaRPr>
          </a:p>
        </p:txBody>
      </p:sp>
      <p:pic>
        <p:nvPicPr>
          <p:cNvPr id="19462" name="Picture 15" descr="03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14613" y="3663950"/>
            <a:ext cx="5924550" cy="169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ALFIRA SOFIA</a:t>
            </a:r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 anchor="ctr"/>
          <a:lstStyle/>
          <a:p>
            <a:r>
              <a:rPr lang="en-US" smtClean="0"/>
              <a:t>Median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723900" y="1752600"/>
            <a:ext cx="7999413" cy="3276600"/>
          </a:xfrm>
        </p:spPr>
        <p:txBody>
          <a:bodyPr lIns="92075" tIns="46038" rIns="92075" bIns="46038">
            <a:normAutofit fontScale="92500"/>
          </a:bodyPr>
          <a:lstStyle/>
          <a:p>
            <a:pPr marL="0" indent="0">
              <a:buNone/>
            </a:pPr>
            <a:r>
              <a:rPr lang="en-US" smtClean="0">
                <a:solidFill>
                  <a:schemeClr val="accent1"/>
                </a:solidFill>
              </a:rPr>
              <a:t>Median</a:t>
            </a:r>
            <a:r>
              <a:rPr lang="en-US" smtClean="0">
                <a:solidFill>
                  <a:srgbClr val="4DB14B"/>
                </a:solidFill>
              </a:rPr>
              <a:t> </a:t>
            </a:r>
            <a:r>
              <a:rPr lang="en-US" smtClean="0"/>
              <a:t>merupakan titik tengah dari semua nilai data setelah diurutkan mulai dari yang terkecil hingga yang terbesar. </a:t>
            </a:r>
          </a:p>
          <a:p>
            <a:pPr lvl="1"/>
            <a:r>
              <a:rPr lang="en-US" smtClean="0"/>
              <a:t> Terdapat jumlah data yang sama di atas dan di bawah nilai median. </a:t>
            </a:r>
          </a:p>
          <a:p>
            <a:pPr lvl="1"/>
            <a:r>
              <a:rPr lang="en-US" smtClean="0"/>
              <a:t> Untuk jumlah data yang genap, median merupakan rata-rata hitung dari dua nilai data di tengah. </a:t>
            </a:r>
          </a:p>
          <a:p>
            <a:pPr>
              <a:lnSpc>
                <a:spcPct val="90000"/>
              </a:lnSpc>
              <a:buClr>
                <a:srgbClr val="404960"/>
              </a:buClr>
              <a:buSzPct val="65000"/>
              <a:buFont typeface="Wingdings" pitchFamily="2" charset="2"/>
              <a:buChar char="m"/>
            </a:pPr>
            <a:endParaRPr lang="en-US" smtClean="0"/>
          </a:p>
          <a:p>
            <a:pPr>
              <a:buFont typeface="Wingdings" pitchFamily="2" charset="2"/>
              <a:buNone/>
            </a:pPr>
            <a:endParaRPr lang="en-US" smtClean="0"/>
          </a:p>
        </p:txBody>
      </p:sp>
      <p:sp>
        <p:nvSpPr>
          <p:cNvPr id="2048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199E4D8-BC40-4F56-8406-A68EFBF833B0}" type="slidenum">
              <a:rPr lang="en-US"/>
              <a:pPr/>
              <a:t>10</a:t>
            </a:fld>
            <a:endParaRPr lang="en-US"/>
          </a:p>
        </p:txBody>
      </p:sp>
      <p:sp>
        <p:nvSpPr>
          <p:cNvPr id="20485" name="Rectangle 4"/>
          <p:cNvSpPr>
            <a:spLocks noChangeArrowheads="1"/>
          </p:cNvSpPr>
          <p:nvPr/>
        </p:nvSpPr>
        <p:spPr bwMode="auto">
          <a:xfrm>
            <a:off x="0" y="0"/>
            <a:ext cx="184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endParaRPr lang="en-US" sz="1400" b="1" i="1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ALFIRA SOFIA</a:t>
            </a:r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 anchor="ctr"/>
          <a:lstStyle/>
          <a:p>
            <a:r>
              <a:rPr lang="en-US" smtClean="0"/>
              <a:t>Ciri-ciri Median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idx="1"/>
          </p:nvPr>
        </p:nvSpPr>
        <p:spPr>
          <a:xfrm>
            <a:off x="558800" y="1874838"/>
            <a:ext cx="8102600" cy="3879850"/>
          </a:xfrm>
        </p:spPr>
        <p:txBody>
          <a:bodyPr lIns="92075" tIns="46038" rIns="92075" bIns="46038"/>
          <a:lstStyle/>
          <a:p>
            <a:r>
              <a:rPr lang="en-US" sz="2800" smtClean="0"/>
              <a:t>Setiap kelompok data memiliki nilai median yang unik. </a:t>
            </a:r>
          </a:p>
          <a:p>
            <a:r>
              <a:rPr lang="en-US" sz="2800" smtClean="0"/>
              <a:t>Nilai median tidak dipengaruhi oleh nilai data yang sangat besar atau sangat kecil dan merupakan ukuran yang tepat jika nilai tersebut memang ada. </a:t>
            </a:r>
          </a:p>
          <a:p>
            <a:r>
              <a:rPr lang="en-US" sz="2800" smtClean="0"/>
              <a:t>Dapat dihitung untuk tingkat data rasio, interval, dan ordinal. </a:t>
            </a:r>
          </a:p>
        </p:txBody>
      </p:sp>
      <p:sp>
        <p:nvSpPr>
          <p:cNvPr id="2150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78B682A-3ABA-43B3-AE16-273530B4789F}" type="slidenum">
              <a:rPr lang="en-US"/>
              <a:pPr/>
              <a:t>11</a:t>
            </a:fld>
            <a:endParaRPr lang="en-US"/>
          </a:p>
        </p:txBody>
      </p:sp>
      <p:sp>
        <p:nvSpPr>
          <p:cNvPr id="21509" name="Rectangle 4"/>
          <p:cNvSpPr>
            <a:spLocks noChangeArrowheads="1"/>
          </p:cNvSpPr>
          <p:nvPr/>
        </p:nvSpPr>
        <p:spPr bwMode="auto">
          <a:xfrm>
            <a:off x="0" y="0"/>
            <a:ext cx="184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endParaRPr lang="en-US" sz="1400" b="1" i="1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ALFIRA SOFIA</a:t>
            </a:r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1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1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1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 anchor="ctr"/>
          <a:lstStyle/>
          <a:p>
            <a:r>
              <a:rPr lang="en-US" smtClean="0"/>
              <a:t>CONTOH  - Median</a:t>
            </a:r>
            <a:endParaRPr lang="en-US" smtClean="0">
              <a:solidFill>
                <a:srgbClr val="FF0033"/>
              </a:solidFill>
            </a:endParaRPr>
          </a:p>
        </p:txBody>
      </p:sp>
      <p:sp>
        <p:nvSpPr>
          <p:cNvPr id="80899" name="Rectangle 3"/>
          <p:cNvSpPr>
            <a:spLocks noGrp="1" noChangeArrowheads="1"/>
          </p:cNvSpPr>
          <p:nvPr>
            <p:ph idx="1"/>
          </p:nvPr>
        </p:nvSpPr>
        <p:spPr>
          <a:xfrm>
            <a:off x="330200" y="1684338"/>
            <a:ext cx="3887788" cy="4633912"/>
          </a:xfrm>
        </p:spPr>
        <p:txBody>
          <a:bodyPr lIns="92075" tIns="46038" rIns="92075" bIns="46038">
            <a:normAutofit/>
          </a:bodyPr>
          <a:lstStyle/>
          <a:p>
            <a:pPr marL="0" indent="0">
              <a:buFont typeface="Wingdings" pitchFamily="2" charset="2"/>
              <a:buNone/>
            </a:pPr>
            <a:r>
              <a:rPr lang="en-US" sz="2800" smtClean="0"/>
              <a:t>Sampel usia lima orang mahasiswa :</a:t>
            </a:r>
          </a:p>
          <a:p>
            <a:pPr marL="0" indent="0">
              <a:buFont typeface="Wingdings" pitchFamily="2" charset="2"/>
              <a:buNone/>
            </a:pPr>
            <a:r>
              <a:rPr lang="en-US" sz="2800" smtClean="0">
                <a:solidFill>
                  <a:srgbClr val="92D050"/>
                </a:solidFill>
              </a:rPr>
              <a:t>21, 25, 19, 20, 22</a:t>
            </a:r>
          </a:p>
          <a:p>
            <a:pPr marL="0" indent="0">
              <a:buFont typeface="Wingdings" pitchFamily="2" charset="2"/>
              <a:buNone/>
            </a:pPr>
            <a:endParaRPr lang="en-US" sz="2800" smtClean="0"/>
          </a:p>
          <a:p>
            <a:pPr marL="0" indent="0">
              <a:buFont typeface="Wingdings" pitchFamily="2" charset="2"/>
              <a:buNone/>
            </a:pPr>
            <a:r>
              <a:rPr lang="en-US" sz="2800" smtClean="0"/>
              <a:t>Urutkan data dari yang terkecil : </a:t>
            </a:r>
          </a:p>
          <a:p>
            <a:pPr marL="0" indent="0">
              <a:buFont typeface="Wingdings" pitchFamily="2" charset="2"/>
              <a:buNone/>
            </a:pPr>
            <a:r>
              <a:rPr lang="en-US" sz="2800" smtClean="0">
                <a:solidFill>
                  <a:srgbClr val="92D050"/>
                </a:solidFill>
              </a:rPr>
              <a:t>19, 20, 21, 22, 25</a:t>
            </a:r>
          </a:p>
          <a:p>
            <a:pPr marL="0" indent="0">
              <a:buFont typeface="Wingdings" pitchFamily="2" charset="2"/>
              <a:buNone/>
            </a:pPr>
            <a:endParaRPr lang="en-US" sz="2800" smtClean="0"/>
          </a:p>
          <a:p>
            <a:pPr marL="0" indent="0">
              <a:buFont typeface="Wingdings" pitchFamily="2" charset="2"/>
              <a:buNone/>
            </a:pPr>
            <a:r>
              <a:rPr lang="en-US" sz="2800" smtClean="0"/>
              <a:t>Nilai median adalah </a:t>
            </a:r>
          </a:p>
          <a:p>
            <a:pPr marL="0" indent="0">
              <a:buFont typeface="Wingdings" pitchFamily="2" charset="2"/>
              <a:buNone/>
            </a:pPr>
            <a:r>
              <a:rPr lang="en-US" sz="2800" smtClean="0">
                <a:solidFill>
                  <a:srgbClr val="92D050"/>
                </a:solidFill>
              </a:rPr>
              <a:t>21</a:t>
            </a:r>
          </a:p>
          <a:p>
            <a:pPr>
              <a:buFont typeface="Wingdings" pitchFamily="2" charset="2"/>
              <a:buNone/>
            </a:pPr>
            <a:endParaRPr lang="en-US" sz="2800" smtClean="0"/>
          </a:p>
        </p:txBody>
      </p:sp>
      <p:sp>
        <p:nvSpPr>
          <p:cNvPr id="2253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DA12017-3AFB-4B86-85EE-C91B421C2191}" type="slidenum">
              <a:rPr lang="en-US"/>
              <a:pPr/>
              <a:t>12</a:t>
            </a:fld>
            <a:endParaRPr lang="en-US"/>
          </a:p>
        </p:txBody>
      </p:sp>
      <p:sp>
        <p:nvSpPr>
          <p:cNvPr id="22533" name="Rectangle 4"/>
          <p:cNvSpPr>
            <a:spLocks noChangeArrowheads="1"/>
          </p:cNvSpPr>
          <p:nvPr/>
        </p:nvSpPr>
        <p:spPr bwMode="auto">
          <a:xfrm>
            <a:off x="0" y="0"/>
            <a:ext cx="184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endParaRPr lang="en-US" sz="1400" b="1" i="1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80902" name="Rectangle 6"/>
          <p:cNvSpPr>
            <a:spLocks noChangeArrowheads="1"/>
          </p:cNvSpPr>
          <p:nvPr/>
        </p:nvSpPr>
        <p:spPr bwMode="auto">
          <a:xfrm>
            <a:off x="4743450" y="1685924"/>
            <a:ext cx="3829050" cy="4302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400" smtClean="0">
                <a:solidFill>
                  <a:schemeClr val="tx1"/>
                </a:solidFill>
                <a:latin typeface="Cambria" pitchFamily="18" charset="0"/>
              </a:rPr>
              <a:t>Tinggi dari empat pemain bola basket adalah (inchi):</a:t>
            </a:r>
            <a:endParaRPr lang="en-US" sz="2400">
              <a:solidFill>
                <a:schemeClr val="tx1"/>
              </a:solidFill>
              <a:latin typeface="Cambria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2400" smtClean="0">
                <a:solidFill>
                  <a:srgbClr val="92D050"/>
                </a:solidFill>
                <a:latin typeface="Cambria" pitchFamily="18" charset="0"/>
              </a:rPr>
              <a:t>76</a:t>
            </a:r>
            <a:r>
              <a:rPr lang="en-US" sz="2400">
                <a:solidFill>
                  <a:srgbClr val="92D050"/>
                </a:solidFill>
                <a:latin typeface="Cambria" pitchFamily="18" charset="0"/>
              </a:rPr>
              <a:t>, 73, 80, 75</a:t>
            </a:r>
          </a:p>
          <a:p>
            <a:pPr>
              <a:lnSpc>
                <a:spcPct val="100000"/>
              </a:lnSpc>
            </a:pPr>
            <a:endParaRPr lang="en-US" sz="2400">
              <a:solidFill>
                <a:srgbClr val="92D050"/>
              </a:solidFill>
              <a:latin typeface="Cambria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2400" smtClean="0">
                <a:solidFill>
                  <a:schemeClr val="tx1"/>
                </a:solidFill>
                <a:latin typeface="Cambria" pitchFamily="18" charset="0"/>
              </a:rPr>
              <a:t>Urutkan data dari yang terkecil :</a:t>
            </a:r>
            <a:endParaRPr lang="en-US" sz="2400">
              <a:solidFill>
                <a:schemeClr val="tx1"/>
              </a:solidFill>
              <a:latin typeface="Cambria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2400" smtClean="0">
                <a:solidFill>
                  <a:srgbClr val="92D050"/>
                </a:solidFill>
                <a:latin typeface="Cambria" pitchFamily="18" charset="0"/>
              </a:rPr>
              <a:t>73</a:t>
            </a:r>
            <a:r>
              <a:rPr lang="en-US" sz="2400">
                <a:solidFill>
                  <a:srgbClr val="92D050"/>
                </a:solidFill>
                <a:latin typeface="Cambria" pitchFamily="18" charset="0"/>
              </a:rPr>
              <a:t>, 75, 76, 80.  </a:t>
            </a:r>
          </a:p>
          <a:p>
            <a:pPr>
              <a:lnSpc>
                <a:spcPct val="100000"/>
              </a:lnSpc>
            </a:pPr>
            <a:endParaRPr lang="en-US" sz="2400">
              <a:solidFill>
                <a:srgbClr val="92D050"/>
              </a:solidFill>
              <a:latin typeface="Cambria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2400" smtClean="0">
                <a:solidFill>
                  <a:schemeClr val="tx1"/>
                </a:solidFill>
                <a:latin typeface="Cambria" pitchFamily="18" charset="0"/>
              </a:rPr>
              <a:t>Nilai median adalah </a:t>
            </a:r>
          </a:p>
          <a:p>
            <a:pPr>
              <a:lnSpc>
                <a:spcPct val="100000"/>
              </a:lnSpc>
            </a:pPr>
            <a:r>
              <a:rPr lang="en-US" sz="2400" smtClean="0">
                <a:solidFill>
                  <a:srgbClr val="92D050"/>
                </a:solidFill>
                <a:latin typeface="Cambria" pitchFamily="18" charset="0"/>
              </a:rPr>
              <a:t>75.5 </a:t>
            </a:r>
            <a:endParaRPr lang="en-US" sz="2400">
              <a:solidFill>
                <a:srgbClr val="92D050"/>
              </a:solidFill>
              <a:latin typeface="Cambria" pitchFamily="18" charset="0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ALFIRA SOFIA</a:t>
            </a:r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0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80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808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808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80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899" grpId="0" build="p"/>
      <p:bldP spid="8090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mtClean="0"/>
              <a:t>Modus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7"/>
            <a:ext cx="8229600" cy="1541463"/>
          </a:xfrm>
        </p:spPr>
        <p:txBody>
          <a:bodyPr/>
          <a:lstStyle/>
          <a:p>
            <a:pPr marL="0" indent="0">
              <a:buNone/>
            </a:pPr>
            <a:r>
              <a:rPr lang="en-US" smtClean="0"/>
              <a:t>Modus merupakan nilai data yang paling sering muncul. </a:t>
            </a:r>
            <a:endParaRPr lang="en-US" sz="900" smtClean="0"/>
          </a:p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ALFIRA SOFIA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3E363-DAAE-49FC-B4F8-0F6B610555E3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6" name="Picture 10" descr="031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28775" y="2714625"/>
            <a:ext cx="5981700" cy="355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2"/>
          <p:cNvSpPr>
            <a:spLocks noGrp="1" noChangeArrowheads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mtClean="0"/>
              <a:t>CONTOH - Modus</a:t>
            </a:r>
          </a:p>
        </p:txBody>
      </p:sp>
      <p:sp>
        <p:nvSpPr>
          <p:cNvPr id="24579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70378BD-ADC8-4220-A518-1F2DA420B685}" type="slidenum">
              <a:rPr lang="en-US"/>
              <a:pPr/>
              <a:t>14</a:t>
            </a:fld>
            <a:endParaRPr lang="en-US"/>
          </a:p>
        </p:txBody>
      </p:sp>
      <p:pic>
        <p:nvPicPr>
          <p:cNvPr id="24580" name="Picture 7" descr="031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8050" y="2362200"/>
            <a:ext cx="73787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ALFIRA SOFIA</a:t>
            </a:r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2"/>
          <p:cNvSpPr>
            <a:spLocks noGrp="1" noChangeArrowheads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mtClean="0"/>
              <a:t>Mean, Median, Modus </a:t>
            </a:r>
            <a:r>
              <a:rPr lang="en-US" sz="3200" smtClean="0"/>
              <a:t>menggunakan Excel</a:t>
            </a:r>
            <a:endParaRPr lang="en-US" smtClean="0"/>
          </a:p>
        </p:txBody>
      </p:sp>
      <p:sp>
        <p:nvSpPr>
          <p:cNvPr id="25603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114B667-5B59-4BF2-A148-F182472E74E5}" type="slidenum">
              <a:rPr lang="en-US"/>
              <a:pPr/>
              <a:t>15</a:t>
            </a:fld>
            <a:endParaRPr lang="en-US"/>
          </a:p>
        </p:txBody>
      </p:sp>
      <p:sp>
        <p:nvSpPr>
          <p:cNvPr id="25604" name="Rectangle 3"/>
          <p:cNvSpPr>
            <a:spLocks noChangeArrowheads="1"/>
          </p:cNvSpPr>
          <p:nvPr/>
        </p:nvSpPr>
        <p:spPr bwMode="auto">
          <a:xfrm>
            <a:off x="534988" y="1606550"/>
            <a:ext cx="8075612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>
                <a:solidFill>
                  <a:schemeClr val="tx1"/>
                </a:solidFill>
                <a:latin typeface="Cambria" pitchFamily="18" charset="0"/>
              </a:rPr>
              <a:t>Table 2–4 </a:t>
            </a:r>
            <a:r>
              <a:rPr lang="en-US" smtClean="0">
                <a:solidFill>
                  <a:schemeClr val="tx1"/>
                </a:solidFill>
                <a:latin typeface="Cambria" pitchFamily="18" charset="0"/>
              </a:rPr>
              <a:t>pada bab 2 menunjukkan harga dari 80 kendaraan yang terjual bulan lalu di </a:t>
            </a:r>
            <a:r>
              <a:rPr lang="en-US">
                <a:solidFill>
                  <a:schemeClr val="tx1"/>
                </a:solidFill>
                <a:latin typeface="Cambria" pitchFamily="18" charset="0"/>
              </a:rPr>
              <a:t>Whitner Autoplex </a:t>
            </a:r>
            <a:r>
              <a:rPr lang="en-US" smtClean="0">
                <a:solidFill>
                  <a:schemeClr val="tx1"/>
                </a:solidFill>
                <a:latin typeface="Cambria" pitchFamily="18" charset="0"/>
              </a:rPr>
              <a:t>di kota Raytown</a:t>
            </a:r>
            <a:r>
              <a:rPr lang="en-US">
                <a:solidFill>
                  <a:schemeClr val="tx1"/>
                </a:solidFill>
                <a:latin typeface="Cambria" pitchFamily="18" charset="0"/>
              </a:rPr>
              <a:t>, Missouri. </a:t>
            </a:r>
            <a:r>
              <a:rPr lang="en-US" smtClean="0">
                <a:solidFill>
                  <a:schemeClr val="tx1"/>
                </a:solidFill>
                <a:latin typeface="Cambria" pitchFamily="18" charset="0"/>
              </a:rPr>
              <a:t>Tentukan mean dan </a:t>
            </a:r>
            <a:r>
              <a:rPr lang="en-US">
                <a:solidFill>
                  <a:schemeClr val="tx1"/>
                </a:solidFill>
                <a:latin typeface="Cambria" pitchFamily="18" charset="0"/>
              </a:rPr>
              <a:t>median </a:t>
            </a:r>
            <a:r>
              <a:rPr lang="en-US" smtClean="0">
                <a:solidFill>
                  <a:schemeClr val="tx1"/>
                </a:solidFill>
                <a:latin typeface="Cambria" pitchFamily="18" charset="0"/>
              </a:rPr>
              <a:t>dari harga jual. Mean dan median harga jual dilaporkan dari output Excel. </a:t>
            </a:r>
            <a:r>
              <a:rPr lang="en-US">
                <a:solidFill>
                  <a:schemeClr val="tx1"/>
                </a:solidFill>
                <a:latin typeface="Cambria" pitchFamily="18" charset="0"/>
              </a:rPr>
              <a:t>There are 80 vehicles in the study. So the calculations with a calculator would be tedious and prone to error.</a:t>
            </a:r>
          </a:p>
        </p:txBody>
      </p:sp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0075" y="3201988"/>
            <a:ext cx="2628900" cy="1836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6" name="Picture 7" descr="031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49625" y="3194050"/>
            <a:ext cx="5429250" cy="269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ALFIRA SOFIA</a:t>
            </a:r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2"/>
          <p:cNvSpPr>
            <a:spLocks noGrp="1" noChangeArrowheads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mtClean="0"/>
              <a:t>Mean, Median, Modus </a:t>
            </a:r>
            <a:r>
              <a:rPr lang="en-US" sz="3200" smtClean="0"/>
              <a:t>menggunakan Excel</a:t>
            </a:r>
            <a:endParaRPr lang="en-US" smtClean="0"/>
          </a:p>
        </p:txBody>
      </p:sp>
      <p:sp>
        <p:nvSpPr>
          <p:cNvPr id="26627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976AA3E-45E6-4DC5-9C5E-C4DFEE61FA81}" type="slidenum">
              <a:rPr lang="en-US"/>
              <a:pPr/>
              <a:t>16</a:t>
            </a:fld>
            <a:endParaRPr lang="en-US"/>
          </a:p>
        </p:txBody>
      </p:sp>
      <p:pic>
        <p:nvPicPr>
          <p:cNvPr id="26628" name="Picture 4" descr="03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65300" y="1717675"/>
            <a:ext cx="5638800" cy="421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ALFIRA SOFIA</a:t>
            </a:r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46100" y="1828800"/>
            <a:ext cx="8064500" cy="4114800"/>
          </a:xfrm>
        </p:spPr>
        <p:txBody>
          <a:bodyPr>
            <a:normAutofit fontScale="92500"/>
          </a:bodyPr>
          <a:lstStyle/>
          <a:p>
            <a:pPr eaLnBrk="1" hangingPunct="1"/>
            <a:r>
              <a:rPr lang="en-US" b="1" smtClean="0">
                <a:solidFill>
                  <a:srgbClr val="92D050"/>
                </a:solidFill>
              </a:rPr>
              <a:t>Mean</a:t>
            </a:r>
            <a:r>
              <a:rPr lang="en-US" smtClean="0">
                <a:solidFill>
                  <a:schemeClr val="folHlink"/>
                </a:solidFill>
              </a:rPr>
              <a:t> </a:t>
            </a:r>
            <a:r>
              <a:rPr lang="en-US" smtClean="0"/>
              <a:t>yang paling sering / umum digunakan, kecuali terdapat data yang ekstrim (</a:t>
            </a:r>
            <a:r>
              <a:rPr lang="en-US" i="1" smtClean="0"/>
              <a:t>outliers</a:t>
            </a:r>
            <a:r>
              <a:rPr lang="en-US" smtClean="0"/>
              <a:t>).</a:t>
            </a:r>
          </a:p>
          <a:p>
            <a:pPr eaLnBrk="1" hangingPunct="1">
              <a:lnSpc>
                <a:spcPct val="110000"/>
              </a:lnSpc>
              <a:spcBef>
                <a:spcPct val="55000"/>
              </a:spcBef>
            </a:pPr>
            <a:r>
              <a:rPr lang="en-US" b="1" smtClean="0">
                <a:solidFill>
                  <a:srgbClr val="92D050"/>
                </a:solidFill>
              </a:rPr>
              <a:t>Median</a:t>
            </a:r>
            <a:r>
              <a:rPr lang="en-US" smtClean="0">
                <a:solidFill>
                  <a:schemeClr val="folHlink"/>
                </a:solidFill>
              </a:rPr>
              <a:t> </a:t>
            </a:r>
            <a:r>
              <a:rPr lang="en-US" smtClean="0"/>
              <a:t>juga sering digunakan, karena median tidak sensitif terhadap nilai ekstrim. </a:t>
            </a:r>
          </a:p>
          <a:p>
            <a:pPr lvl="1" eaLnBrk="1" hangingPunct="1"/>
            <a:r>
              <a:rPr lang="en-US" smtClean="0">
                <a:solidFill>
                  <a:srgbClr val="92D050"/>
                </a:solidFill>
              </a:rPr>
              <a:t>Contoh: </a:t>
            </a:r>
            <a:r>
              <a:rPr lang="en-US" smtClean="0"/>
              <a:t>Median harga rumah dapat digunakan untuk satu wilayah tertentu – tidak begitu sensitif terhadap </a:t>
            </a:r>
            <a:r>
              <a:rPr lang="en-US" i="1" smtClean="0"/>
              <a:t>outliers</a:t>
            </a:r>
            <a:r>
              <a:rPr lang="en-US" smtClean="0"/>
              <a:t>.</a:t>
            </a:r>
          </a:p>
        </p:txBody>
      </p:sp>
      <p:sp>
        <p:nvSpPr>
          <p:cNvPr id="20484" name="Rectangle 3"/>
          <p:cNvSpPr>
            <a:spLocks noGrp="1" noChangeArrowheads="1"/>
          </p:cNvSpPr>
          <p:nvPr>
            <p:ph type="title"/>
          </p:nvPr>
        </p:nvSpPr>
        <p:spPr>
          <a:xfrm>
            <a:off x="363255" y="304800"/>
            <a:ext cx="8420383" cy="1066800"/>
          </a:xfrm>
          <a:noFill/>
        </p:spPr>
        <p:txBody>
          <a:bodyPr anchor="ctr"/>
          <a:lstStyle/>
          <a:p>
            <a:pPr eaLnBrk="1" hangingPunct="1">
              <a:lnSpc>
                <a:spcPct val="80000"/>
              </a:lnSpc>
            </a:pPr>
            <a:r>
              <a:rPr lang="en-US" smtClean="0"/>
              <a:t>Mana ukuran lokasi yang paling baik?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noFill/>
        </p:spPr>
        <p:txBody>
          <a:bodyPr/>
          <a:lstStyle/>
          <a:p>
            <a:fld id="{6976AA3E-45E6-4DC5-9C5E-C4DFEE61FA81}" type="slidenum">
              <a:rPr lang="en-US"/>
              <a:pPr/>
              <a:t>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ALFIRA SOFIA</a:t>
            </a:r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r>
              <a:rPr lang="en-US" smtClean="0"/>
              <a:t>Posisi Relatif Mean, Median dan Modus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ALFIRA SOFIA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19AF2-EDCF-4706-BBD9-FBE63707ACC2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5" name="Picture 19" descr="031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2113" y="1635256"/>
            <a:ext cx="8296275" cy="474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mtClean="0"/>
              <a:t>Rata-rata Geometris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646237"/>
            <a:ext cx="8229600" cy="3408363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</a:pPr>
            <a:r>
              <a:rPr lang="en-US" smtClean="0"/>
              <a:t>Berguna untuk menemukan rata-rata perubahan persentase, rasio, indeks, atau tingkat pertumbuhan dari waktu ke waktu. </a:t>
            </a:r>
          </a:p>
          <a:p>
            <a:pPr>
              <a:lnSpc>
                <a:spcPct val="120000"/>
              </a:lnSpc>
            </a:pPr>
            <a:r>
              <a:rPr lang="en-US" smtClean="0"/>
              <a:t>Mempunyai aplikasi yang luas dalam bisnis dan ekonomi karena kita sering kali ingin menemukan perubahan persentase penjualan, upah, atau angka-angka ekonomi, seperti PDB, , yang sifatnya saling menjumlahkan. </a:t>
            </a:r>
          </a:p>
          <a:p>
            <a:pPr>
              <a:lnSpc>
                <a:spcPct val="120000"/>
              </a:lnSpc>
            </a:pPr>
            <a:r>
              <a:rPr lang="en-US" smtClean="0"/>
              <a:t>Rata-rata geometris </a:t>
            </a:r>
            <a:r>
              <a:rPr lang="en-US" smtClean="0">
                <a:solidFill>
                  <a:srgbClr val="92D050"/>
                </a:solidFill>
              </a:rPr>
              <a:t>tidak pernah lebih besar </a:t>
            </a:r>
            <a:r>
              <a:rPr lang="en-US" smtClean="0"/>
              <a:t>dari rata-rata hitung. </a:t>
            </a:r>
          </a:p>
          <a:p>
            <a:pPr>
              <a:lnSpc>
                <a:spcPct val="120000"/>
              </a:lnSpc>
            </a:pPr>
            <a:r>
              <a:rPr lang="en-US" smtClean="0"/>
              <a:t>Rata-rata geometris dari sejumlah no angka positif ditetapkan sebagai akar pangkat n dari hasil kali nilai sebanyak n. </a:t>
            </a:r>
          </a:p>
          <a:p>
            <a:pPr>
              <a:lnSpc>
                <a:spcPct val="120000"/>
              </a:lnSpc>
            </a:pPr>
            <a:r>
              <a:rPr lang="en-US" smtClean="0"/>
              <a:t>Rumus rata-rata geometris bisa ditulis :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ALFIRA SOFIA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19AF2-EDCF-4706-BBD9-FBE63707ACC2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38163" y="5281613"/>
            <a:ext cx="8074025" cy="547687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0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="ctr"/>
          <a:lstStyle/>
          <a:p>
            <a:pPr eaLnBrk="1" hangingPunct="1"/>
            <a:r>
              <a:rPr lang="en-US" smtClean="0"/>
              <a:t>Geometric Mean</a:t>
            </a:r>
          </a:p>
        </p:txBody>
      </p:sp>
      <p:sp>
        <p:nvSpPr>
          <p:cNvPr id="61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1500" y="1600200"/>
            <a:ext cx="8077200" cy="4953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None/>
            </a:pPr>
            <a:r>
              <a:rPr lang="en-US" smtClean="0"/>
              <a:t>Geometric mean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Used to measure the rate of change of a variable over time</a:t>
            </a:r>
          </a:p>
          <a:p>
            <a:pPr eaLnBrk="1" hangingPunct="1">
              <a:lnSpc>
                <a:spcPct val="90000"/>
              </a:lnSpc>
            </a:pPr>
            <a:endParaRPr lang="en-US" smtClean="0"/>
          </a:p>
          <a:p>
            <a:pPr eaLnBrk="1" hangingPunct="1">
              <a:lnSpc>
                <a:spcPct val="90000"/>
              </a:lnSpc>
            </a:pPr>
            <a:endParaRPr lang="en-US" smtClean="0"/>
          </a:p>
          <a:p>
            <a:pPr eaLnBrk="1" hangingPunct="1">
              <a:lnSpc>
                <a:spcPct val="90000"/>
              </a:lnSpc>
              <a:buNone/>
            </a:pPr>
            <a:r>
              <a:rPr lang="en-US" smtClean="0"/>
              <a:t>Geometric mean rate of return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Measures the status of an investment over time</a:t>
            </a:r>
          </a:p>
          <a:p>
            <a:pPr lvl="1" eaLnBrk="1" hangingPunct="1">
              <a:lnSpc>
                <a:spcPct val="90000"/>
              </a:lnSpc>
            </a:pPr>
            <a:endParaRPr lang="en-US" smtClean="0"/>
          </a:p>
          <a:p>
            <a:pPr lvl="1" eaLnBrk="1" hangingPunct="1">
              <a:lnSpc>
                <a:spcPct val="90000"/>
              </a:lnSpc>
            </a:pPr>
            <a:endParaRPr lang="en-US" smtClean="0"/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Where R</a:t>
            </a:r>
            <a:r>
              <a:rPr lang="en-US" baseline="-25000" smtClean="0"/>
              <a:t>i</a:t>
            </a:r>
            <a:r>
              <a:rPr lang="en-US" smtClean="0"/>
              <a:t> is the rate of return in time period i</a:t>
            </a:r>
            <a:endParaRPr lang="en-US" baseline="-25000" smtClean="0"/>
          </a:p>
        </p:txBody>
      </p:sp>
      <p:graphicFrame>
        <p:nvGraphicFramePr>
          <p:cNvPr id="6146" name="Object 2"/>
          <p:cNvGraphicFramePr>
            <a:graphicFrameLocks noChangeAspect="1"/>
          </p:cNvGraphicFramePr>
          <p:nvPr/>
        </p:nvGraphicFramePr>
        <p:xfrm>
          <a:off x="711200" y="2925892"/>
          <a:ext cx="4767263" cy="684212"/>
        </p:xfrm>
        <a:graphic>
          <a:graphicData uri="http://schemas.openxmlformats.org/presentationml/2006/ole">
            <p:oleObj spid="_x0000_s2050" name="Equation" r:id="rId4" imgW="1676160" imgH="241200" progId="Equation.3">
              <p:embed/>
            </p:oleObj>
          </a:graphicData>
        </a:graphic>
      </p:graphicFrame>
      <p:graphicFrame>
        <p:nvGraphicFramePr>
          <p:cNvPr id="6147" name="Object 3"/>
          <p:cNvGraphicFramePr>
            <a:graphicFrameLocks noChangeAspect="1"/>
          </p:cNvGraphicFramePr>
          <p:nvPr/>
        </p:nvGraphicFramePr>
        <p:xfrm>
          <a:off x="701675" y="4639608"/>
          <a:ext cx="7402513" cy="719137"/>
        </p:xfrm>
        <a:graphic>
          <a:graphicData uri="http://schemas.openxmlformats.org/presentationml/2006/ole">
            <p:oleObj spid="_x0000_s2051" name="Equation" r:id="rId5" imgW="2603160" imgH="253800" progId="Equation.3">
              <p:embed/>
            </p:oleObj>
          </a:graphicData>
        </a:graphic>
      </p:graphicFrame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ALFIRA SOFIA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3E363-DAAE-49FC-B4F8-0F6B610555E3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="ctr"/>
          <a:lstStyle/>
          <a:p>
            <a:pPr eaLnBrk="1" hangingPunct="1"/>
            <a:r>
              <a:rPr lang="en-US" smtClean="0"/>
              <a:t>Example</a:t>
            </a:r>
          </a:p>
        </p:txBody>
      </p:sp>
      <p:sp>
        <p:nvSpPr>
          <p:cNvPr id="71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12800" y="1739900"/>
            <a:ext cx="7467600" cy="1219200"/>
          </a:xfr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800" smtClean="0"/>
              <a:t>An investment of $100,000 declined to $50,000 at the end of year one and rebounded to $100,000 at end of year two:</a:t>
            </a:r>
          </a:p>
        </p:txBody>
      </p:sp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876300" y="3302000"/>
          <a:ext cx="7334250" cy="531813"/>
        </p:xfrm>
        <a:graphic>
          <a:graphicData uri="http://schemas.openxmlformats.org/presentationml/2006/ole">
            <p:oleObj spid="_x0000_s3074" name="Equation" r:id="rId4" imgW="3136680" imgH="228600" progId="Equation.3">
              <p:embed/>
            </p:oleObj>
          </a:graphicData>
        </a:graphic>
      </p:graphicFrame>
      <p:sp>
        <p:nvSpPr>
          <p:cNvPr id="7175" name="AutoShape 5"/>
          <p:cNvSpPr>
            <a:spLocks/>
          </p:cNvSpPr>
          <p:nvPr/>
        </p:nvSpPr>
        <p:spPr bwMode="auto">
          <a:xfrm rot="-5400000">
            <a:off x="2819400" y="2730500"/>
            <a:ext cx="304800" cy="3124200"/>
          </a:xfrm>
          <a:prstGeom prst="leftBrace">
            <a:avLst>
              <a:gd name="adj1" fmla="val 85417"/>
              <a:gd name="adj2" fmla="val 53366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6" name="AutoShape 6"/>
          <p:cNvSpPr>
            <a:spLocks/>
          </p:cNvSpPr>
          <p:nvPr/>
        </p:nvSpPr>
        <p:spPr bwMode="auto">
          <a:xfrm rot="-5400000">
            <a:off x="6096000" y="2730500"/>
            <a:ext cx="304800" cy="3124200"/>
          </a:xfrm>
          <a:prstGeom prst="leftBrace">
            <a:avLst>
              <a:gd name="adj1" fmla="val 85417"/>
              <a:gd name="adj2" fmla="val 53366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7" name="Text Box 7"/>
          <p:cNvSpPr txBox="1">
            <a:spLocks noChangeArrowheads="1"/>
          </p:cNvSpPr>
          <p:nvPr/>
        </p:nvSpPr>
        <p:spPr bwMode="auto">
          <a:xfrm>
            <a:off x="2260600" y="4546600"/>
            <a:ext cx="5448300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chemeClr val="tx1"/>
                </a:solidFill>
              </a:rPr>
              <a:t>50% decrease               </a:t>
            </a:r>
            <a:r>
              <a:rPr lang="en-US" smtClean="0">
                <a:solidFill>
                  <a:schemeClr val="tx1"/>
                </a:solidFill>
              </a:rPr>
              <a:t>              100</a:t>
            </a:r>
            <a:r>
              <a:rPr lang="en-US">
                <a:solidFill>
                  <a:schemeClr val="tx1"/>
                </a:solidFill>
              </a:rPr>
              <a:t>% increase</a:t>
            </a:r>
          </a:p>
        </p:txBody>
      </p:sp>
      <p:sp>
        <p:nvSpPr>
          <p:cNvPr id="7178" name="Text Box 8"/>
          <p:cNvSpPr txBox="1">
            <a:spLocks noChangeArrowheads="1"/>
          </p:cNvSpPr>
          <p:nvPr/>
        </p:nvSpPr>
        <p:spPr bwMode="auto">
          <a:xfrm>
            <a:off x="673100" y="5346700"/>
            <a:ext cx="7772400" cy="5334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The overall two-year return is zero, since it started and ended at the same level.</a:t>
            </a: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ALFIRA SOFIA</a:t>
            </a:r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3E363-DAAE-49FC-B4F8-0F6B610555E3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="ctr"/>
          <a:lstStyle/>
          <a:p>
            <a:pPr eaLnBrk="1" hangingPunct="1"/>
            <a:r>
              <a:rPr lang="en-US" smtClean="0"/>
              <a:t>Example</a:t>
            </a:r>
          </a:p>
        </p:txBody>
      </p:sp>
      <p:sp>
        <p:nvSpPr>
          <p:cNvPr id="81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84200" y="1625600"/>
            <a:ext cx="8077200" cy="990600"/>
          </a:xfr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mtClean="0"/>
              <a:t>Use the 1-year returns to compute the arithmetic mean and the geometric mean:</a:t>
            </a:r>
          </a:p>
        </p:txBody>
      </p:sp>
      <p:graphicFrame>
        <p:nvGraphicFramePr>
          <p:cNvPr id="8194" name="Object 2"/>
          <p:cNvGraphicFramePr>
            <a:graphicFrameLocks noChangeAspect="1"/>
          </p:cNvGraphicFramePr>
          <p:nvPr/>
        </p:nvGraphicFramePr>
        <p:xfrm>
          <a:off x="2235200" y="4483100"/>
          <a:ext cx="5503863" cy="1676400"/>
        </p:xfrm>
        <a:graphic>
          <a:graphicData uri="http://schemas.openxmlformats.org/presentationml/2006/ole">
            <p:oleObj spid="_x0000_s4098" name="Equation" r:id="rId4" imgW="2743200" imgH="838080" progId="Equation.3">
              <p:embed/>
            </p:oleObj>
          </a:graphicData>
        </a:graphic>
      </p:graphicFrame>
      <p:graphicFrame>
        <p:nvGraphicFramePr>
          <p:cNvPr id="8195" name="Object 3"/>
          <p:cNvGraphicFramePr>
            <a:graphicFrameLocks noChangeAspect="1"/>
          </p:cNvGraphicFramePr>
          <p:nvPr/>
        </p:nvGraphicFramePr>
        <p:xfrm>
          <a:off x="2235200" y="2959100"/>
          <a:ext cx="3886200" cy="796925"/>
        </p:xfrm>
        <a:graphic>
          <a:graphicData uri="http://schemas.openxmlformats.org/presentationml/2006/ole">
            <p:oleObj spid="_x0000_s4099" name="Equation" r:id="rId5" imgW="1917360" imgH="393480" progId="Equation.3">
              <p:embed/>
            </p:oleObj>
          </a:graphicData>
        </a:graphic>
      </p:graphicFrame>
      <p:sp>
        <p:nvSpPr>
          <p:cNvPr id="8199" name="Text Box 6"/>
          <p:cNvSpPr txBox="1">
            <a:spLocks noChangeArrowheads="1"/>
          </p:cNvSpPr>
          <p:nvPr/>
        </p:nvSpPr>
        <p:spPr bwMode="auto">
          <a:xfrm>
            <a:off x="330200" y="2806700"/>
            <a:ext cx="1600200" cy="757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chemeClr val="tx1"/>
                </a:solidFill>
                <a:latin typeface="Cambria" pitchFamily="18" charset="0"/>
              </a:rPr>
              <a:t>Arithmetic mean rate of return:</a:t>
            </a:r>
          </a:p>
        </p:txBody>
      </p:sp>
      <p:sp>
        <p:nvSpPr>
          <p:cNvPr id="8200" name="Text Box 7"/>
          <p:cNvSpPr txBox="1">
            <a:spLocks noChangeArrowheads="1"/>
          </p:cNvSpPr>
          <p:nvPr/>
        </p:nvSpPr>
        <p:spPr bwMode="auto">
          <a:xfrm>
            <a:off x="330200" y="4559300"/>
            <a:ext cx="1752600" cy="757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chemeClr val="tx1"/>
                </a:solidFill>
                <a:latin typeface="Cambria" pitchFamily="18" charset="0"/>
              </a:rPr>
              <a:t>Geometric mean rate of return:</a:t>
            </a:r>
          </a:p>
        </p:txBody>
      </p:sp>
      <p:sp>
        <p:nvSpPr>
          <p:cNvPr id="8201" name="Text Box 8"/>
          <p:cNvSpPr txBox="1">
            <a:spLocks noChangeArrowheads="1"/>
          </p:cNvSpPr>
          <p:nvPr/>
        </p:nvSpPr>
        <p:spPr bwMode="auto">
          <a:xfrm>
            <a:off x="6350000" y="3171825"/>
            <a:ext cx="224472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92D050"/>
                </a:solidFill>
              </a:rPr>
              <a:t>Misleading result</a:t>
            </a:r>
          </a:p>
        </p:txBody>
      </p:sp>
      <p:sp>
        <p:nvSpPr>
          <p:cNvPr id="8202" name="Text Box 9"/>
          <p:cNvSpPr txBox="1">
            <a:spLocks noChangeArrowheads="1"/>
          </p:cNvSpPr>
          <p:nvPr/>
        </p:nvSpPr>
        <p:spPr bwMode="auto">
          <a:xfrm>
            <a:off x="7797800" y="5245100"/>
            <a:ext cx="1295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92D050"/>
                </a:solidFill>
              </a:rPr>
              <a:t>More accurate result</a:t>
            </a:r>
          </a:p>
        </p:txBody>
      </p:sp>
      <p:sp>
        <p:nvSpPr>
          <p:cNvPr id="8203" name="Oval 10"/>
          <p:cNvSpPr>
            <a:spLocks noChangeArrowheads="1"/>
          </p:cNvSpPr>
          <p:nvPr/>
        </p:nvSpPr>
        <p:spPr bwMode="auto">
          <a:xfrm>
            <a:off x="5207000" y="2882900"/>
            <a:ext cx="990600" cy="990600"/>
          </a:xfrm>
          <a:prstGeom prst="ellipse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04" name="Oval 11"/>
          <p:cNvSpPr>
            <a:spLocks noChangeArrowheads="1"/>
          </p:cNvSpPr>
          <p:nvPr/>
        </p:nvSpPr>
        <p:spPr bwMode="auto">
          <a:xfrm>
            <a:off x="6311900" y="5435600"/>
            <a:ext cx="990600" cy="990600"/>
          </a:xfrm>
          <a:prstGeom prst="ellipse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553200" y="6245225"/>
            <a:ext cx="2133600" cy="476250"/>
          </a:xfrm>
          <a:noFill/>
        </p:spPr>
        <p:txBody>
          <a:bodyPr/>
          <a:lstStyle/>
          <a:p>
            <a:pPr algn="r"/>
            <a:fld id="{AC0C466F-750E-4849-8CDE-7FE64E6B46D0}" type="slidenum">
              <a:rPr lang="en-US" smtClean="0"/>
              <a:pPr algn="r"/>
              <a:t>22</a:t>
            </a:fld>
            <a:endParaRPr lang="en-US" smtClean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ALFIRA SOFIA</a:t>
            </a:r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mtClean="0"/>
              <a:t>CONTOH – Rata-rata Geometris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7"/>
            <a:ext cx="8229600" cy="2620963"/>
          </a:xfrm>
        </p:spPr>
        <p:txBody>
          <a:bodyPr/>
          <a:lstStyle/>
          <a:p>
            <a:pPr marL="0" indent="0">
              <a:buNone/>
            </a:pPr>
            <a:r>
              <a:rPr lang="en-US" smtClean="0"/>
              <a:t>Anggap anda menerima kenaikan upah 5 persen tahun ini dan 15 persen tahun depan. Rata-rata kenaikan upah tahunan adalah 9,886, bukan 10,0. Mengapa? Kita awali dengan menghitung rata-rata geometrisnya.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ALFIRA SOFIA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3E363-DAAE-49FC-B4F8-0F6B610555E3}" type="slidenum">
              <a:rPr lang="en-US" smtClean="0"/>
              <a:pPr/>
              <a:t>23</a:t>
            </a:fld>
            <a:endParaRPr lang="en-US"/>
          </a:p>
        </p:txBody>
      </p:sp>
      <p:graphicFrame>
        <p:nvGraphicFramePr>
          <p:cNvPr id="197636" name="Object 4"/>
          <p:cNvGraphicFramePr>
            <a:graphicFrameLocks noChangeAspect="1"/>
          </p:cNvGraphicFramePr>
          <p:nvPr/>
        </p:nvGraphicFramePr>
        <p:xfrm>
          <a:off x="2341563" y="4579938"/>
          <a:ext cx="4689475" cy="582612"/>
        </p:xfrm>
        <a:graphic>
          <a:graphicData uri="http://schemas.openxmlformats.org/presentationml/2006/ole">
            <p:oleObj spid="_x0000_s13314" name="Equation" r:id="rId3" imgW="2044440" imgH="253800" progId="Equation.3">
              <p:embed/>
            </p:oleObj>
          </a:graphicData>
        </a:graphic>
      </p:graphicFrame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7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mtClean="0"/>
              <a:t>CONTOH – Rata-rata Geometris (2)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mtClean="0"/>
              <a:t>Pengembalian investasi (ROI) yang diperoleh Atkins Construction Company selama emat tahun berturut-turut adalah : 30 persen, 20 persen, -40 persen, and 200 persen. Berapa angka rata-rata geometris untuk pengembalian investasinya?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ALFIRA SOFIA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3E363-DAAE-49FC-B4F8-0F6B610555E3}" type="slidenum">
              <a:rPr lang="en-US" smtClean="0"/>
              <a:pPr/>
              <a:t>24</a:t>
            </a:fld>
            <a:endParaRPr lang="en-US"/>
          </a:p>
        </p:txBody>
      </p:sp>
      <p:graphicFrame>
        <p:nvGraphicFramePr>
          <p:cNvPr id="199684" name="Object 4"/>
          <p:cNvGraphicFramePr>
            <a:graphicFrameLocks noChangeAspect="1"/>
          </p:cNvGraphicFramePr>
          <p:nvPr/>
        </p:nvGraphicFramePr>
        <p:xfrm>
          <a:off x="1222375" y="5011738"/>
          <a:ext cx="6638925" cy="569912"/>
        </p:xfrm>
        <a:graphic>
          <a:graphicData uri="http://schemas.openxmlformats.org/presentationml/2006/ole">
            <p:oleObj spid="_x0000_s14338" name="Equation" r:id="rId3" imgW="2958840" imgH="253800" progId="Equation.3">
              <p:embed/>
            </p:oleObj>
          </a:graphicData>
        </a:graphic>
      </p:graphicFrame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9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AutoShape 2"/>
          <p:cNvSpPr>
            <a:spLocks noGrp="1" noChangeArrowheads="1"/>
          </p:cNvSpPr>
          <p:nvPr>
            <p:ph type="title"/>
          </p:nvPr>
        </p:nvSpPr>
        <p:spPr>
          <a:xfrm>
            <a:off x="523875" y="152400"/>
            <a:ext cx="7915275" cy="1273175"/>
          </a:xfrm>
        </p:spPr>
        <p:txBody>
          <a:bodyPr anchor="ctr">
            <a:normAutofit/>
          </a:bodyPr>
          <a:lstStyle/>
          <a:p>
            <a:r>
              <a:rPr lang="en-US" sz="3200" smtClean="0"/>
              <a:t>Rata-rata Hitung untuk Data Berkelompok</a:t>
            </a:r>
          </a:p>
        </p:txBody>
      </p:sp>
      <p:sp>
        <p:nvSpPr>
          <p:cNvPr id="3891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328DC7F-F4AD-4476-B21C-5E189E7DCDD2}" type="slidenum">
              <a:rPr lang="en-US"/>
              <a:pPr/>
              <a:t>25</a:t>
            </a:fld>
            <a:endParaRPr lang="en-US"/>
          </a:p>
        </p:txBody>
      </p:sp>
      <p:pic>
        <p:nvPicPr>
          <p:cNvPr id="38916" name="Picture 7" descr="033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00138" y="2419350"/>
            <a:ext cx="6991350" cy="249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ALFIRA SOFIA</a:t>
            </a:r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AutoShape 6"/>
          <p:cNvSpPr>
            <a:spLocks noGrp="1" noChangeArrowheads="1"/>
          </p:cNvSpPr>
          <p:nvPr>
            <p:ph type="title"/>
          </p:nvPr>
        </p:nvSpPr>
        <p:spPr>
          <a:xfrm>
            <a:off x="500062" y="165100"/>
            <a:ext cx="8123237" cy="1292225"/>
          </a:xfrm>
          <a:noFill/>
        </p:spPr>
        <p:txBody>
          <a:bodyPr anchor="ctr">
            <a:normAutofit/>
          </a:bodyPr>
          <a:lstStyle/>
          <a:p>
            <a:r>
              <a:rPr lang="en-US" sz="3200" smtClean="0"/>
              <a:t>Rata-rata Hitung untuk Data Berkelompok - Contoh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>
          <a:xfrm>
            <a:off x="558800" y="1663700"/>
            <a:ext cx="3475038" cy="4181475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en-US" sz="2400" smtClean="0"/>
              <a:t>Mengacu contoh di ch. 2, kita membuat distribusi frekuensi dari harga jual kendaraan seperti tabel di samping. Tentukan rata-rata hitung harga jual kendaraan.</a:t>
            </a:r>
          </a:p>
          <a:p>
            <a:pPr>
              <a:lnSpc>
                <a:spcPct val="90000"/>
              </a:lnSpc>
            </a:pPr>
            <a:endParaRPr lang="en-US" sz="2400" smtClean="0"/>
          </a:p>
        </p:txBody>
      </p:sp>
      <p:sp>
        <p:nvSpPr>
          <p:cNvPr id="3994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3822C04-734E-42F1-A148-0241D517C0B1}" type="slidenum">
              <a:rPr lang="en-US"/>
              <a:pPr/>
              <a:t>26</a:t>
            </a:fld>
            <a:endParaRPr lang="en-US"/>
          </a:p>
        </p:txBody>
      </p:sp>
      <p:pic>
        <p:nvPicPr>
          <p:cNvPr id="39941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11275" y="4297363"/>
            <a:ext cx="2628900" cy="1836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2" name="Picture 7" descr="033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25988" y="2489200"/>
            <a:ext cx="3629025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ALFIRA SOFIA</a:t>
            </a:r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AutoShape 6"/>
          <p:cNvSpPr>
            <a:spLocks noGrp="1" noChangeArrowheads="1"/>
          </p:cNvSpPr>
          <p:nvPr>
            <p:ph type="title"/>
          </p:nvPr>
        </p:nvSpPr>
        <p:spPr>
          <a:xfrm>
            <a:off x="500062" y="177800"/>
            <a:ext cx="8097837" cy="1281113"/>
          </a:xfrm>
          <a:noFill/>
        </p:spPr>
        <p:txBody>
          <a:bodyPr anchor="ctr">
            <a:normAutofit/>
          </a:bodyPr>
          <a:lstStyle/>
          <a:p>
            <a:r>
              <a:rPr lang="en-US" sz="3200" smtClean="0"/>
              <a:t>Rata-rata Hitung untuk Data Berkelompok - Contoh</a:t>
            </a:r>
          </a:p>
        </p:txBody>
      </p:sp>
      <p:sp>
        <p:nvSpPr>
          <p:cNvPr id="40963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3D6E8E5-F386-44E1-BE17-A47FA40072DE}" type="slidenum">
              <a:rPr lang="en-US"/>
              <a:pPr/>
              <a:t>27</a:t>
            </a:fld>
            <a:endParaRPr lang="en-US"/>
          </a:p>
        </p:txBody>
      </p:sp>
      <p:pic>
        <p:nvPicPr>
          <p:cNvPr id="40964" name="Picture 7" descr="033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17713" y="2147888"/>
            <a:ext cx="5353050" cy="348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ALFIRA SOFIA</a:t>
            </a:r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mtClean="0"/>
              <a:t>The Median of Grouped Data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smtClean="0"/>
              <a:t>The Median of a sample of data organized in a frequency distribution is computed by:</a:t>
            </a:r>
          </a:p>
          <a:p>
            <a:pPr marL="0" indent="0">
              <a:buNone/>
            </a:pPr>
            <a:endParaRPr lang="en-US" sz="2800" smtClean="0"/>
          </a:p>
          <a:p>
            <a:pPr marL="0" indent="0">
              <a:buNone/>
            </a:pPr>
            <a:endParaRPr lang="en-US" sz="2800" smtClean="0"/>
          </a:p>
          <a:p>
            <a:pPr marL="0" indent="0">
              <a:buNone/>
            </a:pPr>
            <a:endParaRPr lang="en-US" sz="2800" smtClean="0"/>
          </a:p>
          <a:p>
            <a:pPr marL="0" indent="0">
              <a:buNone/>
            </a:pPr>
            <a:endParaRPr lang="en-US" sz="2800" smtClean="0"/>
          </a:p>
          <a:p>
            <a:pPr marL="0" indent="0">
              <a:buNone/>
            </a:pPr>
            <a:r>
              <a:rPr lang="en-US" sz="2800" smtClean="0"/>
              <a:t>where L is the lower limit of the median class, CF is the cumulative frequency preceding the median class, f is the frequency of the median class, and i is the median class interval.</a:t>
            </a:r>
            <a:endParaRPr lang="en-US" sz="280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ALFIRA SOFIA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3E363-DAAE-49FC-B4F8-0F6B610555E3}" type="slidenum">
              <a:rPr lang="en-US" smtClean="0"/>
              <a:pPr/>
              <a:t>28</a:t>
            </a:fld>
            <a:endParaRPr lang="en-US"/>
          </a:p>
        </p:txBody>
      </p:sp>
      <p:graphicFrame>
        <p:nvGraphicFramePr>
          <p:cNvPr id="15362" name="Object 2"/>
          <p:cNvGraphicFramePr>
            <a:graphicFrameLocks noChangeAspect="1"/>
          </p:cNvGraphicFramePr>
          <p:nvPr/>
        </p:nvGraphicFramePr>
        <p:xfrm>
          <a:off x="2601913" y="2786063"/>
          <a:ext cx="3363912" cy="1338262"/>
        </p:xfrm>
        <a:graphic>
          <a:graphicData uri="http://schemas.openxmlformats.org/presentationml/2006/ole">
            <p:oleObj spid="_x0000_s15362" name="Equation" r:id="rId3" imgW="1307880" imgH="520560" progId="Equation.3">
              <p:embed/>
            </p:oleObj>
          </a:graphicData>
        </a:graphic>
      </p:graphicFrame>
    </p:spTree>
  </p:cSld>
  <p:clrMapOvr>
    <a:masterClrMapping/>
  </p:clrMapOvr>
  <p:transition>
    <p:fade thruBlk="1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mtClean="0"/>
              <a:t>Finding the Median Class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smtClean="0"/>
              <a:t>To determine the median class for grouped data</a:t>
            </a:r>
          </a:p>
          <a:p>
            <a:r>
              <a:rPr lang="en-US" sz="2800" smtClean="0"/>
              <a:t>Construct a cumulative frequency distribution.</a:t>
            </a:r>
          </a:p>
          <a:p>
            <a:r>
              <a:rPr lang="en-US" sz="2800" smtClean="0"/>
              <a:t>Divide the total number of data values by 2.</a:t>
            </a:r>
          </a:p>
          <a:p>
            <a:r>
              <a:rPr lang="en-US" sz="2800" smtClean="0"/>
              <a:t>Determine which class will contain this value.  </a:t>
            </a:r>
          </a:p>
          <a:p>
            <a:pPr>
              <a:buNone/>
            </a:pPr>
            <a:r>
              <a:rPr lang="en-US" sz="2800" smtClean="0"/>
              <a:t>	For example, if n=50, 50/2 = 25, then determine which class will contain the 25th value.</a:t>
            </a:r>
          </a:p>
          <a:p>
            <a:endParaRPr lang="en-US" sz="280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ALFIRA SOFIA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3E363-DAAE-49FC-B4F8-0F6B610555E3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  <p:transition>
    <p:fade thruBlk="1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mtClean="0"/>
              <a:t>Example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ALFIRA SOFIA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3E363-DAAE-49FC-B4F8-0F6B610555E3}" type="slidenum">
              <a:rPr lang="en-US" smtClean="0"/>
              <a:pPr/>
              <a:t>30</a:t>
            </a:fld>
            <a:endParaRPr lang="en-US"/>
          </a:p>
        </p:txBody>
      </p:sp>
      <p:graphicFrame>
        <p:nvGraphicFramePr>
          <p:cNvPr id="16386" name="Object 2"/>
          <p:cNvGraphicFramePr>
            <a:graphicFrameLocks/>
          </p:cNvGraphicFramePr>
          <p:nvPr/>
        </p:nvGraphicFramePr>
        <p:xfrm>
          <a:off x="1193800" y="1765300"/>
          <a:ext cx="6629400" cy="4457700"/>
        </p:xfrm>
        <a:graphic>
          <a:graphicData uri="http://schemas.openxmlformats.org/presentationml/2006/ole">
            <p:oleObj spid="_x0000_s16386" name="Document" r:id="rId3" imgW="6134508" imgH="4116138" progId="Word.Document.8">
              <p:embed/>
            </p:oleObj>
          </a:graphicData>
        </a:graphic>
      </p:graphicFrame>
    </p:spTree>
  </p:cSld>
  <p:clrMapOvr>
    <a:masterClrMapping/>
  </p:clrMapOvr>
  <p:transition>
    <p:fade thruBlk="1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mtClean="0"/>
              <a:t>Example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mtClean="0"/>
              <a:t>From the table, L=5, n=10, f=3, i=2, CF=3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ALFIRA SOFIA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3E363-DAAE-49FC-B4F8-0F6B610555E3}" type="slidenum">
              <a:rPr lang="en-US" smtClean="0"/>
              <a:pPr/>
              <a:t>31</a:t>
            </a:fld>
            <a:endParaRPr lang="en-US"/>
          </a:p>
        </p:txBody>
      </p:sp>
      <p:graphicFrame>
        <p:nvGraphicFramePr>
          <p:cNvPr id="6" name="Object 2"/>
          <p:cNvGraphicFramePr>
            <a:graphicFrameLocks noChangeAspect="1"/>
          </p:cNvGraphicFramePr>
          <p:nvPr/>
        </p:nvGraphicFramePr>
        <p:xfrm>
          <a:off x="593725" y="2644775"/>
          <a:ext cx="7913688" cy="1681163"/>
        </p:xfrm>
        <a:graphic>
          <a:graphicData uri="http://schemas.openxmlformats.org/presentationml/2006/ole">
            <p:oleObj spid="_x0000_s17410" name="Equation" r:id="rId3" imgW="2450880" imgH="520560" progId="Equation.3">
              <p:embed/>
            </p:oleObj>
          </a:graphicData>
        </a:graphic>
      </p:graphicFrame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mtClean="0"/>
              <a:t>The Mode of Grouped Data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The Mode for grouped data is approximated by the midpoint of the class with the largest class frequency.</a:t>
            </a:r>
          </a:p>
          <a:p>
            <a:r>
              <a:rPr lang="en-US" smtClean="0"/>
              <a:t>The modes in example 12 are 6 and 10 and so is bimodal.</a:t>
            </a:r>
          </a:p>
          <a:p>
            <a:endParaRPr lang="en-US" smtClean="0"/>
          </a:p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ALFIRA SOFIA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3E363-DAAE-49FC-B4F8-0F6B610555E3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  <p:transition>
    <p:fade thruBlk="1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mtClean="0"/>
              <a:t>Referensi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lnSpc>
                <a:spcPct val="11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1800" smtClean="0"/>
              <a:t>Aczel, Amir D., and Jayavel Sounderpandian (2006), </a:t>
            </a:r>
            <a:r>
              <a:rPr lang="en-US" sz="1800" b="1" smtClean="0"/>
              <a:t>Complete Business Statistics</a:t>
            </a:r>
            <a:r>
              <a:rPr lang="en-US" sz="1800" smtClean="0"/>
              <a:t>, 6th edition, </a:t>
            </a:r>
            <a:r>
              <a:rPr lang="en-GB" sz="1800" smtClean="0"/>
              <a:t>McGraw Hill</a:t>
            </a:r>
            <a:r>
              <a:rPr lang="en-US" sz="1800" smtClean="0"/>
              <a:t>.</a:t>
            </a:r>
          </a:p>
          <a:p>
            <a:pPr marL="342900" indent="-342900">
              <a:lnSpc>
                <a:spcPct val="11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GB" sz="1800" smtClean="0"/>
              <a:t>Levine, David M. (2008), </a:t>
            </a:r>
            <a:r>
              <a:rPr lang="en-GB" sz="1800" b="1" smtClean="0"/>
              <a:t>Statistics for Managers : using Microsoft Excel</a:t>
            </a:r>
            <a:r>
              <a:rPr lang="en-GB" sz="1800" smtClean="0"/>
              <a:t>, 5</a:t>
            </a:r>
            <a:r>
              <a:rPr lang="en-GB" sz="1800" baseline="30000" smtClean="0"/>
              <a:t>th</a:t>
            </a:r>
            <a:r>
              <a:rPr lang="en-GB" sz="1800" smtClean="0"/>
              <a:t> Edition, Pearson Education.</a:t>
            </a:r>
          </a:p>
          <a:p>
            <a:pPr marL="342900" indent="-342900">
              <a:lnSpc>
                <a:spcPct val="11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GB" sz="1800" smtClean="0"/>
              <a:t>Lind</a:t>
            </a:r>
            <a:r>
              <a:rPr lang="en-GB" sz="1800" smtClean="0"/>
              <a:t>, Douglas </a:t>
            </a:r>
            <a:r>
              <a:rPr lang="en-GB" sz="1800" smtClean="0"/>
              <a:t>A</a:t>
            </a:r>
            <a:r>
              <a:rPr lang="en-GB" sz="1800" smtClean="0"/>
              <a:t>. </a:t>
            </a:r>
            <a:r>
              <a:rPr lang="en-GB" sz="1800" smtClean="0"/>
              <a:t>(2008), </a:t>
            </a:r>
            <a:r>
              <a:rPr lang="en-GB" sz="1800" b="1" smtClean="0"/>
              <a:t>Statistical Techniques in Business </a:t>
            </a:r>
            <a:r>
              <a:rPr lang="en-GB" sz="1800" b="1" smtClean="0"/>
              <a:t>&amp; </a:t>
            </a:r>
            <a:r>
              <a:rPr lang="en-GB" sz="1800" b="1" smtClean="0"/>
              <a:t>Economics, </a:t>
            </a:r>
            <a:r>
              <a:rPr lang="en-GB" sz="1800" smtClean="0"/>
              <a:t>13</a:t>
            </a:r>
            <a:r>
              <a:rPr lang="en-GB" sz="1800" baseline="30000" smtClean="0"/>
              <a:t>th</a:t>
            </a:r>
            <a:r>
              <a:rPr lang="en-GB" sz="1800" smtClean="0"/>
              <a:t> Edition, McGraw Hill.</a:t>
            </a:r>
            <a:endParaRPr lang="en-GB" sz="1800" b="1" smtClean="0"/>
          </a:p>
          <a:p>
            <a:pPr marL="342900" indent="-342900">
              <a:lnSpc>
                <a:spcPct val="11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GB" sz="1800" smtClean="0"/>
              <a:t>Lind, Douglas </a:t>
            </a:r>
            <a:r>
              <a:rPr lang="en-GB" sz="1800" smtClean="0"/>
              <a:t>A</a:t>
            </a:r>
            <a:r>
              <a:rPr lang="en-GB" sz="1800" smtClean="0"/>
              <a:t>. </a:t>
            </a:r>
            <a:r>
              <a:rPr lang="en-GB" sz="1800" smtClean="0"/>
              <a:t>(2007), </a:t>
            </a:r>
            <a:r>
              <a:rPr lang="en-GB" sz="1800" b="1" smtClean="0"/>
              <a:t>Teknik-teknik Statistika dalam Bisnis dan Ekonomi Menggunakan Data Global</a:t>
            </a:r>
            <a:r>
              <a:rPr lang="en-GB" sz="1800" smtClean="0"/>
              <a:t>, jilid 1, Edisi 13</a:t>
            </a:r>
            <a:r>
              <a:rPr lang="en-GB" sz="1800" smtClean="0"/>
              <a:t>, </a:t>
            </a:r>
            <a:r>
              <a:rPr lang="en-GB" sz="1800" smtClean="0"/>
              <a:t>Erlangga.</a:t>
            </a:r>
            <a:endParaRPr lang="en-US" sz="1400" smtClean="0"/>
          </a:p>
          <a:p>
            <a:pPr marL="342900" indent="-342900">
              <a:lnSpc>
                <a:spcPct val="11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GB" sz="1800" smtClean="0"/>
              <a:t>Lind, Douglas </a:t>
            </a:r>
            <a:r>
              <a:rPr lang="en-GB" sz="1800" smtClean="0"/>
              <a:t>A</a:t>
            </a:r>
            <a:r>
              <a:rPr lang="en-GB" sz="1800" smtClean="0"/>
              <a:t>. </a:t>
            </a:r>
            <a:r>
              <a:rPr lang="en-GB" sz="1800" smtClean="0"/>
              <a:t>(2008), </a:t>
            </a:r>
            <a:r>
              <a:rPr lang="en-GB" sz="1800" b="1" smtClean="0"/>
              <a:t>Teknik-teknik Statistika dalam Bisnis dan Ekonomi Menggunakan Data Global</a:t>
            </a:r>
            <a:r>
              <a:rPr lang="en-GB" sz="1800" smtClean="0"/>
              <a:t>, jilid 2, Edisi 13, Erlangga</a:t>
            </a:r>
            <a:r>
              <a:rPr lang="en-GB" sz="1800" smtClean="0"/>
              <a:t>. </a:t>
            </a:r>
            <a:endParaRPr lang="en-US" sz="1400" smtClean="0"/>
          </a:p>
          <a:p>
            <a:pPr marL="342900" indent="-342900">
              <a:lnSpc>
                <a:spcPct val="11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1800" smtClean="0"/>
              <a:t>Wahab, Moataza </a:t>
            </a:r>
            <a:r>
              <a:rPr lang="en-US" sz="1800" smtClean="0"/>
              <a:t>Mahmoud </a:t>
            </a:r>
            <a:r>
              <a:rPr lang="en-US" sz="1800" smtClean="0"/>
              <a:t>Abdel, </a:t>
            </a:r>
            <a:r>
              <a:rPr lang="en-US" sz="1800" b="1" smtClean="0"/>
              <a:t>Sampling Techniques &amp; Sample Size</a:t>
            </a:r>
            <a:r>
              <a:rPr lang="en-US" sz="1800" smtClean="0"/>
              <a:t>, Presentation Material of Biostatistic, High </a:t>
            </a:r>
            <a:r>
              <a:rPr lang="en-US" sz="1800" smtClean="0"/>
              <a:t>Institute of </a:t>
            </a:r>
            <a:r>
              <a:rPr lang="en-US" sz="1800" smtClean="0"/>
              <a:t>Public </a:t>
            </a:r>
            <a:r>
              <a:rPr lang="en-US" sz="1800" smtClean="0"/>
              <a:t>Health, University </a:t>
            </a:r>
            <a:r>
              <a:rPr lang="en-US" sz="1800" smtClean="0"/>
              <a:t>of </a:t>
            </a:r>
            <a:r>
              <a:rPr lang="en-US" sz="1800" smtClean="0"/>
              <a:t>Alexandria.</a:t>
            </a:r>
            <a:endParaRPr lang="en-US" sz="1800" smtClean="0"/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en-US" sz="1800" smtClean="0"/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en-US" sz="180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6F2AD-A32D-4B09-885B-6309E9455366}" type="slidenum">
              <a:rPr lang="en-AU" smtClean="0"/>
              <a:pPr/>
              <a:t>33</a:t>
            </a:fld>
            <a:endParaRPr lang="en-AU"/>
          </a:p>
        </p:txBody>
      </p:sp>
    </p:spTree>
  </p:cSld>
  <p:clrMapOvr>
    <a:masterClrMapping/>
  </p:clrMapOvr>
  <p:transition>
    <p:fade thruBlk="1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AutoShape 2"/>
          <p:cNvSpPr>
            <a:spLocks noGrp="1" noChangeArrowheads="1"/>
          </p:cNvSpPr>
          <p:nvPr>
            <p:ph type="title"/>
          </p:nvPr>
        </p:nvSpPr>
        <p:spPr>
          <a:xfrm>
            <a:off x="666750" y="3124200"/>
            <a:ext cx="7924800" cy="914400"/>
          </a:xfrm>
        </p:spPr>
        <p:txBody>
          <a:bodyPr/>
          <a:lstStyle/>
          <a:p>
            <a:pPr algn="ctr"/>
            <a:r>
              <a:rPr lang="en-US" smtClean="0"/>
              <a:t>Akhir Pertemuan 4</a:t>
            </a:r>
          </a:p>
        </p:txBody>
      </p:sp>
      <p:sp>
        <p:nvSpPr>
          <p:cNvPr id="4403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7E9358E-E8ED-41A7-8496-95EBE89548DB}" type="slidenum">
              <a:rPr lang="en-US"/>
              <a:pPr/>
              <a:t>34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smtClean="0"/>
              <a:t>ALFIRA SOFIA</a:t>
            </a:r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1074</TotalTime>
  <Words>1344</Words>
  <Application>Microsoft PowerPoint</Application>
  <PresentationFormat>On-screen Show (4:3)</PresentationFormat>
  <Paragraphs>210</Paragraphs>
  <Slides>34</Slides>
  <Notes>18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34</vt:i4>
      </vt:variant>
    </vt:vector>
  </HeadingPairs>
  <TitlesOfParts>
    <vt:vector size="37" baseType="lpstr">
      <vt:lpstr>Foundry</vt:lpstr>
      <vt:lpstr>Equation</vt:lpstr>
      <vt:lpstr>Document</vt:lpstr>
      <vt:lpstr>Ukuran Pemusatan  dan Ukuran Letak</vt:lpstr>
      <vt:lpstr>Karakteristik Rata-rata (Mean)</vt:lpstr>
      <vt:lpstr>Rata-rata Populasi</vt:lpstr>
      <vt:lpstr>CONTOH – Rata-rata Populasi</vt:lpstr>
      <vt:lpstr>Rata-rata Sampel</vt:lpstr>
      <vt:lpstr>CONTOH – Rata-rata Sampel</vt:lpstr>
      <vt:lpstr>Ciri-ciri Rata-rata Hitung (Arithmetic Mean)</vt:lpstr>
      <vt:lpstr>Rata-rata Pembobotan  (Weighted Mean)</vt:lpstr>
      <vt:lpstr>CONTOH – Rata-rata Pembobotan</vt:lpstr>
      <vt:lpstr>Median</vt:lpstr>
      <vt:lpstr>Ciri-ciri Median</vt:lpstr>
      <vt:lpstr>CONTOH  - Median</vt:lpstr>
      <vt:lpstr>Modus</vt:lpstr>
      <vt:lpstr>CONTOH - Modus</vt:lpstr>
      <vt:lpstr>Mean, Median, Modus menggunakan Excel</vt:lpstr>
      <vt:lpstr>Mean, Median, Modus menggunakan Excel</vt:lpstr>
      <vt:lpstr>Mana ukuran lokasi yang paling baik?</vt:lpstr>
      <vt:lpstr>Posisi Relatif Mean, Median dan Modus</vt:lpstr>
      <vt:lpstr>Rata-rata Geometris</vt:lpstr>
      <vt:lpstr>Geometric Mean</vt:lpstr>
      <vt:lpstr>Example</vt:lpstr>
      <vt:lpstr>Example</vt:lpstr>
      <vt:lpstr>CONTOH – Rata-rata Geometris</vt:lpstr>
      <vt:lpstr>CONTOH – Rata-rata Geometris (2)</vt:lpstr>
      <vt:lpstr>Rata-rata Hitung untuk Data Berkelompok</vt:lpstr>
      <vt:lpstr>Rata-rata Hitung untuk Data Berkelompok - Contoh</vt:lpstr>
      <vt:lpstr>Rata-rata Hitung untuk Data Berkelompok - Contoh</vt:lpstr>
      <vt:lpstr>The Median of Grouped Data</vt:lpstr>
      <vt:lpstr>Finding the Median Class</vt:lpstr>
      <vt:lpstr>Example</vt:lpstr>
      <vt:lpstr>Example</vt:lpstr>
      <vt:lpstr>The Mode of Grouped Data</vt:lpstr>
      <vt:lpstr>Referensi</vt:lpstr>
      <vt:lpstr>Akhir Pertemuan 4</vt:lpstr>
    </vt:vector>
  </TitlesOfParts>
  <Company>MCGRAW-HILL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</dc:title>
  <dc:subject>What is Statistics</dc:subject>
  <dc:creator>Rene Leo E. Ordonez</dc:creator>
  <cp:lastModifiedBy>Herry Irawan</cp:lastModifiedBy>
  <cp:revision>142</cp:revision>
  <dcterms:created xsi:type="dcterms:W3CDTF">1998-07-27T15:17:12Z</dcterms:created>
  <dcterms:modified xsi:type="dcterms:W3CDTF">2010-04-10T13:02:25Z</dcterms:modified>
</cp:coreProperties>
</file>