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Default Extension="vml" ContentType="application/vnd.openxmlformats-officedocument.vmlDrawing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notesSlides/notesSlide11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Default Extension="png" ContentType="image/png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848" r:id="rId1"/>
  </p:sldMasterIdLst>
  <p:notesMasterIdLst>
    <p:notesMasterId r:id="rId20"/>
  </p:notesMasterIdLst>
  <p:handoutMasterIdLst>
    <p:handoutMasterId r:id="rId21"/>
  </p:handoutMasterIdLst>
  <p:sldIdLst>
    <p:sldId id="282" r:id="rId2"/>
    <p:sldId id="260" r:id="rId3"/>
    <p:sldId id="261" r:id="rId4"/>
    <p:sldId id="262" r:id="rId5"/>
    <p:sldId id="295" r:id="rId6"/>
    <p:sldId id="296" r:id="rId7"/>
    <p:sldId id="298" r:id="rId8"/>
    <p:sldId id="265" r:id="rId9"/>
    <p:sldId id="267" r:id="rId10"/>
    <p:sldId id="269" r:id="rId11"/>
    <p:sldId id="271" r:id="rId12"/>
    <p:sldId id="290" r:id="rId13"/>
    <p:sldId id="285" r:id="rId14"/>
    <p:sldId id="292" r:id="rId15"/>
    <p:sldId id="293" r:id="rId16"/>
    <p:sldId id="289" r:id="rId17"/>
    <p:sldId id="299" r:id="rId18"/>
    <p:sldId id="281" r:id="rId19"/>
  </p:sldIdLst>
  <p:sldSz cx="9144000" cy="6858000" type="screen4x3"/>
  <p:notesSz cx="6858000" cy="9144000"/>
  <p:defaultTextStyle>
    <a:defPPr>
      <a:defRPr lang="en-US"/>
    </a:defPPr>
    <a:lvl1pPr algn="l" rtl="0" fontAlgn="base">
      <a:lnSpc>
        <a:spcPct val="80000"/>
      </a:lnSpc>
      <a:spcBef>
        <a:spcPct val="20000"/>
      </a:spcBef>
      <a:spcAft>
        <a:spcPct val="0"/>
      </a:spcAft>
      <a:buClr>
        <a:schemeClr val="tx1"/>
      </a:buClr>
      <a:buSzPct val="75000"/>
      <a:buFont typeface="Wingdings" pitchFamily="2" charset="2"/>
      <a:defRPr kern="1200">
        <a:solidFill>
          <a:schemeClr val="accent1"/>
        </a:solidFill>
        <a:latin typeface="Arial" charset="0"/>
        <a:ea typeface="+mn-ea"/>
        <a:cs typeface="+mn-cs"/>
      </a:defRPr>
    </a:lvl1pPr>
    <a:lvl2pPr marL="457200" algn="l" rtl="0" fontAlgn="base">
      <a:lnSpc>
        <a:spcPct val="80000"/>
      </a:lnSpc>
      <a:spcBef>
        <a:spcPct val="20000"/>
      </a:spcBef>
      <a:spcAft>
        <a:spcPct val="0"/>
      </a:spcAft>
      <a:buClr>
        <a:schemeClr val="tx1"/>
      </a:buClr>
      <a:buSzPct val="75000"/>
      <a:buFont typeface="Wingdings" pitchFamily="2" charset="2"/>
      <a:defRPr kern="1200">
        <a:solidFill>
          <a:schemeClr val="accent1"/>
        </a:solidFill>
        <a:latin typeface="Arial" charset="0"/>
        <a:ea typeface="+mn-ea"/>
        <a:cs typeface="+mn-cs"/>
      </a:defRPr>
    </a:lvl2pPr>
    <a:lvl3pPr marL="914400" algn="l" rtl="0" fontAlgn="base">
      <a:lnSpc>
        <a:spcPct val="80000"/>
      </a:lnSpc>
      <a:spcBef>
        <a:spcPct val="20000"/>
      </a:spcBef>
      <a:spcAft>
        <a:spcPct val="0"/>
      </a:spcAft>
      <a:buClr>
        <a:schemeClr val="tx1"/>
      </a:buClr>
      <a:buSzPct val="75000"/>
      <a:buFont typeface="Wingdings" pitchFamily="2" charset="2"/>
      <a:defRPr kern="1200">
        <a:solidFill>
          <a:schemeClr val="accent1"/>
        </a:solidFill>
        <a:latin typeface="Arial" charset="0"/>
        <a:ea typeface="+mn-ea"/>
        <a:cs typeface="+mn-cs"/>
      </a:defRPr>
    </a:lvl3pPr>
    <a:lvl4pPr marL="1371600" algn="l" rtl="0" fontAlgn="base">
      <a:lnSpc>
        <a:spcPct val="80000"/>
      </a:lnSpc>
      <a:spcBef>
        <a:spcPct val="20000"/>
      </a:spcBef>
      <a:spcAft>
        <a:spcPct val="0"/>
      </a:spcAft>
      <a:buClr>
        <a:schemeClr val="tx1"/>
      </a:buClr>
      <a:buSzPct val="75000"/>
      <a:buFont typeface="Wingdings" pitchFamily="2" charset="2"/>
      <a:defRPr kern="1200">
        <a:solidFill>
          <a:schemeClr val="accent1"/>
        </a:solidFill>
        <a:latin typeface="Arial" charset="0"/>
        <a:ea typeface="+mn-ea"/>
        <a:cs typeface="+mn-cs"/>
      </a:defRPr>
    </a:lvl4pPr>
    <a:lvl5pPr marL="1828800" algn="l" rtl="0" fontAlgn="base">
      <a:lnSpc>
        <a:spcPct val="80000"/>
      </a:lnSpc>
      <a:spcBef>
        <a:spcPct val="20000"/>
      </a:spcBef>
      <a:spcAft>
        <a:spcPct val="0"/>
      </a:spcAft>
      <a:buClr>
        <a:schemeClr val="tx1"/>
      </a:buClr>
      <a:buSzPct val="75000"/>
      <a:buFont typeface="Wingdings" pitchFamily="2" charset="2"/>
      <a:defRPr kern="1200">
        <a:solidFill>
          <a:schemeClr val="accent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accent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accent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accent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accent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006600"/>
    <a:srgbClr val="7912EA"/>
    <a:srgbClr val="0066CC"/>
    <a:srgbClr val="993300"/>
    <a:srgbClr val="FFCA7B"/>
    <a:srgbClr val="000099"/>
    <a:srgbClr val="FFCC00"/>
    <a:srgbClr val="FF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snapVertSplitter="1" vertBarState="minimized" horzBarState="maximized">
    <p:restoredLeft sz="15620" autoAdjust="0"/>
    <p:restoredTop sz="94611" autoAdjust="0"/>
  </p:normalViewPr>
  <p:slideViewPr>
    <p:cSldViewPr snapToGrid="0">
      <p:cViewPr varScale="1">
        <p:scale>
          <a:sx n="75" d="100"/>
          <a:sy n="75" d="100"/>
        </p:scale>
        <p:origin x="-13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EC90378-A212-45FD-8448-AA3FE7C1F834}" type="doc">
      <dgm:prSet loTypeId="urn:microsoft.com/office/officeart/2005/8/layout/vList2" loCatId="list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287CFE69-89FB-447F-9B05-659E819FB013}">
      <dgm:prSet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en-US" b="1" smtClean="0"/>
            <a:t>Mengambil kesimpulan tentang sejumlah besar kelompok individu didasarkan pada sebagian dari kelompok tersebut. </a:t>
          </a:r>
          <a:endParaRPr lang="en-US"/>
        </a:p>
      </dgm:t>
    </dgm:pt>
    <dgm:pt modelId="{EF7C211D-26D4-4C3C-A64F-2693ECF17E35}" type="parTrans" cxnId="{33944F6A-49DC-4E0D-ADDB-22773315C20F}">
      <dgm:prSet/>
      <dgm:spPr/>
      <dgm:t>
        <a:bodyPr/>
        <a:lstStyle/>
        <a:p>
          <a:endParaRPr lang="en-US"/>
        </a:p>
      </dgm:t>
    </dgm:pt>
    <dgm:pt modelId="{C9809824-43A5-423D-9290-FA6065AC38E9}" type="sibTrans" cxnId="{33944F6A-49DC-4E0D-ADDB-22773315C20F}">
      <dgm:prSet/>
      <dgm:spPr/>
      <dgm:t>
        <a:bodyPr/>
        <a:lstStyle/>
        <a:p>
          <a:endParaRPr lang="en-US"/>
        </a:p>
      </dgm:t>
    </dgm:pt>
    <dgm:pt modelId="{EA4D1836-A6D6-4EEA-B7F7-567211859E71}" type="pres">
      <dgm:prSet presAssocID="{AEC90378-A212-45FD-8448-AA3FE7C1F83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36EA88A-00DA-43E9-8C28-C754252A5331}" type="pres">
      <dgm:prSet presAssocID="{287CFE69-89FB-447F-9B05-659E819FB013}" presName="parentText" presStyleLbl="node1" presStyleIdx="0" presStyleCnt="1" custLinFactNeighborY="-417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1932439-220E-4DCF-B080-DF59C688D1A7}" type="presOf" srcId="{287CFE69-89FB-447F-9B05-659E819FB013}" destId="{836EA88A-00DA-43E9-8C28-C754252A5331}" srcOrd="0" destOrd="0" presId="urn:microsoft.com/office/officeart/2005/8/layout/vList2"/>
    <dgm:cxn modelId="{33944F6A-49DC-4E0D-ADDB-22773315C20F}" srcId="{AEC90378-A212-45FD-8448-AA3FE7C1F834}" destId="{287CFE69-89FB-447F-9B05-659E819FB013}" srcOrd="0" destOrd="0" parTransId="{EF7C211D-26D4-4C3C-A64F-2693ECF17E35}" sibTransId="{C9809824-43A5-423D-9290-FA6065AC38E9}"/>
    <dgm:cxn modelId="{7FF7DD8B-5603-43F0-85B7-98D60C60D60C}" type="presOf" srcId="{AEC90378-A212-45FD-8448-AA3FE7C1F834}" destId="{EA4D1836-A6D6-4EEA-B7F7-567211859E71}" srcOrd="0" destOrd="0" presId="urn:microsoft.com/office/officeart/2005/8/layout/vList2"/>
    <dgm:cxn modelId="{C897C807-503B-4B84-A8A7-522A72A62C82}" type="presParOf" srcId="{EA4D1836-A6D6-4EEA-B7F7-567211859E71}" destId="{836EA88A-00DA-43E9-8C28-C754252A5331}" srcOrd="0" destOrd="0" presId="urn:microsoft.com/office/officeart/2005/8/layout/vList2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93B5FF9-956B-49C8-96C0-B29B0D093D00}" type="doc">
      <dgm:prSet loTypeId="urn:microsoft.com/office/officeart/2005/8/layout/vList2" loCatId="list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ED60EDE1-65EB-4CAA-ABEF-C5220BB104D2}">
      <dgm:prSet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en-US" smtClean="0"/>
            <a:t>Data</a:t>
          </a:r>
          <a:r>
            <a:rPr lang="en-US" b="1" smtClean="0"/>
            <a:t> Nominal </a:t>
          </a:r>
          <a:r>
            <a:rPr lang="en-US" smtClean="0"/>
            <a:t>dan</a:t>
          </a:r>
          <a:r>
            <a:rPr lang="en-US" b="1" smtClean="0"/>
            <a:t> Ordinal </a:t>
          </a:r>
          <a:r>
            <a:rPr lang="en-US" smtClean="0"/>
            <a:t>merupakan data non-metrik dan seringkali mengarah pada</a:t>
          </a:r>
          <a:r>
            <a:rPr lang="en-US" b="1" smtClean="0"/>
            <a:t> data kualitatif </a:t>
          </a:r>
          <a:r>
            <a:rPr lang="en-US" smtClean="0"/>
            <a:t>karena umumnya dihasilkan dari pengukuran yang tidak presisi / akurat. </a:t>
          </a:r>
          <a:endParaRPr lang="en-US"/>
        </a:p>
      </dgm:t>
    </dgm:pt>
    <dgm:pt modelId="{54B4434A-C564-48E7-B1DD-FE00B484B87B}" type="parTrans" cxnId="{9BA1A021-3C3D-4A3D-9CCF-902F7AACAA0B}">
      <dgm:prSet/>
      <dgm:spPr/>
      <dgm:t>
        <a:bodyPr/>
        <a:lstStyle/>
        <a:p>
          <a:endParaRPr lang="en-US"/>
        </a:p>
      </dgm:t>
    </dgm:pt>
    <dgm:pt modelId="{B765E119-D0C0-4F4C-AF2D-995AE4E780F9}" type="sibTrans" cxnId="{9BA1A021-3C3D-4A3D-9CCF-902F7AACAA0B}">
      <dgm:prSet/>
      <dgm:spPr/>
      <dgm:t>
        <a:bodyPr/>
        <a:lstStyle/>
        <a:p>
          <a:endParaRPr lang="en-US"/>
        </a:p>
      </dgm:t>
    </dgm:pt>
    <dgm:pt modelId="{9C6FCEA5-C0D4-46A5-A771-D8CF8F1CCEEF}" type="pres">
      <dgm:prSet presAssocID="{393B5FF9-956B-49C8-96C0-B29B0D093D0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F45C46E-F222-4518-9E0A-815B1899197B}" type="pres">
      <dgm:prSet presAssocID="{ED60EDE1-65EB-4CAA-ABEF-C5220BB104D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BA1A021-3C3D-4A3D-9CCF-902F7AACAA0B}" srcId="{393B5FF9-956B-49C8-96C0-B29B0D093D00}" destId="{ED60EDE1-65EB-4CAA-ABEF-C5220BB104D2}" srcOrd="0" destOrd="0" parTransId="{54B4434A-C564-48E7-B1DD-FE00B484B87B}" sibTransId="{B765E119-D0C0-4F4C-AF2D-995AE4E780F9}"/>
    <dgm:cxn modelId="{93BA4A24-ADA6-4838-A592-E8CC4A7EFE99}" type="presOf" srcId="{393B5FF9-956B-49C8-96C0-B29B0D093D00}" destId="{9C6FCEA5-C0D4-46A5-A771-D8CF8F1CCEEF}" srcOrd="0" destOrd="0" presId="urn:microsoft.com/office/officeart/2005/8/layout/vList2"/>
    <dgm:cxn modelId="{9BBB98CE-43BE-4439-8C41-9CA639D7BDC2}" type="presOf" srcId="{ED60EDE1-65EB-4CAA-ABEF-C5220BB104D2}" destId="{DF45C46E-F222-4518-9E0A-815B1899197B}" srcOrd="0" destOrd="0" presId="urn:microsoft.com/office/officeart/2005/8/layout/vList2"/>
    <dgm:cxn modelId="{F46DA8E1-D236-4192-AE73-B736BBFDD1AE}" type="presParOf" srcId="{9C6FCEA5-C0D4-46A5-A771-D8CF8F1CCEEF}" destId="{DF45C46E-F222-4518-9E0A-815B1899197B}" srcOrd="0" destOrd="0" presId="urn:microsoft.com/office/officeart/2005/8/layout/vList2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915A570-DF36-40EF-A930-43EDFF334A87}" type="doc">
      <dgm:prSet loTypeId="urn:microsoft.com/office/officeart/2005/8/layout/vList2" loCatId="list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97E3559B-3DA1-4270-A2A4-0D152C14A2EA}">
      <dgm:prSet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en-US" smtClean="0"/>
            <a:t>Dapat disimpulkan, dengan tingkatan rasio kita dapat mengatakan bahwa Kimi Raikonen lebih cepat dua kali lipat dari Ralf Schumacher.</a:t>
          </a:r>
          <a:endParaRPr lang="en-US"/>
        </a:p>
      </dgm:t>
    </dgm:pt>
    <dgm:pt modelId="{12F303CF-A21A-4205-8095-280D37888C70}" type="parTrans" cxnId="{8427332F-3FB8-41A8-93A8-749AF80D078B}">
      <dgm:prSet/>
      <dgm:spPr/>
      <dgm:t>
        <a:bodyPr/>
        <a:lstStyle/>
        <a:p>
          <a:endParaRPr lang="en-US"/>
        </a:p>
      </dgm:t>
    </dgm:pt>
    <dgm:pt modelId="{74BDD9FF-8190-4B97-BB77-A8ABA1CAA1A0}" type="sibTrans" cxnId="{8427332F-3FB8-41A8-93A8-749AF80D078B}">
      <dgm:prSet/>
      <dgm:spPr/>
      <dgm:t>
        <a:bodyPr/>
        <a:lstStyle/>
        <a:p>
          <a:endParaRPr lang="en-US"/>
        </a:p>
      </dgm:t>
    </dgm:pt>
    <dgm:pt modelId="{BFE33E29-2DAD-4A93-AB00-CDDF249AD621}" type="pres">
      <dgm:prSet presAssocID="{D915A570-DF36-40EF-A930-43EDFF334A8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8D8F6C8-9D2F-49E3-856A-D161AE028651}" type="pres">
      <dgm:prSet presAssocID="{97E3559B-3DA1-4270-A2A4-0D152C14A2EA}" presName="parentText" presStyleLbl="node1" presStyleIdx="0" presStyleCnt="1" custLinFactNeighborX="-379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451229E-6302-4E2C-815E-C46A08EB2F4B}" type="presOf" srcId="{97E3559B-3DA1-4270-A2A4-0D152C14A2EA}" destId="{68D8F6C8-9D2F-49E3-856A-D161AE028651}" srcOrd="0" destOrd="0" presId="urn:microsoft.com/office/officeart/2005/8/layout/vList2"/>
    <dgm:cxn modelId="{8427332F-3FB8-41A8-93A8-749AF80D078B}" srcId="{D915A570-DF36-40EF-A930-43EDFF334A87}" destId="{97E3559B-3DA1-4270-A2A4-0D152C14A2EA}" srcOrd="0" destOrd="0" parTransId="{12F303CF-A21A-4205-8095-280D37888C70}" sibTransId="{74BDD9FF-8190-4B97-BB77-A8ABA1CAA1A0}"/>
    <dgm:cxn modelId="{AF069681-2BB5-4B9B-8CA6-7ED4623E78CD}" type="presOf" srcId="{D915A570-DF36-40EF-A930-43EDFF334A87}" destId="{BFE33E29-2DAD-4A93-AB00-CDDF249AD621}" srcOrd="0" destOrd="0" presId="urn:microsoft.com/office/officeart/2005/8/layout/vList2"/>
    <dgm:cxn modelId="{E53E9304-1860-4A61-838A-566E33A171F3}" type="presParOf" srcId="{BFE33E29-2DAD-4A93-AB00-CDDF249AD621}" destId="{68D8F6C8-9D2F-49E3-856A-D161AE028651}" srcOrd="0" destOrd="0" presId="urn:microsoft.com/office/officeart/2005/8/layout/vList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2C56E9-1108-4D5A-BC8B-355322FE55D5}" type="datetimeFigureOut">
              <a:rPr lang="en-US" smtClean="0"/>
              <a:pPr/>
              <a:t>4/10/2010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9E1B86-4E44-492C-AB26-878AF1E1ECA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327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27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327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fld id="{32FE23FD-2E48-4072-AAFF-E288D007AB9F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63ADBED-00F3-4548-8989-C11DC511CAAC}" type="slidenum">
              <a:rPr lang="en-US"/>
              <a:pPr/>
              <a:t>1</a:t>
            </a:fld>
            <a:endParaRPr lang="en-US"/>
          </a:p>
        </p:txBody>
      </p:sp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EF5E9A-7A37-4E67-9B72-00EB825A6B31}" type="slidenum">
              <a:rPr lang="en-US"/>
              <a:pPr/>
              <a:t>2</a:t>
            </a:fld>
            <a:endParaRPr lang="en-US"/>
          </a:p>
        </p:txBody>
      </p:sp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B57239C-618C-419B-A047-96B7AEE2D31A}" type="slidenum">
              <a:rPr lang="en-US"/>
              <a:pPr/>
              <a:t>3</a:t>
            </a:fld>
            <a:endParaRPr lang="en-US"/>
          </a:p>
        </p:txBody>
      </p:sp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BECF2AD-EB29-4C2C-8D3E-5797AED78698}" type="slidenum">
              <a:rPr lang="en-US"/>
              <a:pPr/>
              <a:t>4</a:t>
            </a:fld>
            <a:endParaRPr lang="en-US"/>
          </a:p>
        </p:txBody>
      </p:sp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FE23FD-2E48-4072-AAFF-E288D007AB9F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8C4B522-C6EE-4E3C-AA39-60300B50B305}" type="slidenum">
              <a:rPr lang="en-US"/>
              <a:pPr/>
              <a:t>8</a:t>
            </a:fld>
            <a:endParaRPr lang="en-US"/>
          </a:p>
        </p:txBody>
      </p:sp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96B27F8-AD6F-43CA-8AC6-A9B683DF1663}" type="slidenum">
              <a:rPr lang="en-US"/>
              <a:pPr/>
              <a:t>9</a:t>
            </a:fld>
            <a:endParaRPr lang="en-US"/>
          </a:p>
        </p:txBody>
      </p:sp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50A98A8-8CE9-4318-BDB0-B4BAD94C2DE9}" type="slidenum">
              <a:rPr lang="en-US"/>
              <a:pPr/>
              <a:t>10</a:t>
            </a:fld>
            <a:endParaRPr lang="en-US"/>
          </a:p>
        </p:txBody>
      </p:sp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9BDD896-CF1C-4EA5-BBB0-ABD4344154ED}" type="slidenum">
              <a:rPr lang="en-US"/>
              <a:pPr/>
              <a:t>11</a:t>
            </a:fld>
            <a:endParaRPr lang="en-US"/>
          </a:p>
        </p:txBody>
      </p:sp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D48F1A-B3A2-4566-83C8-896E746038D1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430FBD-CD0B-4048-B4FE-E6111E1A409D}" type="slidenum">
              <a:rPr lang="en-US"/>
              <a:pPr/>
              <a:t>18</a:t>
            </a:fld>
            <a:endParaRPr lang="en-US"/>
          </a:p>
        </p:txBody>
      </p:sp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966586" y="381001"/>
            <a:ext cx="6727248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>
                <a:solidFill>
                  <a:srgbClr val="92D050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>
            <a:normAutofit/>
          </a:bodyPr>
          <a:lstStyle>
            <a:lvl1pPr marL="0" indent="0" algn="r">
              <a:spcBef>
                <a:spcPts val="0"/>
              </a:spcBef>
              <a:buNone/>
              <a:defRPr sz="1600" b="1">
                <a:effectLst/>
                <a:latin typeface="Cambria" pitchFamily="18" charset="0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  <a:prstGeom prst="rect">
            <a:avLst/>
          </a:prstGeom>
        </p:spPr>
        <p:txBody>
          <a:bodyPr vert="horz" rtlCol="0"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76530" y="658416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1000B4EE-AF68-425A-9E87-5F3B374C73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r>
              <a:rPr lang="en-US" smtClean="0"/>
              <a:t>ALFIRA SOFIA</a:t>
            </a:r>
            <a:endParaRPr lang="en-US"/>
          </a:p>
        </p:txBody>
      </p:sp>
      <p:pic>
        <p:nvPicPr>
          <p:cNvPr id="13" name="Picture 2" descr="D:\Photo\Malay_Singapore\100_1306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660" y="488515"/>
            <a:ext cx="1550096" cy="2066794"/>
          </a:xfrm>
          <a:prstGeom prst="rect">
            <a:avLst/>
          </a:prstGeom>
          <a:noFill/>
        </p:spPr>
      </p:pic>
      <p:sp>
        <p:nvSpPr>
          <p:cNvPr id="14" name="Footer Placeholder 2"/>
          <p:cNvSpPr txBox="1">
            <a:spLocks/>
          </p:cNvSpPr>
          <p:nvPr userDrawn="1"/>
        </p:nvSpPr>
        <p:spPr>
          <a:xfrm>
            <a:off x="3314180" y="3720230"/>
            <a:ext cx="5391410" cy="488515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100" b="1">
                <a:solidFill>
                  <a:schemeClr val="bg2">
                    <a:tint val="60000"/>
                    <a:satMod val="155000"/>
                  </a:schemeClr>
                </a:solidFill>
                <a:latin typeface="Candara" pitchFamily="34" charset="0"/>
              </a:defRPr>
            </a:lvl1pPr>
            <a:extLst/>
          </a:lstStyle>
          <a:p>
            <a:pPr marL="0" marR="0" lvl="0" indent="0" algn="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ALFIRA SOFIA</a:t>
            </a:r>
          </a:p>
          <a:p>
            <a:pPr marL="0" marR="0" lvl="0" indent="0" algn="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FAKULTAS PENDIDIKAN EKONOMI DAN BISNIS</a:t>
            </a:r>
          </a:p>
          <a:p>
            <a:pPr marL="0" marR="0" lvl="0" indent="0" algn="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UNIVERSITAS PENDIDIKAN INDONESIA</a:t>
            </a: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ndara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mbria" pitchFamily="18" charset="0"/>
              </a:defRPr>
            </a:lvl1pPr>
            <a:lvl2pPr>
              <a:defRPr>
                <a:latin typeface="Cambria" pitchFamily="18" charset="0"/>
              </a:defRPr>
            </a:lvl2pPr>
            <a:lvl3pPr>
              <a:defRPr>
                <a:latin typeface="Cambria" pitchFamily="18" charset="0"/>
              </a:defRPr>
            </a:lvl3pPr>
            <a:lvl4pPr>
              <a:defRPr>
                <a:latin typeface="Cambria" pitchFamily="18" charset="0"/>
              </a:defRPr>
            </a:lvl4pPr>
            <a:lvl5pPr>
              <a:defRPr>
                <a:latin typeface="Cambria" pitchFamily="18" charset="0"/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  <a:extLst/>
          </a:lstStyle>
          <a:p>
            <a:r>
              <a:rPr lang="en-US" smtClean="0"/>
              <a:t>ALFIRA SOFIA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64004" y="6577198"/>
            <a:ext cx="464288" cy="274320"/>
          </a:xfrm>
        </p:spPr>
        <p:txBody>
          <a:bodyPr/>
          <a:lstStyle>
            <a:lvl1pPr algn="r">
              <a:defRPr/>
            </a:lvl1pPr>
            <a:extLst/>
          </a:lstStyle>
          <a:p>
            <a:fld id="{BA23E363-DAAE-49FC-B4F8-0F6B610555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>
                <a:latin typeface="Cambria" pitchFamily="18" charset="0"/>
              </a:defRPr>
            </a:lvl1pPr>
            <a:lvl2pPr>
              <a:defRPr sz="2400">
                <a:latin typeface="Cambria" pitchFamily="18" charset="0"/>
              </a:defRPr>
            </a:lvl2pPr>
            <a:lvl3pPr>
              <a:defRPr sz="2000">
                <a:latin typeface="Cambria" pitchFamily="18" charset="0"/>
              </a:defRPr>
            </a:lvl3pPr>
            <a:lvl4pPr>
              <a:defRPr sz="1800">
                <a:latin typeface="Cambria" pitchFamily="18" charset="0"/>
              </a:defRPr>
            </a:lvl4pPr>
            <a:lvl5pPr>
              <a:defRPr sz="1800">
                <a:latin typeface="Cambria" pitchFamily="18" charset="0"/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>
                <a:latin typeface="Cambria" pitchFamily="18" charset="0"/>
              </a:defRPr>
            </a:lvl1pPr>
            <a:lvl2pPr>
              <a:defRPr sz="2400">
                <a:latin typeface="Cambria" pitchFamily="18" charset="0"/>
              </a:defRPr>
            </a:lvl2pPr>
            <a:lvl3pPr>
              <a:defRPr sz="2000">
                <a:latin typeface="Cambria" pitchFamily="18" charset="0"/>
              </a:defRPr>
            </a:lvl3pPr>
            <a:lvl4pPr>
              <a:defRPr sz="1800">
                <a:latin typeface="Cambria" pitchFamily="18" charset="0"/>
              </a:defRPr>
            </a:lvl4pPr>
            <a:lvl5pPr>
              <a:defRPr sz="1800">
                <a:latin typeface="Cambria" pitchFamily="18" charset="0"/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ALFIRA SOFIA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78658" y="6589724"/>
            <a:ext cx="464288" cy="274320"/>
          </a:xfrm>
        </p:spPr>
        <p:txBody>
          <a:bodyPr/>
          <a:lstStyle>
            <a:extLst/>
          </a:lstStyle>
          <a:p>
            <a:fld id="{43DF3113-51D8-433A-B933-35506A6297A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>
            <a:normAutofit/>
          </a:bodyPr>
          <a:lstStyle>
            <a:lvl1pPr>
              <a:defRPr sz="36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ALFIRA SOFIA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76530" y="6589724"/>
            <a:ext cx="464288" cy="274320"/>
          </a:xfrm>
        </p:spPr>
        <p:txBody>
          <a:bodyPr/>
          <a:lstStyle>
            <a:extLst/>
          </a:lstStyle>
          <a:p>
            <a:fld id="{23919AF2-EDCF-4706-BBD9-FBE63707ACC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43008" y="6501008"/>
            <a:ext cx="1510430" cy="236742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100" b="1">
                <a:solidFill>
                  <a:srgbClr val="92D050"/>
                </a:solidFill>
                <a:latin typeface="Candara" pitchFamily="34" charset="0"/>
              </a:defRPr>
            </a:lvl1pPr>
            <a:extLst/>
          </a:lstStyle>
          <a:p>
            <a:pPr algn="l"/>
            <a:r>
              <a:rPr lang="en-US" smtClean="0"/>
              <a:t>ALFIRA SOFIA</a:t>
            </a: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76530" y="6589724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68A5381E-F75F-482D-8790-EF967D2BD81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8" name="Footer Placeholder 2"/>
          <p:cNvSpPr txBox="1">
            <a:spLocks/>
          </p:cNvSpPr>
          <p:nvPr userDrawn="1"/>
        </p:nvSpPr>
        <p:spPr>
          <a:xfrm>
            <a:off x="1735900" y="6501008"/>
            <a:ext cx="5391410" cy="200417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100" b="1">
                <a:solidFill>
                  <a:schemeClr val="bg2">
                    <a:tint val="60000"/>
                    <a:satMod val="155000"/>
                  </a:schemeClr>
                </a:solidFill>
                <a:latin typeface="Candara" pitchFamily="34" charset="0"/>
              </a:defRPr>
            </a:lvl1pPr>
            <a:extLst/>
          </a:lstStyle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FAKULTAS PENDIDIKAN EKONOMI DAN BISNIS, UNIVERSITAS PENDIDIKAN INDONESIA</a:t>
            </a: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ndara" pitchFamily="34" charset="0"/>
              <a:ea typeface="+mn-ea"/>
              <a:cs typeface="+mn-cs"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2" r:id="rId3"/>
    <p:sldLayoutId id="2147483854" r:id="rId4"/>
  </p:sldLayoutIdLst>
  <p:transition>
    <p:fade thruBlk="1"/>
  </p:transition>
  <p:timing>
    <p:tnLst>
      <p:par>
        <p:cTn id="1" dur="indefinite" restart="never" nodeType="tmRoot"/>
      </p:par>
    </p:tnLst>
  </p:timing>
  <p:hf hdr="0" dt="0"/>
  <p:txStyles>
    <p:titleStyle>
      <a:lvl1pPr marL="54864" algn="r" rtl="0" eaLnBrk="1" latinLnBrk="0" hangingPunct="1">
        <a:spcBef>
          <a:spcPct val="0"/>
        </a:spcBef>
        <a:buNone/>
        <a:defRPr kumimoji="0" sz="3600" b="1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Cambria" pitchFamily="18" charset="0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Cambria" pitchFamily="18" charset="0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Cambria" pitchFamily="18" charset="0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Cambria" pitchFamily="18" charset="0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Cambria" pitchFamily="18" charset="0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gif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wmf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emf"/><Relationship Id="rId5" Type="http://schemas.openxmlformats.org/officeDocument/2006/relationships/image" Target="../media/image13.emf"/><Relationship Id="rId4" Type="http://schemas.openxmlformats.org/officeDocument/2006/relationships/image" Target="../media/image12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17.emf"/><Relationship Id="rId7" Type="http://schemas.openxmlformats.org/officeDocument/2006/relationships/diagramQuickStyle" Target="../diagrams/quickStyle3.xml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3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image" Target="../media/image12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AutoShap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2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Pengertian </a:t>
            </a:r>
            <a:r>
              <a:rPr lang="en-US" sz="48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Statistika</a:t>
            </a:r>
            <a:endParaRPr lang="en-US" sz="4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854700" y="164230"/>
            <a:ext cx="3111500" cy="457200"/>
          </a:xfrm>
        </p:spPr>
        <p:txBody>
          <a:bodyPr>
            <a:noAutofit/>
          </a:bodyPr>
          <a:lstStyle/>
          <a:p>
            <a:r>
              <a:rPr lang="en-US" sz="1600" b="1" smtClean="0"/>
              <a:t>Pertemuan - 1</a:t>
            </a:r>
            <a:endParaRPr lang="en-US" sz="1600" b="1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90500"/>
            <a:ext cx="8128000" cy="1231900"/>
          </a:xfrm>
          <a:prstGeom prst="rect">
            <a:avLst/>
          </a:prstGeom>
          <a:noFill/>
          <a:ln/>
        </p:spPr>
        <p:txBody>
          <a:bodyPr lIns="92075" tIns="46038" rIns="92075" bIns="46038" anchor="ctr">
            <a:normAutofit/>
          </a:bodyPr>
          <a:lstStyle/>
          <a:p>
            <a:r>
              <a:rPr lang="en-US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Apa yang dimaksud Statistika?</a:t>
            </a:r>
            <a:endParaRPr lang="en-US" b="1">
              <a:solidFill>
                <a:srgbClr val="0066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419100" y="2166938"/>
            <a:ext cx="8115300" cy="3395662"/>
          </a:xfrm>
          <a:noFill/>
          <a:ln/>
        </p:spPr>
        <p:txBody>
          <a:bodyPr lIns="92075" tIns="46038" rIns="92075" bIns="46038"/>
          <a:lstStyle/>
          <a:p>
            <a:pPr>
              <a:buFont typeface="Wingdings" pitchFamily="2" charset="2"/>
              <a:buNone/>
            </a:pPr>
            <a:r>
              <a:rPr lang="en-US" sz="3600" i="1" smtClean="0">
                <a:solidFill>
                  <a:schemeClr val="accent1"/>
                </a:solidFill>
              </a:rPr>
              <a:t>Statistika</a:t>
            </a:r>
            <a:r>
              <a:rPr lang="en-US" sz="3600" i="1" smtClean="0"/>
              <a:t> : </a:t>
            </a:r>
          </a:p>
          <a:p>
            <a:pPr marL="0" indent="0">
              <a:buFont typeface="Wingdings" pitchFamily="2" charset="2"/>
              <a:buNone/>
            </a:pPr>
            <a:r>
              <a:rPr lang="en-US" sz="3600" smtClean="0"/>
              <a:t>ilmu tentang pengumpulan, pengaturan, analisis, dan penafsiran data untuk membantu proses pengambilan keputusan secara lebih efisien.</a:t>
            </a:r>
            <a:endParaRPr lang="en-US" sz="3600" i="1"/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0" y="0"/>
            <a:ext cx="184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endParaRPr lang="en-US" sz="1400" b="1" i="1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3E363-DAAE-49FC-B4F8-0F6B610555E3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ALFIRA SOFIA</a:t>
            </a:r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399" y="165100"/>
            <a:ext cx="8039101" cy="1270000"/>
          </a:xfrm>
          <a:prstGeom prst="rect">
            <a:avLst/>
          </a:prstGeom>
          <a:noFill/>
          <a:ln/>
        </p:spPr>
        <p:txBody>
          <a:bodyPr lIns="92075" tIns="46038" rIns="92075" bIns="46038" anchor="ctr">
            <a:normAutofit/>
          </a:bodyPr>
          <a:lstStyle/>
          <a:p>
            <a:r>
              <a:rPr lang="en-US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Siapa yg Menggunakan Statistika?</a:t>
            </a:r>
            <a:endParaRPr lang="en-US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1000124" y="2085975"/>
            <a:ext cx="7573859" cy="3395663"/>
          </a:xfrm>
          <a:noFill/>
          <a:ln/>
        </p:spPr>
        <p:txBody>
          <a:bodyPr lIns="92075" tIns="46038" rIns="92075" bIns="46038"/>
          <a:lstStyle/>
          <a:p>
            <a:pPr>
              <a:buFont typeface="Wingdings" pitchFamily="2" charset="2"/>
              <a:buNone/>
            </a:pPr>
            <a:r>
              <a:rPr lang="en-US" sz="3600"/>
              <a:t>	</a:t>
            </a:r>
            <a:r>
              <a:rPr lang="en-US" sz="3200" smtClean="0"/>
              <a:t>Teknik statistik digunakan secara luas dalam bidang pemasaran, akuntansi, pengendalian kualitas, konsumen, pengelola rumah sakit, pendidik, politisi, dll. </a:t>
            </a:r>
            <a:endParaRPr lang="en-US" sz="3200"/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0" y="0"/>
            <a:ext cx="184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endParaRPr lang="en-US" sz="1400" b="1" i="1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3E363-DAAE-49FC-B4F8-0F6B610555E3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ALFIRA SOFIA</a:t>
            </a:r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399" y="152400"/>
            <a:ext cx="8051801" cy="1270000"/>
          </a:xfrm>
          <a:prstGeom prst="rect">
            <a:avLst/>
          </a:prstGeom>
          <a:noFill/>
          <a:ln/>
        </p:spPr>
        <p:txBody>
          <a:bodyPr lIns="92075" tIns="46038" rIns="92075" bIns="46038" anchor="ctr"/>
          <a:lstStyle/>
          <a:p>
            <a:r>
              <a:rPr lang="en-US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Jenis-jenis Statistik</a:t>
            </a:r>
            <a:endParaRPr lang="en-US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809625" y="1870075"/>
            <a:ext cx="7927975" cy="3960813"/>
          </a:xfrm>
          <a:noFill/>
          <a:ln/>
        </p:spPr>
        <p:txBody>
          <a:bodyPr lIns="92075" tIns="46038" rIns="92075" bIns="46038">
            <a:normAutofit lnSpcReduction="10000"/>
          </a:bodyPr>
          <a:lstStyle/>
          <a:p>
            <a:pPr marL="0" indent="0">
              <a:lnSpc>
                <a:spcPct val="80000"/>
              </a:lnSpc>
              <a:buFont typeface="Wingdings" pitchFamily="2" charset="2"/>
              <a:buNone/>
            </a:pPr>
            <a:r>
              <a:rPr lang="en-US" smtClean="0">
                <a:solidFill>
                  <a:schemeClr val="accent1"/>
                </a:solidFill>
              </a:rPr>
              <a:t>Statistik Deskriptif : </a:t>
            </a:r>
            <a:r>
              <a:rPr lang="en-US" smtClean="0"/>
              <a:t>metode mengatur, merangkum, dan mempresentasikan data dengan cara yang informatif. </a:t>
            </a:r>
            <a:endParaRPr lang="en-US"/>
          </a:p>
          <a:p>
            <a:pPr marL="463550" lvl="2" indent="0">
              <a:lnSpc>
                <a:spcPct val="80000"/>
              </a:lnSpc>
              <a:buNone/>
            </a:pPr>
            <a:r>
              <a:rPr lang="en-US" sz="1600" smtClean="0">
                <a:solidFill>
                  <a:schemeClr val="accent1"/>
                </a:solidFill>
              </a:rPr>
              <a:t>CONTOH </a:t>
            </a:r>
            <a:r>
              <a:rPr lang="en-US" sz="1600">
                <a:solidFill>
                  <a:schemeClr val="accent1"/>
                </a:solidFill>
              </a:rPr>
              <a:t>1</a:t>
            </a:r>
            <a:r>
              <a:rPr lang="en-US" sz="1600">
                <a:solidFill>
                  <a:srgbClr val="FF3101"/>
                </a:solidFill>
              </a:rPr>
              <a:t>:</a:t>
            </a:r>
            <a:r>
              <a:rPr lang="en-US" sz="1600"/>
              <a:t> </a:t>
            </a:r>
            <a:r>
              <a:rPr lang="en-US" sz="1600" smtClean="0">
                <a:latin typeface="+mn-lt"/>
              </a:rPr>
              <a:t>Industri kreatif Indonesia menyumbangkan sekitar 4,75</a:t>
            </a:r>
            <a:r>
              <a:rPr lang="en-US" sz="1600">
                <a:latin typeface="+mn-lt"/>
              </a:rPr>
              <a:t>% </a:t>
            </a:r>
            <a:r>
              <a:rPr lang="en-US" sz="1600" smtClean="0">
                <a:latin typeface="+mn-lt"/>
              </a:rPr>
              <a:t>dari PDB </a:t>
            </a:r>
            <a:r>
              <a:rPr lang="en-US" sz="1600">
                <a:latin typeface="+mn-lt"/>
              </a:rPr>
              <a:t>Indonesia </a:t>
            </a:r>
            <a:r>
              <a:rPr lang="en-US" sz="1600" smtClean="0">
                <a:latin typeface="+mn-lt"/>
              </a:rPr>
              <a:t>pada tahun 2006</a:t>
            </a:r>
            <a:r>
              <a:rPr lang="en-US" sz="1600">
                <a:latin typeface="+mn-lt"/>
              </a:rPr>
              <a:t>. </a:t>
            </a:r>
          </a:p>
          <a:p>
            <a:pPr marL="463550" lvl="2" indent="0">
              <a:lnSpc>
                <a:spcPct val="80000"/>
              </a:lnSpc>
              <a:buFont typeface="Wingdings" pitchFamily="2" charset="2"/>
              <a:buNone/>
            </a:pPr>
            <a:endParaRPr lang="en-US" sz="1600"/>
          </a:p>
          <a:p>
            <a:pPr marL="463550" lvl="2" indent="0">
              <a:lnSpc>
                <a:spcPct val="80000"/>
              </a:lnSpc>
              <a:buNone/>
            </a:pPr>
            <a:r>
              <a:rPr lang="en-US" sz="1600" smtClean="0">
                <a:solidFill>
                  <a:schemeClr val="accent1"/>
                </a:solidFill>
              </a:rPr>
              <a:t>CONTOH </a:t>
            </a:r>
            <a:r>
              <a:rPr lang="en-US" sz="1600">
                <a:solidFill>
                  <a:schemeClr val="accent1"/>
                </a:solidFill>
              </a:rPr>
              <a:t>2</a:t>
            </a:r>
            <a:r>
              <a:rPr lang="en-US" sz="1600">
                <a:solidFill>
                  <a:srgbClr val="FF3101"/>
                </a:solidFill>
              </a:rPr>
              <a:t>:</a:t>
            </a:r>
            <a:r>
              <a:rPr lang="en-US" sz="1600"/>
              <a:t> </a:t>
            </a:r>
            <a:r>
              <a:rPr lang="en-US" sz="1600" smtClean="0">
                <a:latin typeface="+mn-lt"/>
              </a:rPr>
              <a:t>Laju pertumbuhan industri kreatif Indonesia tahun 2006 sebesar 7,3</a:t>
            </a:r>
            <a:r>
              <a:rPr lang="en-US" sz="1600">
                <a:latin typeface="+mn-lt"/>
              </a:rPr>
              <a:t>% per tahun. </a:t>
            </a:r>
            <a:r>
              <a:rPr lang="en-US" sz="1600" smtClean="0">
                <a:latin typeface="+mn-lt"/>
              </a:rPr>
              <a:t>Angka ini lebih tinggi dari pertumbuhan ekonomi Indonesia </a:t>
            </a:r>
            <a:r>
              <a:rPr lang="en-US" sz="1600">
                <a:latin typeface="+mn-lt"/>
              </a:rPr>
              <a:t>yang </a:t>
            </a:r>
            <a:r>
              <a:rPr lang="en-US" sz="1600" smtClean="0">
                <a:latin typeface="+mn-lt"/>
              </a:rPr>
              <a:t>sebesar 5,6</a:t>
            </a:r>
            <a:r>
              <a:rPr lang="en-US" sz="1600">
                <a:latin typeface="+mn-lt"/>
              </a:rPr>
              <a:t>%.</a:t>
            </a:r>
          </a:p>
          <a:p>
            <a:pPr marL="463550" lvl="2" indent="0">
              <a:lnSpc>
                <a:spcPct val="80000"/>
              </a:lnSpc>
              <a:buFont typeface="Wingdings" pitchFamily="2" charset="2"/>
              <a:buNone/>
            </a:pPr>
            <a:endParaRPr lang="en-US" sz="1400"/>
          </a:p>
          <a:p>
            <a:pPr lvl="2">
              <a:lnSpc>
                <a:spcPct val="80000"/>
              </a:lnSpc>
              <a:buFont typeface="Wingdings" pitchFamily="2" charset="2"/>
              <a:buNone/>
            </a:pPr>
            <a:endParaRPr lang="en-US" sz="1400"/>
          </a:p>
          <a:p>
            <a:pPr marL="0" indent="0">
              <a:lnSpc>
                <a:spcPct val="80000"/>
              </a:lnSpc>
              <a:buFont typeface="Wingdings" pitchFamily="2" charset="2"/>
              <a:buNone/>
            </a:pPr>
            <a:r>
              <a:rPr lang="en-US" smtClean="0">
                <a:solidFill>
                  <a:schemeClr val="accent1"/>
                </a:solidFill>
              </a:rPr>
              <a:t>Statistik Inferensial :</a:t>
            </a:r>
            <a:r>
              <a:rPr lang="en-US" smtClean="0"/>
              <a:t> metode yang digunakan untuk mengestimasi sifat </a:t>
            </a:r>
            <a:r>
              <a:rPr lang="en-US">
                <a:solidFill>
                  <a:schemeClr val="accent1"/>
                </a:solidFill>
              </a:rPr>
              <a:t>populasi</a:t>
            </a:r>
            <a:r>
              <a:rPr lang="en-US" smtClean="0"/>
              <a:t> berdasarkan pada </a:t>
            </a:r>
            <a:r>
              <a:rPr lang="en-US">
                <a:solidFill>
                  <a:schemeClr val="accent1"/>
                </a:solidFill>
              </a:rPr>
              <a:t>sampel</a:t>
            </a:r>
            <a:r>
              <a:rPr lang="en-US" smtClean="0"/>
              <a:t>. </a:t>
            </a:r>
            <a:endParaRPr lang="en-US">
              <a:solidFill>
                <a:schemeClr val="accent1"/>
              </a:solidFill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3600"/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0" y="0"/>
            <a:ext cx="184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endParaRPr lang="en-US" sz="1400" b="1" i="1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3E363-DAAE-49FC-B4F8-0F6B610555E3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ALFIRA SOFIA</a:t>
            </a:r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Rectangle 2"/>
          <p:cNvSpPr>
            <a:spLocks noGrp="1" noChangeArrowheads="1"/>
          </p:cNvSpPr>
          <p:nvPr>
            <p:ph type="title"/>
          </p:nvPr>
        </p:nvSpPr>
        <p:spPr>
          <a:xfrm>
            <a:off x="654486" y="152400"/>
            <a:ext cx="7943414" cy="1295400"/>
          </a:xfrm>
        </p:spPr>
        <p:txBody>
          <a:bodyPr anchor="ctr"/>
          <a:lstStyle/>
          <a:p>
            <a:pPr eaLnBrk="1" hangingPunct="1"/>
            <a:r>
              <a:rPr lang="en-US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Statistik Deskriptif</a:t>
            </a:r>
          </a:p>
        </p:txBody>
      </p:sp>
      <p:sp>
        <p:nvSpPr>
          <p:cNvPr id="10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130000"/>
              </a:lnSpc>
            </a:pPr>
            <a:r>
              <a:rPr lang="en-US" sz="3200" smtClean="0"/>
              <a:t>Mengumpulkan data</a:t>
            </a:r>
          </a:p>
          <a:p>
            <a:pPr lvl="1" eaLnBrk="1" hangingPunct="1">
              <a:lnSpc>
                <a:spcPct val="130000"/>
              </a:lnSpc>
            </a:pPr>
            <a:r>
              <a:rPr lang="en-US" sz="2400" smtClean="0"/>
              <a:t>Mis : Survey</a:t>
            </a:r>
          </a:p>
          <a:p>
            <a:pPr eaLnBrk="1" hangingPunct="1">
              <a:lnSpc>
                <a:spcPct val="130000"/>
              </a:lnSpc>
            </a:pPr>
            <a:r>
              <a:rPr lang="en-US" sz="3200" smtClean="0"/>
              <a:t>Penyajian data</a:t>
            </a:r>
          </a:p>
          <a:p>
            <a:pPr lvl="1" eaLnBrk="1" hangingPunct="1">
              <a:lnSpc>
                <a:spcPct val="130000"/>
              </a:lnSpc>
            </a:pPr>
            <a:r>
              <a:rPr lang="en-US" sz="2400" smtClean="0"/>
              <a:t>Mis : Tabel dan grafik</a:t>
            </a:r>
          </a:p>
          <a:p>
            <a:pPr eaLnBrk="1" hangingPunct="1">
              <a:lnSpc>
                <a:spcPct val="130000"/>
              </a:lnSpc>
            </a:pPr>
            <a:r>
              <a:rPr lang="en-US" sz="3200" smtClean="0"/>
              <a:t>Karakteristik data</a:t>
            </a:r>
          </a:p>
          <a:p>
            <a:pPr lvl="1" eaLnBrk="1" hangingPunct="1">
              <a:lnSpc>
                <a:spcPct val="130000"/>
              </a:lnSpc>
            </a:pPr>
            <a:r>
              <a:rPr lang="en-US" sz="2400" smtClean="0"/>
              <a:t>Mis :  Rata-rata sampel = </a:t>
            </a:r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4450046" y="4475620"/>
          <a:ext cx="887413" cy="914400"/>
        </p:xfrm>
        <a:graphic>
          <a:graphicData uri="http://schemas.openxmlformats.org/presentationml/2006/ole">
            <p:oleObj spid="_x0000_s64514" name="Equation" r:id="rId4" imgW="419040" imgH="431640" progId="">
              <p:embed/>
            </p:oleObj>
          </a:graphicData>
        </a:graphic>
      </p:graphicFrame>
      <p:graphicFrame>
        <p:nvGraphicFramePr>
          <p:cNvPr id="1027" name="Object 6">
            <a:hlinkClick r:id="" action="ppaction://ole?verb=0"/>
          </p:cNvPr>
          <p:cNvGraphicFramePr>
            <a:graphicFrameLocks/>
          </p:cNvGraphicFramePr>
          <p:nvPr/>
        </p:nvGraphicFramePr>
        <p:xfrm>
          <a:off x="4475968" y="3022362"/>
          <a:ext cx="1803400" cy="1274762"/>
        </p:xfrm>
        <a:graphic>
          <a:graphicData uri="http://schemas.openxmlformats.org/presentationml/2006/ole">
            <p:oleObj spid="_x0000_s64515" name="Clip" r:id="rId5" imgW="1801800" imgH="1272960" progId="">
              <p:embed/>
            </p:oleObj>
          </a:graphicData>
        </a:graphic>
      </p:graphicFrame>
      <p:sp>
        <p:nvSpPr>
          <p:cNvPr id="1032" name="Line 7"/>
          <p:cNvSpPr>
            <a:spLocks noChangeShapeType="1"/>
          </p:cNvSpPr>
          <p:nvPr/>
        </p:nvSpPr>
        <p:spPr bwMode="auto">
          <a:xfrm>
            <a:off x="5847568" y="2793762"/>
            <a:ext cx="1588" cy="9906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033" name="Line 8"/>
          <p:cNvSpPr>
            <a:spLocks noChangeShapeType="1"/>
          </p:cNvSpPr>
          <p:nvPr/>
        </p:nvSpPr>
        <p:spPr bwMode="auto">
          <a:xfrm>
            <a:off x="5847568" y="3784362"/>
            <a:ext cx="1600200" cy="1587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034" name="Rectangle 9"/>
          <p:cNvSpPr>
            <a:spLocks noChangeArrowheads="1"/>
          </p:cNvSpPr>
          <p:nvPr/>
        </p:nvSpPr>
        <p:spPr bwMode="auto">
          <a:xfrm>
            <a:off x="6076168" y="3327162"/>
            <a:ext cx="1524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35" name="Rectangle 10"/>
          <p:cNvSpPr>
            <a:spLocks noChangeArrowheads="1"/>
          </p:cNvSpPr>
          <p:nvPr/>
        </p:nvSpPr>
        <p:spPr bwMode="auto">
          <a:xfrm>
            <a:off x="6228568" y="3403362"/>
            <a:ext cx="1524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36" name="Rectangle 11"/>
          <p:cNvSpPr>
            <a:spLocks noChangeArrowheads="1"/>
          </p:cNvSpPr>
          <p:nvPr/>
        </p:nvSpPr>
        <p:spPr bwMode="auto">
          <a:xfrm>
            <a:off x="6380968" y="3098562"/>
            <a:ext cx="152400" cy="685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37" name="Rectangle 12"/>
          <p:cNvSpPr>
            <a:spLocks noChangeArrowheads="1"/>
          </p:cNvSpPr>
          <p:nvPr/>
        </p:nvSpPr>
        <p:spPr bwMode="auto">
          <a:xfrm>
            <a:off x="6533368" y="3174762"/>
            <a:ext cx="1524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38" name="Rectangle 13"/>
          <p:cNvSpPr>
            <a:spLocks noChangeArrowheads="1"/>
          </p:cNvSpPr>
          <p:nvPr/>
        </p:nvSpPr>
        <p:spPr bwMode="auto">
          <a:xfrm>
            <a:off x="6685768" y="3327162"/>
            <a:ext cx="1524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39" name="Rectangle 14"/>
          <p:cNvSpPr>
            <a:spLocks noChangeArrowheads="1"/>
          </p:cNvSpPr>
          <p:nvPr/>
        </p:nvSpPr>
        <p:spPr bwMode="auto">
          <a:xfrm>
            <a:off x="6838168" y="3555762"/>
            <a:ext cx="1524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40" name="Rectangle 15"/>
          <p:cNvSpPr>
            <a:spLocks noChangeArrowheads="1"/>
          </p:cNvSpPr>
          <p:nvPr/>
        </p:nvSpPr>
        <p:spPr bwMode="auto">
          <a:xfrm>
            <a:off x="5923768" y="3555762"/>
            <a:ext cx="1524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41" name="Rectangle 16"/>
          <p:cNvSpPr>
            <a:spLocks noChangeArrowheads="1"/>
          </p:cNvSpPr>
          <p:nvPr/>
        </p:nvSpPr>
        <p:spPr bwMode="auto">
          <a:xfrm>
            <a:off x="6990568" y="3631962"/>
            <a:ext cx="152400" cy="152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1042" name="Picture 17" descr="j0283537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69738" y="1691536"/>
            <a:ext cx="990600" cy="96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3" name="Picture 20" descr="check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978400" y="2298700"/>
            <a:ext cx="14287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4" name="Picture 21" descr="check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054600" y="2451100"/>
            <a:ext cx="14287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5" name="Picture 22" descr="check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902200" y="2146300"/>
            <a:ext cx="14287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3E363-DAAE-49FC-B4F8-0F6B610555E3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ALFIRA SOFIA</a:t>
            </a:r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282700"/>
          </a:xfrm>
        </p:spPr>
        <p:txBody>
          <a:bodyPr anchor="ctr"/>
          <a:lstStyle/>
          <a:p>
            <a:pPr eaLnBrk="1" hangingPunct="1"/>
            <a:r>
              <a:rPr lang="en-US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Statistik Inferensial</a:t>
            </a:r>
          </a:p>
        </p:txBody>
      </p:sp>
      <p:sp>
        <p:nvSpPr>
          <p:cNvPr id="11269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676400"/>
            <a:ext cx="5029200" cy="4532313"/>
          </a:xfrm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en-US" sz="2400" smtClean="0"/>
              <a:t>Estimasi / Pendugaan</a:t>
            </a:r>
          </a:p>
          <a:p>
            <a:pPr lvl="1" eaLnBrk="1" hangingPunct="1">
              <a:lnSpc>
                <a:spcPct val="110000"/>
              </a:lnSpc>
            </a:pPr>
            <a:r>
              <a:rPr lang="en-US" sz="2300" smtClean="0"/>
              <a:t>Mis : Menduga rata-rata berat badan populasi menggunakan rata-rata berat badan sampel. </a:t>
            </a:r>
          </a:p>
          <a:p>
            <a:pPr eaLnBrk="1" hangingPunct="1">
              <a:lnSpc>
                <a:spcPct val="110000"/>
              </a:lnSpc>
            </a:pPr>
            <a:r>
              <a:rPr lang="en-US" sz="2400" smtClean="0"/>
              <a:t>Pengujian Hipotesis</a:t>
            </a:r>
          </a:p>
          <a:p>
            <a:pPr lvl="1" eaLnBrk="1" hangingPunct="1">
              <a:lnSpc>
                <a:spcPct val="110000"/>
              </a:lnSpc>
            </a:pPr>
            <a:r>
              <a:rPr lang="en-US" sz="2300" smtClean="0"/>
              <a:t>Mis : Menguji klaim bahwa rata-rata berat badan populasi adalah 75 kg.</a:t>
            </a:r>
          </a:p>
        </p:txBody>
      </p:sp>
      <p:graphicFrame>
        <p:nvGraphicFramePr>
          <p:cNvPr id="10" name="Diagram 9"/>
          <p:cNvGraphicFramePr/>
          <p:nvPr/>
        </p:nvGraphicFramePr>
        <p:xfrm>
          <a:off x="489560" y="5368489"/>
          <a:ext cx="7772400" cy="68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1271" name="Picture 5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410200" y="1905000"/>
            <a:ext cx="3124200" cy="3048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3E363-DAAE-49FC-B4F8-0F6B610555E3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ALFIRA SOFIA</a:t>
            </a:r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5100"/>
            <a:ext cx="8229600" cy="1282700"/>
          </a:xfrm>
        </p:spPr>
        <p:txBody>
          <a:bodyPr anchor="ctr">
            <a:normAutofit/>
          </a:bodyPr>
          <a:lstStyle/>
          <a:p>
            <a:r>
              <a:rPr lang="en-US" smtClean="0"/>
              <a:t>Beberapa Istilah Dasar Statistik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7"/>
            <a:ext cx="8229600" cy="1223963"/>
          </a:xfrm>
        </p:spPr>
        <p:txBody>
          <a:bodyPr>
            <a:normAutofit fontScale="62500" lnSpcReduction="20000"/>
          </a:bodyPr>
          <a:lstStyle/>
          <a:p>
            <a:pPr marL="0" lvl="0" indent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  <a:tabLst>
                <a:tab pos="1377950" algn="l"/>
              </a:tabLst>
            </a:pPr>
            <a:r>
              <a:rPr lang="en-US" sz="3600" b="1" smtClean="0">
                <a:solidFill>
                  <a:srgbClr val="002060"/>
                </a:solidFill>
              </a:rPr>
              <a:t>POPULASI : </a:t>
            </a:r>
            <a:r>
              <a:rPr lang="en-US" smtClean="0"/>
              <a:t>Keseluruhan individu atau objek tertentu atau ukuran yang diperoleh dari semua individu atau objek tertentu. 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  <a:tabLst>
                <a:tab pos="1377950" algn="l"/>
              </a:tabLst>
            </a:pPr>
            <a:endParaRPr lang="en-US" smtClean="0">
              <a:solidFill>
                <a:schemeClr val="bg1"/>
              </a:solidFill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  <a:tabLst>
                <a:tab pos="1377950" algn="l"/>
              </a:tabLst>
            </a:pPr>
            <a:r>
              <a:rPr lang="en-US" sz="3600" b="1" smtClean="0">
                <a:solidFill>
                  <a:srgbClr val="002060"/>
                </a:solidFill>
              </a:rPr>
              <a:t>SAMPEL : </a:t>
            </a:r>
            <a:r>
              <a:rPr lang="en-US" smtClean="0"/>
              <a:t>bagian dari suatu populasi yang akan dipelajari.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smtClean="0">
              <a:solidFill>
                <a:schemeClr val="bg1"/>
              </a:solidFill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3E363-DAAE-49FC-B4F8-0F6B610555E3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642274" y="2843414"/>
            <a:ext cx="2461364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hangingPunct="0">
              <a:lnSpc>
                <a:spcPct val="100000"/>
              </a:lnSpc>
              <a:spcBef>
                <a:spcPct val="0"/>
              </a:spcBef>
              <a:buClrTx/>
              <a:buSzTx/>
            </a:pPr>
            <a:r>
              <a:rPr lang="en-US" sz="2000" b="1">
                <a:solidFill>
                  <a:srgbClr val="002060"/>
                </a:solidFill>
                <a:latin typeface="Cambria" pitchFamily="18" charset="0"/>
              </a:rPr>
              <a:t>PARAMETER</a:t>
            </a:r>
          </a:p>
          <a:p>
            <a:pPr lvl="0" eaLnBrk="0" hangingPunct="0">
              <a:lnSpc>
                <a:spcPct val="100000"/>
              </a:lnSpc>
              <a:spcBef>
                <a:spcPct val="0"/>
              </a:spcBef>
              <a:buClrTx/>
              <a:buSzTx/>
            </a:pPr>
            <a:r>
              <a:rPr lang="en-US">
                <a:solidFill>
                  <a:schemeClr val="tx1"/>
                </a:solidFill>
                <a:latin typeface="Cambria" pitchFamily="18" charset="0"/>
              </a:rPr>
              <a:t>Merupakan ukuran numerik yang menggambarkan karakteristik populasi. </a:t>
            </a:r>
          </a:p>
          <a:p>
            <a:pPr lvl="0" eaLnBrk="0" hangingPunct="0">
              <a:lnSpc>
                <a:spcPct val="100000"/>
              </a:lnSpc>
              <a:spcBef>
                <a:spcPct val="0"/>
              </a:spcBef>
              <a:buClrTx/>
              <a:buSzTx/>
            </a:pPr>
            <a:endParaRPr lang="en-US">
              <a:solidFill>
                <a:schemeClr val="bg1"/>
              </a:solidFill>
              <a:latin typeface="Cambria" pitchFamily="18" charset="0"/>
            </a:endParaRPr>
          </a:p>
          <a:p>
            <a:pPr lvl="0" eaLnBrk="0" hangingPunct="0">
              <a:lnSpc>
                <a:spcPct val="100000"/>
              </a:lnSpc>
              <a:spcBef>
                <a:spcPct val="0"/>
              </a:spcBef>
              <a:buClrTx/>
              <a:buSzTx/>
            </a:pPr>
            <a:r>
              <a:rPr lang="en-US" sz="2000" b="1">
                <a:solidFill>
                  <a:srgbClr val="002060"/>
                </a:solidFill>
                <a:latin typeface="Cambria" pitchFamily="18" charset="0"/>
              </a:rPr>
              <a:t>STATISTIK</a:t>
            </a:r>
          </a:p>
          <a:p>
            <a:pPr lvl="0" eaLnBrk="0" hangingPunct="0">
              <a:lnSpc>
                <a:spcPct val="100000"/>
              </a:lnSpc>
              <a:spcBef>
                <a:spcPct val="0"/>
              </a:spcBef>
              <a:buClrTx/>
              <a:buSzTx/>
            </a:pPr>
            <a:r>
              <a:rPr lang="en-US">
                <a:solidFill>
                  <a:schemeClr val="tx1"/>
                </a:solidFill>
                <a:latin typeface="Cambria" pitchFamily="18" charset="0"/>
              </a:rPr>
              <a:t>Merupakan ukuran numerik yang menggambarkan karakteristik </a:t>
            </a:r>
            <a:endParaRPr lang="en-US" smtClean="0">
              <a:solidFill>
                <a:schemeClr val="tx1"/>
              </a:solidFill>
              <a:latin typeface="Cambria" pitchFamily="18" charset="0"/>
            </a:endParaRPr>
          </a:p>
          <a:p>
            <a:pPr lvl="0" eaLnBrk="0" hangingPunct="0">
              <a:lnSpc>
                <a:spcPct val="100000"/>
              </a:lnSpc>
              <a:spcBef>
                <a:spcPct val="0"/>
              </a:spcBef>
              <a:buClrTx/>
              <a:buSzTx/>
            </a:pPr>
            <a:r>
              <a:rPr lang="en-US" smtClean="0">
                <a:solidFill>
                  <a:schemeClr val="tx1"/>
                </a:solidFill>
                <a:latin typeface="Cambria" pitchFamily="18" charset="0"/>
              </a:rPr>
              <a:t>sampel</a:t>
            </a:r>
            <a:r>
              <a:rPr lang="en-US">
                <a:solidFill>
                  <a:schemeClr val="tx1"/>
                </a:solidFill>
                <a:latin typeface="Cambria" pitchFamily="18" charset="0"/>
              </a:rPr>
              <a:t>. </a:t>
            </a: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1330" y="3129858"/>
            <a:ext cx="6211888" cy="300990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ALFIRA SOFIA</a:t>
            </a:r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prstGeom prst="rect">
            <a:avLst/>
          </a:prstGeom>
          <a:noFill/>
          <a:ln/>
        </p:spPr>
        <p:txBody>
          <a:bodyPr lIns="92075" tIns="46038" rIns="92075" bIns="46038" anchor="ctr"/>
          <a:lstStyle/>
          <a:p>
            <a:r>
              <a:rPr lang="en-US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Jenis-jenis Variabel </a:t>
            </a:r>
            <a:endParaRPr lang="en-US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905000"/>
            <a:ext cx="8267700" cy="4373563"/>
          </a:xfrm>
          <a:noFill/>
          <a:ln/>
        </p:spPr>
        <p:txBody>
          <a:bodyPr lIns="92075" tIns="46038" rIns="92075" bIns="46038"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en-US">
                <a:solidFill>
                  <a:schemeClr val="accent1"/>
                </a:solidFill>
              </a:rPr>
              <a:t>A.</a:t>
            </a:r>
            <a:r>
              <a:rPr lang="en-US"/>
              <a:t> </a:t>
            </a:r>
            <a:r>
              <a:rPr lang="en-US" smtClean="0"/>
              <a:t>Variabel </a:t>
            </a:r>
            <a:r>
              <a:rPr lang="en-US" smtClean="0">
                <a:solidFill>
                  <a:srgbClr val="002060"/>
                </a:solidFill>
              </a:rPr>
              <a:t>Kualitatif</a:t>
            </a:r>
            <a:r>
              <a:rPr lang="en-US" smtClean="0">
                <a:solidFill>
                  <a:schemeClr val="accent1"/>
                </a:solidFill>
              </a:rPr>
              <a:t> </a:t>
            </a:r>
            <a:r>
              <a:rPr lang="en-US" smtClean="0"/>
              <a:t>atau </a:t>
            </a:r>
            <a:r>
              <a:rPr lang="en-US" smtClean="0">
                <a:solidFill>
                  <a:srgbClr val="002060"/>
                </a:solidFill>
              </a:rPr>
              <a:t>Atribut</a:t>
            </a:r>
            <a:r>
              <a:rPr lang="en-US" smtClean="0">
                <a:solidFill>
                  <a:srgbClr val="4DB14B"/>
                </a:solidFill>
              </a:rPr>
              <a:t> </a:t>
            </a:r>
            <a:r>
              <a:rPr lang="en-US" smtClean="0"/>
              <a:t>:</a:t>
            </a:r>
            <a:r>
              <a:rPr lang="en-US" smtClean="0">
                <a:solidFill>
                  <a:srgbClr val="00B0F0"/>
                </a:solidFill>
              </a:rPr>
              <a:t> </a:t>
            </a:r>
            <a:r>
              <a:rPr lang="en-US" smtClean="0"/>
              <a:t>karakter yang dipelajari bersifat non-numerik. </a:t>
            </a:r>
            <a:endParaRPr lang="en-US">
              <a:solidFill>
                <a:schemeClr val="accent1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en-US">
                <a:solidFill>
                  <a:schemeClr val="accent1"/>
                </a:solidFill>
              </a:rPr>
              <a:t>	</a:t>
            </a:r>
            <a:r>
              <a:rPr lang="en-US" sz="2000" smtClean="0">
                <a:solidFill>
                  <a:schemeClr val="accent1"/>
                </a:solidFill>
              </a:rPr>
              <a:t>CONTOH :</a:t>
            </a:r>
            <a:r>
              <a:rPr lang="en-US" sz="2000" smtClean="0"/>
              <a:t> </a:t>
            </a:r>
            <a:r>
              <a:rPr lang="en-US" sz="2000"/>
              <a:t>Gender, </a:t>
            </a:r>
            <a:r>
              <a:rPr lang="en-US" sz="2000" smtClean="0"/>
              <a:t>agama yang dianut, jenis mobil yang dimiliki, tempat kelahiran, warna mata. </a:t>
            </a:r>
            <a:endParaRPr lang="en-US" sz="2000"/>
          </a:p>
          <a:p>
            <a:pPr>
              <a:buFont typeface="Wingdings" pitchFamily="2" charset="2"/>
              <a:buNone/>
            </a:pPr>
            <a:endParaRPr lang="en-US" sz="2000"/>
          </a:p>
          <a:p>
            <a:pPr>
              <a:buFont typeface="Wingdings" pitchFamily="2" charset="2"/>
              <a:buNone/>
            </a:pPr>
            <a:r>
              <a:rPr lang="en-US">
                <a:solidFill>
                  <a:schemeClr val="accent1"/>
                </a:solidFill>
              </a:rPr>
              <a:t>B.</a:t>
            </a:r>
            <a:r>
              <a:rPr lang="en-US"/>
              <a:t> </a:t>
            </a:r>
            <a:r>
              <a:rPr lang="en-US" smtClean="0"/>
              <a:t>Variabel </a:t>
            </a:r>
            <a:r>
              <a:rPr lang="en-US" smtClean="0">
                <a:solidFill>
                  <a:srgbClr val="002060"/>
                </a:solidFill>
              </a:rPr>
              <a:t>Kuantitatif</a:t>
            </a:r>
            <a:r>
              <a:rPr lang="en-US" smtClean="0">
                <a:solidFill>
                  <a:schemeClr val="accent1"/>
                </a:solidFill>
              </a:rPr>
              <a:t> </a:t>
            </a:r>
            <a:r>
              <a:rPr lang="en-US" smtClean="0"/>
              <a:t>: variabel yang diteliti dapat ditampilkan secara numerik. </a:t>
            </a:r>
            <a:endParaRPr lang="en-US"/>
          </a:p>
          <a:p>
            <a:pPr>
              <a:buFont typeface="Wingdings" pitchFamily="2" charset="2"/>
              <a:buNone/>
            </a:pPr>
            <a:r>
              <a:rPr lang="en-US"/>
              <a:t>	</a:t>
            </a:r>
            <a:r>
              <a:rPr lang="en-US" sz="2000" smtClean="0">
                <a:solidFill>
                  <a:schemeClr val="accent1"/>
                </a:solidFill>
              </a:rPr>
              <a:t>CONTOH :</a:t>
            </a:r>
            <a:r>
              <a:rPr lang="en-US" sz="2000" smtClean="0"/>
              <a:t> saldo dalam rekening Anda, umur presiden perusahaan, masa hidup baterai mobil, dan jumlah anak dalam sebuah keluarga. </a:t>
            </a:r>
            <a:endParaRPr lang="en-US" sz="2000"/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0" y="0"/>
            <a:ext cx="184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endParaRPr lang="en-US" sz="1400" b="1" i="1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3E363-DAAE-49FC-B4F8-0F6B610555E3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ALFIRA SOFIA</a:t>
            </a:r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prstGeom prst="rect">
            <a:avLst/>
          </a:prstGeom>
          <a:noFill/>
          <a:ln/>
        </p:spPr>
        <p:txBody>
          <a:bodyPr lIns="92075" tIns="46038" rIns="92075" bIns="46038" anchor="ctr">
            <a:normAutofit/>
          </a:bodyPr>
          <a:lstStyle/>
          <a:p>
            <a:r>
              <a:rPr lang="en-US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Klasifikasi Variabel Kuantitatif</a:t>
            </a:r>
            <a:endParaRPr lang="en-US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495300" y="1905000"/>
            <a:ext cx="7864475" cy="4462463"/>
          </a:xfrm>
          <a:noFill/>
          <a:ln/>
        </p:spPr>
        <p:txBody>
          <a:bodyPr lIns="92075" tIns="46038" rIns="92075" bIns="46038"/>
          <a:lstStyle/>
          <a:p>
            <a:pPr marL="0" indent="0">
              <a:lnSpc>
                <a:spcPct val="80000"/>
              </a:lnSpc>
              <a:buFont typeface="Wingdings" pitchFamily="2" charset="2"/>
              <a:buNone/>
            </a:pPr>
            <a:r>
              <a:rPr lang="en-US" sz="2400" smtClean="0"/>
              <a:t>Variabel Kuantitatif dapat diklasifikasikan menjadi </a:t>
            </a:r>
            <a:r>
              <a:rPr lang="en-US" sz="2400" smtClean="0">
                <a:solidFill>
                  <a:srgbClr val="002060"/>
                </a:solidFill>
              </a:rPr>
              <a:t>diskrit</a:t>
            </a:r>
            <a:r>
              <a:rPr lang="en-US" sz="2400" smtClean="0">
                <a:solidFill>
                  <a:schemeClr val="accent1"/>
                </a:solidFill>
              </a:rPr>
              <a:t> </a:t>
            </a:r>
            <a:r>
              <a:rPr lang="en-US" sz="2400" smtClean="0"/>
              <a:t>atau </a:t>
            </a:r>
            <a:r>
              <a:rPr lang="en-US" sz="2400" smtClean="0">
                <a:solidFill>
                  <a:srgbClr val="002060"/>
                </a:solidFill>
              </a:rPr>
              <a:t>kontinu</a:t>
            </a:r>
            <a:r>
              <a:rPr lang="en-US" sz="2400" smtClean="0"/>
              <a:t>. </a:t>
            </a:r>
            <a:endParaRPr lang="en-US" sz="240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2400">
              <a:solidFill>
                <a:schemeClr val="accent1"/>
              </a:solidFill>
            </a:endParaRPr>
          </a:p>
          <a:p>
            <a:pPr marL="463550" indent="-463550">
              <a:lnSpc>
                <a:spcPct val="80000"/>
              </a:lnSpc>
              <a:buFont typeface="Wingdings" pitchFamily="2" charset="2"/>
              <a:buNone/>
              <a:tabLst>
                <a:tab pos="463550" algn="l"/>
              </a:tabLst>
            </a:pPr>
            <a:r>
              <a:rPr lang="en-US" sz="2400" smtClean="0">
                <a:solidFill>
                  <a:schemeClr val="accent1"/>
                </a:solidFill>
              </a:rPr>
              <a:t>A.	</a:t>
            </a:r>
            <a:r>
              <a:rPr lang="en-US" sz="2400" smtClean="0">
                <a:solidFill>
                  <a:srgbClr val="002060"/>
                </a:solidFill>
              </a:rPr>
              <a:t>Variabel Diskrit </a:t>
            </a:r>
            <a:r>
              <a:rPr lang="en-US" sz="2400" smtClean="0">
                <a:solidFill>
                  <a:srgbClr val="4DB14B"/>
                </a:solidFill>
              </a:rPr>
              <a:t>:</a:t>
            </a:r>
            <a:r>
              <a:rPr lang="en-US" sz="2400" smtClean="0"/>
              <a:t> hanya berisi nilai tertentu saja, dan terdapat jarak / </a:t>
            </a:r>
            <a:r>
              <a:rPr lang="en-US" sz="2400" i="1" smtClean="0"/>
              <a:t>gaps</a:t>
            </a:r>
            <a:r>
              <a:rPr lang="en-US" sz="2400" smtClean="0"/>
              <a:t> diantara setiap nilai. </a:t>
            </a:r>
            <a:endParaRPr lang="en-US" sz="2400"/>
          </a:p>
          <a:p>
            <a:pPr marL="1490663" indent="-1027113">
              <a:lnSpc>
                <a:spcPct val="80000"/>
              </a:lnSpc>
              <a:buFont typeface="Wingdings" pitchFamily="2" charset="2"/>
              <a:buNone/>
              <a:tabLst>
                <a:tab pos="1490663" algn="l"/>
              </a:tabLst>
            </a:pPr>
            <a:r>
              <a:rPr lang="en-US" sz="1800" smtClean="0">
                <a:solidFill>
                  <a:schemeClr val="accent1"/>
                </a:solidFill>
              </a:rPr>
              <a:t>CONTOH </a:t>
            </a:r>
            <a:r>
              <a:rPr lang="en-US" sz="1800" smtClean="0"/>
              <a:t>: 	jumlah kamar tidur di sebuah rumah (1, 2, 3, … dst.) , jumlah mobil yang tiba di pintu keluar tol KM 31 Cikarang (322, 512, dll.), jumlah mahasiswa di kelas Statistika (mis. 47 orang). </a:t>
            </a:r>
            <a:endParaRPr lang="en-US" sz="140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1800"/>
          </a:p>
          <a:p>
            <a:pPr marL="463550" indent="-463550">
              <a:lnSpc>
                <a:spcPct val="80000"/>
              </a:lnSpc>
              <a:buFont typeface="Wingdings" pitchFamily="2" charset="2"/>
              <a:buNone/>
              <a:tabLst>
                <a:tab pos="463550" algn="l"/>
              </a:tabLst>
            </a:pPr>
            <a:r>
              <a:rPr lang="en-US" sz="2400">
                <a:solidFill>
                  <a:schemeClr val="accent1"/>
                </a:solidFill>
              </a:rPr>
              <a:t>B. </a:t>
            </a:r>
            <a:r>
              <a:rPr lang="en-US" sz="2400" smtClean="0">
                <a:solidFill>
                  <a:schemeClr val="accent1"/>
                </a:solidFill>
              </a:rPr>
              <a:t>	</a:t>
            </a:r>
            <a:r>
              <a:rPr lang="en-US" sz="2400" smtClean="0">
                <a:solidFill>
                  <a:srgbClr val="002060"/>
                </a:solidFill>
              </a:rPr>
              <a:t>Variabel Kontinu </a:t>
            </a:r>
            <a:r>
              <a:rPr lang="en-US" sz="2400" smtClean="0"/>
              <a:t>dapat berisi nilai berapapun dalam kisaran tertentu. </a:t>
            </a:r>
            <a:endParaRPr lang="en-US" sz="2400"/>
          </a:p>
          <a:p>
            <a:pPr marL="1490663" lvl="1" indent="-1027113">
              <a:lnSpc>
                <a:spcPct val="80000"/>
              </a:lnSpc>
              <a:buFontTx/>
              <a:buNone/>
              <a:tabLst>
                <a:tab pos="1490663" algn="l"/>
              </a:tabLst>
            </a:pPr>
            <a:r>
              <a:rPr lang="en-US" sz="1800" smtClean="0">
                <a:solidFill>
                  <a:schemeClr val="accent1"/>
                </a:solidFill>
              </a:rPr>
              <a:t>CONTOH </a:t>
            </a:r>
            <a:r>
              <a:rPr lang="en-US" sz="1800" smtClean="0"/>
              <a:t>: 	tekanan udara dalam ban, berat tomat yang dikirim, tinggi badan mahasiswa di kelas DKV</a:t>
            </a:r>
            <a:endParaRPr lang="en-US" sz="1600">
              <a:solidFill>
                <a:srgbClr val="4DB14B"/>
              </a:solidFill>
            </a:endParaRPr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0" y="0"/>
            <a:ext cx="184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endParaRPr lang="en-US" sz="1400" b="1" i="1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449263" y="2728913"/>
            <a:ext cx="8099425" cy="1350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endParaRPr lang="en-US" sz="2800">
              <a:solidFill>
                <a:schemeClr val="tx1"/>
              </a:solidFill>
              <a:latin typeface="Times New Roman" pitchFamily="18" charset="0"/>
            </a:endParaRPr>
          </a:p>
          <a:p>
            <a:pPr eaLnBrk="0" hangingPunct="0">
              <a:lnSpc>
                <a:spcPct val="100000"/>
              </a:lnSpc>
              <a:buClr>
                <a:srgbClr val="404960"/>
              </a:buClr>
              <a:buSzPct val="65000"/>
            </a:pPr>
            <a:endParaRPr lang="en-US" sz="2800">
              <a:solidFill>
                <a:schemeClr val="tx1"/>
              </a:solidFill>
              <a:latin typeface="Times New Roman" pitchFamily="18" charset="0"/>
            </a:endParaRPr>
          </a:p>
          <a:p>
            <a:pPr eaLnBrk="0" hangingPunct="0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endParaRPr lang="en-US" sz="1400" b="1" i="1">
              <a:solidFill>
                <a:srgbClr val="FFCC00"/>
              </a:solidFill>
              <a:latin typeface="Times New Roman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3E363-DAAE-49FC-B4F8-0F6B610555E3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ALFIRA SOFIA</a:t>
            </a:r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1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prstGeom prst="rect">
            <a:avLst/>
          </a:prstGeom>
          <a:noFill/>
          <a:ln/>
        </p:spPr>
        <p:txBody>
          <a:bodyPr lIns="92075" tIns="46038" rIns="92075" bIns="46038" anchor="ctr"/>
          <a:lstStyle/>
          <a:p>
            <a:r>
              <a:rPr lang="en-US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Ringkasan Jenis Variabel</a:t>
            </a:r>
            <a:endParaRPr lang="en-US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6390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976075" y="2237348"/>
            <a:ext cx="5191850" cy="3343742"/>
          </a:xfrm>
          <a:noFill/>
          <a:ln/>
        </p:spPr>
      </p:pic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0" y="0"/>
            <a:ext cx="184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endParaRPr lang="en-US" sz="1400" b="1" i="1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3E363-DAAE-49FC-B4F8-0F6B610555E3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ALFIRA SOFIA</a:t>
            </a:r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prstGeom prst="rect">
            <a:avLst/>
          </a:prstGeom>
          <a:noFill/>
          <a:ln/>
        </p:spPr>
        <p:txBody>
          <a:bodyPr lIns="92075" tIns="46038" rIns="92075" bIns="46038" anchor="ctr"/>
          <a:lstStyle/>
          <a:p>
            <a:r>
              <a:rPr lang="en-US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Empat Tingkat Pengukuran</a:t>
            </a:r>
            <a:endParaRPr lang="en-US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440" name="Rectangle 8"/>
          <p:cNvSpPr>
            <a:spLocks noGrp="1" noChangeArrowheads="1"/>
          </p:cNvSpPr>
          <p:nvPr>
            <p:ph sz="half" idx="1"/>
          </p:nvPr>
        </p:nvSpPr>
        <p:spPr>
          <a:xfrm>
            <a:off x="838200" y="1905000"/>
            <a:ext cx="6076167" cy="4181475"/>
          </a:xfrm>
        </p:spPr>
        <p:txBody>
          <a:bodyPr/>
          <a:lstStyle/>
          <a:p>
            <a:pPr marL="514350" indent="-514350">
              <a:lnSpc>
                <a:spcPct val="80000"/>
              </a:lnSpc>
              <a:buFont typeface="+mj-lt"/>
              <a:buAutoNum type="arabicPeriod"/>
            </a:pPr>
            <a:r>
              <a:rPr lang="en-US" smtClean="0">
                <a:solidFill>
                  <a:schemeClr val="accent1"/>
                </a:solidFill>
              </a:rPr>
              <a:t>Tingkat Nominal [</a:t>
            </a:r>
            <a:r>
              <a:rPr lang="en-US" smtClean="0"/>
              <a:t>terendah</a:t>
            </a:r>
            <a:r>
              <a:rPr lang="en-US" smtClean="0">
                <a:solidFill>
                  <a:schemeClr val="accent1"/>
                </a:solidFill>
              </a:rPr>
              <a:t>]</a:t>
            </a:r>
            <a:endParaRPr lang="en-US">
              <a:solidFill>
                <a:schemeClr val="accent1"/>
              </a:solidFill>
            </a:endParaRPr>
          </a:p>
          <a:p>
            <a:pPr marL="514350" indent="-514350">
              <a:lnSpc>
                <a:spcPct val="80000"/>
              </a:lnSpc>
              <a:buFont typeface="+mj-lt"/>
              <a:buAutoNum type="arabicPeriod"/>
            </a:pPr>
            <a:r>
              <a:rPr lang="en-US" smtClean="0">
                <a:solidFill>
                  <a:schemeClr val="accent1"/>
                </a:solidFill>
              </a:rPr>
              <a:t>Tingkat Ordinal</a:t>
            </a:r>
          </a:p>
          <a:p>
            <a:pPr marL="514350" indent="-514350">
              <a:lnSpc>
                <a:spcPct val="80000"/>
              </a:lnSpc>
              <a:buFont typeface="+mj-lt"/>
              <a:buAutoNum type="arabicPeriod"/>
            </a:pPr>
            <a:r>
              <a:rPr lang="en-US" smtClean="0">
                <a:solidFill>
                  <a:schemeClr val="accent1"/>
                </a:solidFill>
              </a:rPr>
              <a:t>Tingkat Interval</a:t>
            </a:r>
          </a:p>
          <a:p>
            <a:pPr marL="514350" indent="-514350">
              <a:lnSpc>
                <a:spcPct val="80000"/>
              </a:lnSpc>
              <a:buFont typeface="+mj-lt"/>
              <a:buAutoNum type="arabicPeriod"/>
            </a:pPr>
            <a:r>
              <a:rPr lang="en-US" smtClean="0">
                <a:solidFill>
                  <a:schemeClr val="accent1"/>
                </a:solidFill>
              </a:rPr>
              <a:t>Tingkat Rasio [</a:t>
            </a:r>
            <a:r>
              <a:rPr lang="en-US" smtClean="0"/>
              <a:t>tertinggi</a:t>
            </a:r>
            <a:r>
              <a:rPr lang="en-US" smtClean="0">
                <a:solidFill>
                  <a:schemeClr val="accent1"/>
                </a:solidFill>
              </a:rPr>
              <a:t>]</a:t>
            </a:r>
            <a:endParaRPr lang="en-US"/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0" y="0"/>
            <a:ext cx="184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endParaRPr lang="en-US" sz="1400" b="1" i="1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18442" name="Rectangle 10"/>
          <p:cNvSpPr>
            <a:spLocks noChangeArrowheads="1"/>
          </p:cNvSpPr>
          <p:nvPr/>
        </p:nvSpPr>
        <p:spPr bwMode="auto">
          <a:xfrm>
            <a:off x="809625" y="1885950"/>
            <a:ext cx="3686175" cy="1828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F3113-51D8-433A-B933-35506A6297A8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ALFIRA SOFIA</a:t>
            </a:r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5100"/>
            <a:ext cx="8229600" cy="1270000"/>
          </a:xfrm>
        </p:spPr>
        <p:txBody>
          <a:bodyPr anchor="ctr"/>
          <a:lstStyle/>
          <a:p>
            <a:r>
              <a:rPr lang="en-US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Tingkat Pengukuran Data</a:t>
            </a:r>
            <a:endParaRPr lang="en-US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20700" y="1905001"/>
            <a:ext cx="8055279" cy="3706660"/>
          </a:xfrm>
        </p:spPr>
        <p:txBody>
          <a:bodyPr>
            <a:normAutofit lnSpcReduction="10000"/>
          </a:bodyPr>
          <a:lstStyle/>
          <a:p>
            <a:pPr eaLnBrk="1" hangingPunct="1">
              <a:defRPr/>
            </a:pPr>
            <a:r>
              <a:rPr lang="en-US" sz="2400" b="1" smtClean="0">
                <a:solidFill>
                  <a:srgbClr val="92D050"/>
                </a:solidFill>
              </a:rPr>
              <a:t>Data Nominal</a:t>
            </a:r>
            <a:r>
              <a:rPr lang="en-US" sz="2400" smtClean="0">
                <a:solidFill>
                  <a:srgbClr val="92D050"/>
                </a:solidFill>
              </a:rPr>
              <a:t> </a:t>
            </a:r>
            <a:r>
              <a:rPr lang="en-US" sz="2400"/>
              <a:t>: </a:t>
            </a:r>
            <a:endParaRPr lang="en-US" sz="2400" smtClean="0"/>
          </a:p>
          <a:p>
            <a:pPr indent="-4763" eaLnBrk="1" hangingPunct="1">
              <a:buNone/>
              <a:defRPr/>
            </a:pPr>
            <a:r>
              <a:rPr lang="en-US" sz="2400"/>
              <a:t>	</a:t>
            </a:r>
            <a:r>
              <a:rPr lang="en-US" sz="2400" smtClean="0"/>
              <a:t>data </a:t>
            </a:r>
            <a:r>
              <a:rPr lang="en-US" sz="2400"/>
              <a:t>yang diklasifikasikan ke dalam beberapa kategori </a:t>
            </a:r>
            <a:r>
              <a:rPr lang="en-US" sz="2400" smtClean="0"/>
              <a:t>(mis. “ya” dan “tidak”) dan </a:t>
            </a:r>
            <a:r>
              <a:rPr lang="en-US" sz="2400" u="sng"/>
              <a:t>tidak</a:t>
            </a:r>
            <a:r>
              <a:rPr lang="en-US" sz="2400"/>
              <a:t> dapat disusun dalam urutan tertentu.</a:t>
            </a:r>
          </a:p>
          <a:p>
            <a:pPr>
              <a:buNone/>
              <a:defRPr/>
            </a:pPr>
            <a:r>
              <a:rPr lang="en-US" sz="2400"/>
              <a:t>	</a:t>
            </a:r>
            <a:r>
              <a:rPr lang="en-US" sz="1800" smtClean="0"/>
              <a:t>CONTOH : </a:t>
            </a:r>
            <a:r>
              <a:rPr lang="en-US" sz="1800"/>
              <a:t>gender, </a:t>
            </a:r>
            <a:r>
              <a:rPr lang="en-US" sz="1800" smtClean="0"/>
              <a:t>agama, etnis, lokasi geografis, no. telepon, NPM, kode pos, dll.</a:t>
            </a:r>
            <a:endParaRPr lang="en-US" sz="2400"/>
          </a:p>
          <a:p>
            <a:pPr eaLnBrk="1" hangingPunct="1">
              <a:defRPr/>
            </a:pPr>
            <a:r>
              <a:rPr lang="en-US" sz="2400" b="1" smtClean="0">
                <a:solidFill>
                  <a:srgbClr val="92D050"/>
                </a:solidFill>
              </a:rPr>
              <a:t>Data Ordinal </a:t>
            </a:r>
            <a:r>
              <a:rPr lang="en-US" sz="2400" smtClean="0"/>
              <a:t>: </a:t>
            </a:r>
          </a:p>
          <a:p>
            <a:pPr indent="-4763" eaLnBrk="1" hangingPunct="1">
              <a:buNone/>
              <a:defRPr/>
            </a:pPr>
            <a:r>
              <a:rPr lang="en-US" sz="2400"/>
              <a:t>	</a:t>
            </a:r>
            <a:r>
              <a:rPr lang="en-US" sz="2400" smtClean="0"/>
              <a:t>melibatkan </a:t>
            </a:r>
            <a:r>
              <a:rPr lang="en-US" sz="2400"/>
              <a:t>data yang disusun dalam urutan tertentu, tetapi </a:t>
            </a:r>
            <a:r>
              <a:rPr lang="en-US" sz="2400" smtClean="0"/>
              <a:t>jarak antar </a:t>
            </a:r>
            <a:r>
              <a:rPr lang="en-US" sz="2400"/>
              <a:t>nilai data tidak </a:t>
            </a:r>
            <a:r>
              <a:rPr lang="en-US" sz="2400" smtClean="0"/>
              <a:t>perlu selalu sama (tidak dapat dijelaskan / tidak bermakna). </a:t>
            </a:r>
            <a:endParaRPr lang="en-US" sz="2400"/>
          </a:p>
          <a:p>
            <a:pPr>
              <a:buNone/>
              <a:defRPr/>
            </a:pPr>
            <a:r>
              <a:rPr lang="en-US" sz="2400"/>
              <a:t>   </a:t>
            </a:r>
          </a:p>
        </p:txBody>
      </p:sp>
      <p:graphicFrame>
        <p:nvGraphicFramePr>
          <p:cNvPr id="7" name="Diagram 6"/>
          <p:cNvGraphicFramePr/>
          <p:nvPr/>
        </p:nvGraphicFramePr>
        <p:xfrm>
          <a:off x="707720" y="5426030"/>
          <a:ext cx="7699332" cy="7571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F3113-51D8-433A-B933-35506A6297A8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ALFIRA SOFIA</a:t>
            </a:r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3" name="Picture 2" descr="j021295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600" y="3733800"/>
            <a:ext cx="1295400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4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020763"/>
          </a:xfrm>
        </p:spPr>
        <p:txBody>
          <a:bodyPr>
            <a:normAutofit/>
          </a:bodyPr>
          <a:lstStyle/>
          <a:p>
            <a:pPr eaLnBrk="1" hangingPunct="1"/>
            <a:r>
              <a:rPr lang="en-US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Ilustrasi Data Nominal dan Ordinal</a:t>
            </a:r>
          </a:p>
        </p:txBody>
      </p:sp>
      <p:sp>
        <p:nvSpPr>
          <p:cNvPr id="20485" name="Line 4"/>
          <p:cNvSpPr>
            <a:spLocks noChangeShapeType="1"/>
          </p:cNvSpPr>
          <p:nvPr/>
        </p:nvSpPr>
        <p:spPr bwMode="auto">
          <a:xfrm>
            <a:off x="3886200" y="1600200"/>
            <a:ext cx="0" cy="487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20486" name="Picture 5" descr="j021295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1600" y="5067300"/>
            <a:ext cx="1295400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7" name="Oval 6"/>
          <p:cNvSpPr>
            <a:spLocks noChangeArrowheads="1"/>
          </p:cNvSpPr>
          <p:nvPr/>
        </p:nvSpPr>
        <p:spPr bwMode="auto">
          <a:xfrm>
            <a:off x="1905000" y="4114800"/>
            <a:ext cx="2286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/>
              <a:t>2</a:t>
            </a:r>
          </a:p>
        </p:txBody>
      </p:sp>
      <p:sp>
        <p:nvSpPr>
          <p:cNvPr id="20488" name="Text Box 7"/>
          <p:cNvSpPr txBox="1">
            <a:spLocks noChangeArrowheads="1"/>
          </p:cNvSpPr>
          <p:nvPr/>
        </p:nvSpPr>
        <p:spPr bwMode="auto">
          <a:xfrm>
            <a:off x="685800" y="3200400"/>
            <a:ext cx="2254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FF3300"/>
                </a:solidFill>
              </a:rPr>
              <a:t>1.</a:t>
            </a:r>
            <a:r>
              <a:rPr lang="en-US"/>
              <a:t> Ralf Schumacher</a:t>
            </a:r>
          </a:p>
        </p:txBody>
      </p:sp>
      <p:sp>
        <p:nvSpPr>
          <p:cNvPr id="20489" name="Rectangle 8"/>
          <p:cNvSpPr>
            <a:spLocks noChangeArrowheads="1"/>
          </p:cNvSpPr>
          <p:nvPr/>
        </p:nvSpPr>
        <p:spPr bwMode="auto">
          <a:xfrm>
            <a:off x="685800" y="4495800"/>
            <a:ext cx="23558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>
                <a:solidFill>
                  <a:srgbClr val="FF3300"/>
                </a:solidFill>
              </a:rPr>
              <a:t>2.</a:t>
            </a:r>
            <a:r>
              <a:rPr lang="en-US"/>
              <a:t> Kimi Raikonen</a:t>
            </a:r>
          </a:p>
        </p:txBody>
      </p:sp>
      <p:sp>
        <p:nvSpPr>
          <p:cNvPr id="20490" name="Text Box 9"/>
          <p:cNvSpPr txBox="1">
            <a:spLocks noChangeArrowheads="1"/>
          </p:cNvSpPr>
          <p:nvPr/>
        </p:nvSpPr>
        <p:spPr bwMode="auto">
          <a:xfrm>
            <a:off x="914400" y="1828800"/>
            <a:ext cx="1915909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mtClean="0">
                <a:solidFill>
                  <a:srgbClr val="3366FF"/>
                </a:solidFill>
              </a:rPr>
              <a:t>Daftar Pembalap</a:t>
            </a:r>
            <a:endParaRPr lang="en-US">
              <a:solidFill>
                <a:srgbClr val="3366FF"/>
              </a:solidFill>
            </a:endParaRPr>
          </a:p>
        </p:txBody>
      </p:sp>
      <p:sp>
        <p:nvSpPr>
          <p:cNvPr id="20491" name="Text Box 10" descr="Large checker board"/>
          <p:cNvSpPr txBox="1">
            <a:spLocks noChangeArrowheads="1"/>
          </p:cNvSpPr>
          <p:nvPr/>
        </p:nvSpPr>
        <p:spPr bwMode="auto">
          <a:xfrm rot="10800000">
            <a:off x="4522788" y="2235200"/>
            <a:ext cx="549275" cy="4089400"/>
          </a:xfrm>
          <a:prstGeom prst="rect">
            <a:avLst/>
          </a:prstGeom>
          <a:pattFill prst="lgCheck">
            <a:fgClr>
              <a:schemeClr val="tx1"/>
            </a:fgClr>
            <a:bgClr>
              <a:schemeClr val="bg1"/>
            </a:bgClr>
          </a:pattFill>
          <a:ln w="9525">
            <a:noFill/>
            <a:miter lim="800000"/>
            <a:headEnd/>
            <a:tailEnd/>
          </a:ln>
        </p:spPr>
        <p:txBody>
          <a:bodyPr rot="10800000" vert="eaVert">
            <a:spAutoFit/>
          </a:bodyPr>
          <a:lstStyle/>
          <a:p>
            <a:pPr algn="ctr">
              <a:spcBef>
                <a:spcPct val="50000"/>
              </a:spcBef>
            </a:pPr>
            <a:endParaRPr lang="en-US" sz="2400" b="1">
              <a:solidFill>
                <a:srgbClr val="3366FF"/>
              </a:solidFill>
            </a:endParaRPr>
          </a:p>
        </p:txBody>
      </p:sp>
      <p:sp>
        <p:nvSpPr>
          <p:cNvPr id="20492" name="Rectangle 11"/>
          <p:cNvSpPr>
            <a:spLocks noChangeArrowheads="1"/>
          </p:cNvSpPr>
          <p:nvPr/>
        </p:nvSpPr>
        <p:spPr bwMode="auto">
          <a:xfrm rot="-5400000">
            <a:off x="3831432" y="3585368"/>
            <a:ext cx="933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3366FF"/>
                </a:solidFill>
              </a:rPr>
              <a:t>FINISH</a:t>
            </a:r>
          </a:p>
        </p:txBody>
      </p:sp>
      <p:sp>
        <p:nvSpPr>
          <p:cNvPr id="20493" name="Text Box 12"/>
          <p:cNvSpPr txBox="1">
            <a:spLocks noChangeArrowheads="1"/>
          </p:cNvSpPr>
          <p:nvPr/>
        </p:nvSpPr>
        <p:spPr bwMode="auto">
          <a:xfrm>
            <a:off x="5970588" y="1778000"/>
            <a:ext cx="2544286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mtClean="0">
                <a:solidFill>
                  <a:srgbClr val="FF3300"/>
                </a:solidFill>
              </a:rPr>
              <a:t>Urutan mencapai finish</a:t>
            </a:r>
            <a:endParaRPr lang="en-US">
              <a:solidFill>
                <a:srgbClr val="FF3300"/>
              </a:solidFill>
            </a:endParaRPr>
          </a:p>
        </p:txBody>
      </p:sp>
      <p:sp>
        <p:nvSpPr>
          <p:cNvPr id="149517" name="Text Box 13"/>
          <p:cNvSpPr txBox="1">
            <a:spLocks noChangeArrowheads="1"/>
          </p:cNvSpPr>
          <p:nvPr/>
        </p:nvSpPr>
        <p:spPr bwMode="auto">
          <a:xfrm>
            <a:off x="6019800" y="1258866"/>
            <a:ext cx="1573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="1">
                <a:solidFill>
                  <a:srgbClr val="33CC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ORDINAL</a:t>
            </a:r>
          </a:p>
        </p:txBody>
      </p:sp>
      <p:sp>
        <p:nvSpPr>
          <p:cNvPr id="149518" name="Text Box 14"/>
          <p:cNvSpPr txBox="1">
            <a:spLocks noChangeArrowheads="1"/>
          </p:cNvSpPr>
          <p:nvPr/>
        </p:nvSpPr>
        <p:spPr bwMode="auto">
          <a:xfrm>
            <a:off x="1219200" y="1272436"/>
            <a:ext cx="160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="1">
                <a:solidFill>
                  <a:srgbClr val="FF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NOMINAL</a:t>
            </a:r>
          </a:p>
        </p:txBody>
      </p:sp>
      <p:pic>
        <p:nvPicPr>
          <p:cNvPr id="20496" name="Picture 15" descr="j021295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9200" y="2362200"/>
            <a:ext cx="1295400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97" name="Oval 16"/>
          <p:cNvSpPr>
            <a:spLocks noChangeArrowheads="1"/>
          </p:cNvSpPr>
          <p:nvPr/>
        </p:nvSpPr>
        <p:spPr bwMode="auto">
          <a:xfrm>
            <a:off x="1905000" y="54610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/>
              <a:t>3</a:t>
            </a:r>
          </a:p>
        </p:txBody>
      </p:sp>
      <p:sp>
        <p:nvSpPr>
          <p:cNvPr id="20498" name="Rectangle 17"/>
          <p:cNvSpPr>
            <a:spLocks noChangeArrowheads="1"/>
          </p:cNvSpPr>
          <p:nvPr/>
        </p:nvSpPr>
        <p:spPr bwMode="auto">
          <a:xfrm>
            <a:off x="685800" y="5867400"/>
            <a:ext cx="23558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>
                <a:solidFill>
                  <a:srgbClr val="FF3300"/>
                </a:solidFill>
              </a:rPr>
              <a:t>3.</a:t>
            </a:r>
            <a:r>
              <a:rPr lang="en-US"/>
              <a:t> Fernando Alonso</a:t>
            </a:r>
          </a:p>
        </p:txBody>
      </p:sp>
      <p:pic>
        <p:nvPicPr>
          <p:cNvPr id="20499" name="Picture 18" descr="j021295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29200" y="3810000"/>
            <a:ext cx="1295400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0" name="Picture 19" descr="j021295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943600" y="5181600"/>
            <a:ext cx="1295400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01" name="Oval 20"/>
          <p:cNvSpPr>
            <a:spLocks noChangeArrowheads="1"/>
          </p:cNvSpPr>
          <p:nvPr/>
        </p:nvSpPr>
        <p:spPr bwMode="auto">
          <a:xfrm>
            <a:off x="5562600" y="4191000"/>
            <a:ext cx="2286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/>
              <a:t>2</a:t>
            </a:r>
          </a:p>
        </p:txBody>
      </p:sp>
      <p:sp>
        <p:nvSpPr>
          <p:cNvPr id="20502" name="Text Box 21"/>
          <p:cNvSpPr txBox="1">
            <a:spLocks noChangeArrowheads="1"/>
          </p:cNvSpPr>
          <p:nvPr/>
        </p:nvSpPr>
        <p:spPr bwMode="auto">
          <a:xfrm>
            <a:off x="6432550" y="3352800"/>
            <a:ext cx="2355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Ralf Schumacher </a:t>
            </a:r>
            <a:r>
              <a:rPr lang="en-US" b="1">
                <a:solidFill>
                  <a:srgbClr val="FF9900"/>
                </a:solidFill>
              </a:rPr>
              <a:t>3rd</a:t>
            </a:r>
          </a:p>
        </p:txBody>
      </p:sp>
      <p:sp>
        <p:nvSpPr>
          <p:cNvPr id="20503" name="Rectangle 22"/>
          <p:cNvSpPr>
            <a:spLocks noChangeArrowheads="1"/>
          </p:cNvSpPr>
          <p:nvPr/>
        </p:nvSpPr>
        <p:spPr bwMode="auto">
          <a:xfrm>
            <a:off x="5029200" y="4648200"/>
            <a:ext cx="2355850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Kimi Raikonen </a:t>
            </a:r>
            <a:r>
              <a:rPr lang="en-US" b="1">
                <a:solidFill>
                  <a:srgbClr val="7912EA"/>
                </a:solidFill>
              </a:rPr>
              <a:t>1st</a:t>
            </a:r>
          </a:p>
        </p:txBody>
      </p:sp>
      <p:pic>
        <p:nvPicPr>
          <p:cNvPr id="20504" name="Picture 23" descr="j021295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81800" y="2514600"/>
            <a:ext cx="1295400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05" name="Oval 24"/>
          <p:cNvSpPr>
            <a:spLocks noChangeArrowheads="1"/>
          </p:cNvSpPr>
          <p:nvPr/>
        </p:nvSpPr>
        <p:spPr bwMode="auto">
          <a:xfrm>
            <a:off x="6845474" y="5688556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/>
              <a:t>3</a:t>
            </a:r>
          </a:p>
        </p:txBody>
      </p:sp>
      <p:sp>
        <p:nvSpPr>
          <p:cNvPr id="20506" name="Rectangle 25"/>
          <p:cNvSpPr>
            <a:spLocks noChangeArrowheads="1"/>
          </p:cNvSpPr>
          <p:nvPr/>
        </p:nvSpPr>
        <p:spPr bwMode="auto">
          <a:xfrm>
            <a:off x="5638800" y="6019800"/>
            <a:ext cx="2615852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/>
              <a:t>Fernando Alonso </a:t>
            </a:r>
            <a:r>
              <a:rPr lang="en-US" b="1">
                <a:solidFill>
                  <a:srgbClr val="FF3300"/>
                </a:solidFill>
              </a:rPr>
              <a:t>2nd</a:t>
            </a:r>
          </a:p>
        </p:txBody>
      </p:sp>
      <p:sp>
        <p:nvSpPr>
          <p:cNvPr id="20507" name="Line 26"/>
          <p:cNvSpPr>
            <a:spLocks noChangeShapeType="1"/>
          </p:cNvSpPr>
          <p:nvPr/>
        </p:nvSpPr>
        <p:spPr bwMode="auto">
          <a:xfrm>
            <a:off x="5029200" y="3048000"/>
            <a:ext cx="1752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08" name="Line 27"/>
          <p:cNvSpPr>
            <a:spLocks noChangeShapeType="1"/>
          </p:cNvSpPr>
          <p:nvPr/>
        </p:nvSpPr>
        <p:spPr bwMode="auto">
          <a:xfrm>
            <a:off x="5029200" y="57150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" name="Slide Number Placeholder 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3E363-DAAE-49FC-B4F8-0F6B610555E3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31" name="Footer Placeholder 3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ALFIRA SOFIA</a:t>
            </a:r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7800"/>
            <a:ext cx="8229600" cy="1231900"/>
          </a:xfrm>
        </p:spPr>
        <p:txBody>
          <a:bodyPr anchor="ctr"/>
          <a:lstStyle/>
          <a:p>
            <a:r>
              <a:rPr lang="en-US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Tingkat Pengukuran Data</a:t>
            </a:r>
            <a:endParaRPr lang="en-US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905001"/>
            <a:ext cx="7967597" cy="3706660"/>
          </a:xfrm>
        </p:spPr>
        <p:txBody>
          <a:bodyPr>
            <a:normAutofit lnSpcReduction="10000"/>
          </a:bodyPr>
          <a:lstStyle/>
          <a:p>
            <a:pPr eaLnBrk="1" hangingPunct="1">
              <a:defRPr/>
            </a:pPr>
            <a:r>
              <a:rPr lang="en-US" sz="2400" b="1" smtClean="0">
                <a:solidFill>
                  <a:srgbClr val="0066CC"/>
                </a:solidFill>
              </a:rPr>
              <a:t>Data Interval</a:t>
            </a:r>
            <a:r>
              <a:rPr lang="en-US" sz="2400" smtClean="0"/>
              <a:t> </a:t>
            </a:r>
            <a:r>
              <a:rPr lang="en-US" sz="2400"/>
              <a:t>: </a:t>
            </a:r>
            <a:endParaRPr lang="en-US" sz="2400" smtClean="0"/>
          </a:p>
          <a:p>
            <a:pPr marL="338138" indent="0">
              <a:lnSpc>
                <a:spcPct val="80000"/>
              </a:lnSpc>
              <a:buFont typeface="Wingdings" pitchFamily="2" charset="2"/>
              <a:buNone/>
            </a:pPr>
            <a:r>
              <a:rPr lang="en-US" sz="2400" smtClean="0"/>
              <a:t>mirip dengan tingkatan ordinal, namun perbedaan antar nilainya konstan (dalam arti memiliki makna dan dapat dijelaskan). Nilai nol bukan diartikan tidak ada namun hanya merupakan titik nilai data. </a:t>
            </a:r>
          </a:p>
          <a:p>
            <a:pPr marL="338138" lvl="2" indent="0">
              <a:lnSpc>
                <a:spcPct val="80000"/>
              </a:lnSpc>
              <a:buNone/>
            </a:pPr>
            <a:r>
              <a:rPr lang="en-US" sz="1800" smtClean="0">
                <a:solidFill>
                  <a:schemeClr val="accent1"/>
                </a:solidFill>
              </a:rPr>
              <a:t>CONTOH :</a:t>
            </a:r>
            <a:r>
              <a:rPr lang="en-US" sz="1800" smtClean="0"/>
              <a:t> </a:t>
            </a:r>
          </a:p>
          <a:p>
            <a:pPr marL="2743200" lvl="2" indent="0">
              <a:lnSpc>
                <a:spcPct val="80000"/>
              </a:lnSpc>
              <a:buNone/>
            </a:pPr>
            <a:endParaRPr lang="en-US" sz="1800" smtClean="0"/>
          </a:p>
          <a:p>
            <a:pPr marL="2743200" lvl="2" indent="0">
              <a:lnSpc>
                <a:spcPct val="80000"/>
              </a:lnSpc>
              <a:buNone/>
            </a:pPr>
            <a:endParaRPr lang="en-US" sz="1800"/>
          </a:p>
          <a:p>
            <a:pPr marL="2743200" lvl="2" indent="0">
              <a:lnSpc>
                <a:spcPct val="80000"/>
              </a:lnSpc>
              <a:buNone/>
            </a:pPr>
            <a:r>
              <a:rPr lang="en-US" sz="1800" smtClean="0"/>
              <a:t>Temperatur dalam skala Fahrenheit, </a:t>
            </a:r>
          </a:p>
          <a:p>
            <a:pPr marL="2743200" lvl="2" indent="0">
              <a:lnSpc>
                <a:spcPct val="80000"/>
              </a:lnSpc>
              <a:buNone/>
            </a:pPr>
            <a:r>
              <a:rPr lang="en-US" sz="1800" smtClean="0"/>
              <a:t>nilai </a:t>
            </a:r>
            <a:r>
              <a:rPr lang="en-US" sz="1800" smtClean="0">
                <a:latin typeface="+mn-lt"/>
              </a:rPr>
              <a:t>0</a:t>
            </a:r>
            <a:r>
              <a:rPr lang="en-US" sz="1800" baseline="30000" smtClean="0">
                <a:latin typeface="+mn-lt"/>
              </a:rPr>
              <a:t>o </a:t>
            </a:r>
            <a:r>
              <a:rPr lang="en-US" sz="1800" smtClean="0">
                <a:latin typeface="+mn-lt"/>
              </a:rPr>
              <a:t>F</a:t>
            </a:r>
            <a:r>
              <a:rPr lang="en-US" sz="180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1800" smtClean="0"/>
              <a:t>sama dengan -18</a:t>
            </a:r>
            <a:r>
              <a:rPr lang="en-US" sz="1800" baseline="30000" smtClean="0">
                <a:latin typeface="+mn-lt"/>
              </a:rPr>
              <a:t>o </a:t>
            </a:r>
            <a:r>
              <a:rPr lang="en-US" sz="1800" smtClean="0"/>
              <a:t>C.</a:t>
            </a:r>
          </a:p>
          <a:p>
            <a:pPr>
              <a:buNone/>
              <a:defRPr/>
            </a:pPr>
            <a:endParaRPr lang="en-US" sz="2400"/>
          </a:p>
          <a:p>
            <a:pPr>
              <a:buNone/>
              <a:defRPr/>
            </a:pPr>
            <a:r>
              <a:rPr lang="en-US" sz="2400" smtClean="0"/>
              <a:t>   </a:t>
            </a:r>
            <a:endParaRPr lang="en-US" sz="2400"/>
          </a:p>
        </p:txBody>
      </p:sp>
      <p:graphicFrame>
        <p:nvGraphicFramePr>
          <p:cNvPr id="62466" name="Object 2"/>
          <p:cNvGraphicFramePr>
            <a:graphicFrameLocks noGrp="1" noChangeAspect="1"/>
          </p:cNvGraphicFramePr>
          <p:nvPr/>
        </p:nvGraphicFramePr>
        <p:xfrm>
          <a:off x="2098370" y="3445743"/>
          <a:ext cx="1255713" cy="2508250"/>
        </p:xfrm>
        <a:graphic>
          <a:graphicData uri="http://schemas.openxmlformats.org/presentationml/2006/ole">
            <p:oleObj spid="_x0000_s62466" name="Flash Document" r:id="rId3" imgW="1256040" imgH="2507760" progId="">
              <p:embed/>
            </p:oleObj>
          </a:graphicData>
        </a:graphic>
      </p:graphicFrame>
      <p:sp>
        <p:nvSpPr>
          <p:cNvPr id="7" name="Text Box 14"/>
          <p:cNvSpPr txBox="1">
            <a:spLocks noChangeArrowheads="1"/>
          </p:cNvSpPr>
          <p:nvPr/>
        </p:nvSpPr>
        <p:spPr bwMode="auto">
          <a:xfrm>
            <a:off x="3622110" y="5097222"/>
            <a:ext cx="4495800" cy="75713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>
                <a:solidFill>
                  <a:srgbClr val="FF3300"/>
                </a:solidFill>
              </a:rPr>
              <a:t>* The zero point in interval data is a matter of convention or convinience and not a natural or fixed zero point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F3113-51D8-433A-B933-35506A6297A8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ALFIRA SOFIA</a:t>
            </a:r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5100"/>
            <a:ext cx="8229600" cy="1257300"/>
          </a:xfrm>
        </p:spPr>
        <p:txBody>
          <a:bodyPr anchor="ctr"/>
          <a:lstStyle/>
          <a:p>
            <a:r>
              <a:rPr lang="en-US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Tingkat Pengukuran Data</a:t>
            </a:r>
            <a:endParaRPr lang="en-US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1" y="1905001"/>
            <a:ext cx="3696222" cy="3706660"/>
          </a:xfrm>
        </p:spPr>
        <p:txBody>
          <a:bodyPr>
            <a:normAutofit lnSpcReduction="10000"/>
          </a:bodyPr>
          <a:lstStyle/>
          <a:p>
            <a:pPr eaLnBrk="1" hangingPunct="1">
              <a:defRPr/>
            </a:pPr>
            <a:r>
              <a:rPr lang="en-US" sz="2400" b="1" smtClean="0">
                <a:solidFill>
                  <a:srgbClr val="0066CC"/>
                </a:solidFill>
              </a:rPr>
              <a:t>Data Rasio</a:t>
            </a:r>
            <a:r>
              <a:rPr lang="en-US" sz="2400" smtClean="0"/>
              <a:t> </a:t>
            </a:r>
            <a:r>
              <a:rPr lang="en-US" sz="2400"/>
              <a:t>: </a:t>
            </a:r>
            <a:endParaRPr lang="en-US" sz="2400" smtClean="0"/>
          </a:p>
          <a:p>
            <a:pPr marL="338138" indent="-6350">
              <a:lnSpc>
                <a:spcPct val="80000"/>
              </a:lnSpc>
              <a:buFont typeface="Wingdings" pitchFamily="2" charset="2"/>
              <a:buNone/>
            </a:pPr>
            <a:r>
              <a:rPr lang="en-US" sz="2400" smtClean="0"/>
              <a:t>mirip dengan tingkat interval dengan nilai yang berarti dan perbedaan antara dua bilangan juga mempunyai arti. 	</a:t>
            </a:r>
          </a:p>
          <a:p>
            <a:pPr marL="338138" lvl="1" indent="-6350">
              <a:lnSpc>
                <a:spcPct val="80000"/>
              </a:lnSpc>
              <a:buFontTx/>
              <a:buNone/>
            </a:pPr>
            <a:r>
              <a:rPr lang="en-US" sz="1800" smtClean="0">
                <a:solidFill>
                  <a:schemeClr val="accent1"/>
                </a:solidFill>
              </a:rPr>
              <a:t>	CONTOH :</a:t>
            </a:r>
            <a:r>
              <a:rPr lang="en-US" sz="1800" smtClean="0">
                <a:solidFill>
                  <a:srgbClr val="FF3101"/>
                </a:solidFill>
              </a:rPr>
              <a:t> </a:t>
            </a:r>
            <a:r>
              <a:rPr lang="en-US" sz="1800" smtClean="0"/>
              <a:t>Upah, unit produksi, berat, perubahan harga saham, jarak antara kantor cabang, dan ketinggian.</a:t>
            </a:r>
          </a:p>
          <a:p>
            <a:pPr marL="2743200" lvl="2" indent="0">
              <a:lnSpc>
                <a:spcPct val="80000"/>
              </a:lnSpc>
              <a:buNone/>
            </a:pPr>
            <a:endParaRPr lang="en-US"/>
          </a:p>
          <a:p>
            <a:pPr>
              <a:buNone/>
              <a:defRPr/>
            </a:pPr>
            <a:endParaRPr lang="en-US" sz="2400"/>
          </a:p>
          <a:p>
            <a:pPr>
              <a:buNone/>
              <a:defRPr/>
            </a:pPr>
            <a:r>
              <a:rPr lang="en-US" sz="2400" smtClean="0"/>
              <a:t>   </a:t>
            </a:r>
            <a:endParaRPr lang="en-US" sz="2400"/>
          </a:p>
        </p:txBody>
      </p:sp>
      <p:sp>
        <p:nvSpPr>
          <p:cNvPr id="9" name="Text Box 3" descr="Large checker board"/>
          <p:cNvSpPr txBox="1">
            <a:spLocks noChangeArrowheads="1"/>
          </p:cNvSpPr>
          <p:nvPr/>
        </p:nvSpPr>
        <p:spPr bwMode="auto">
          <a:xfrm rot="10800000">
            <a:off x="4780577" y="2331689"/>
            <a:ext cx="549275" cy="4089400"/>
          </a:xfrm>
          <a:prstGeom prst="rect">
            <a:avLst/>
          </a:prstGeom>
          <a:pattFill prst="lgCheck">
            <a:fgClr>
              <a:schemeClr val="tx1"/>
            </a:fgClr>
            <a:bgClr>
              <a:schemeClr val="bg1"/>
            </a:bgClr>
          </a:pattFill>
          <a:ln w="9525">
            <a:noFill/>
            <a:miter lim="800000"/>
            <a:headEnd/>
            <a:tailEnd/>
          </a:ln>
        </p:spPr>
        <p:txBody>
          <a:bodyPr rot="10800000" vert="eaVert">
            <a:spAutoFit/>
          </a:bodyPr>
          <a:lstStyle/>
          <a:p>
            <a:pPr algn="ctr">
              <a:spcBef>
                <a:spcPct val="50000"/>
              </a:spcBef>
            </a:pPr>
            <a:endParaRPr lang="en-US" sz="2400" b="1">
              <a:solidFill>
                <a:srgbClr val="3366FF"/>
              </a:solidFill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 rot="16200000">
            <a:off x="4089221" y="3681857"/>
            <a:ext cx="933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3366FF"/>
                </a:solidFill>
              </a:rPr>
              <a:t>FINISH</a:t>
            </a: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5363189" y="1849089"/>
            <a:ext cx="3279488" cy="590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mtClean="0">
                <a:solidFill>
                  <a:srgbClr val="FF3300"/>
                </a:solidFill>
              </a:rPr>
              <a:t>Waktu yang dibutuhkan untuk </a:t>
            </a:r>
          </a:p>
          <a:p>
            <a:r>
              <a:rPr lang="en-US" smtClean="0">
                <a:solidFill>
                  <a:srgbClr val="FF3300"/>
                </a:solidFill>
              </a:rPr>
              <a:t>mencapai finish</a:t>
            </a:r>
            <a:endParaRPr lang="en-US">
              <a:solidFill>
                <a:srgbClr val="FF3300"/>
              </a:solidFill>
            </a:endParaRPr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6277589" y="1468089"/>
            <a:ext cx="1159292" cy="387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="1" smtClean="0">
                <a:solidFill>
                  <a:srgbClr val="33CC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RASIO</a:t>
            </a:r>
            <a:endParaRPr lang="en-US" sz="2400" b="1">
              <a:solidFill>
                <a:srgbClr val="33CC3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pic>
        <p:nvPicPr>
          <p:cNvPr id="13" name="Picture 7" descr="j021295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989" y="3906489"/>
            <a:ext cx="1295400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8" descr="j021295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01389" y="5278089"/>
            <a:ext cx="1295400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Oval 9"/>
          <p:cNvSpPr>
            <a:spLocks noChangeArrowheads="1"/>
          </p:cNvSpPr>
          <p:nvPr/>
        </p:nvSpPr>
        <p:spPr bwMode="auto">
          <a:xfrm>
            <a:off x="5820389" y="4287489"/>
            <a:ext cx="2286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/>
              <a:t>2</a:t>
            </a:r>
          </a:p>
        </p:txBody>
      </p:sp>
      <p:sp>
        <p:nvSpPr>
          <p:cNvPr id="16" name="Text Box 10"/>
          <p:cNvSpPr txBox="1">
            <a:spLocks noChangeArrowheads="1"/>
          </p:cNvSpPr>
          <p:nvPr/>
        </p:nvSpPr>
        <p:spPr bwMode="auto">
          <a:xfrm>
            <a:off x="6690339" y="3449289"/>
            <a:ext cx="1936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Ralf Schumacher</a:t>
            </a:r>
            <a:endParaRPr lang="en-US">
              <a:solidFill>
                <a:srgbClr val="FF9900"/>
              </a:solidFill>
            </a:endParaRPr>
          </a:p>
        </p:txBody>
      </p:sp>
      <p:sp>
        <p:nvSpPr>
          <p:cNvPr id="17" name="Rectangle 11"/>
          <p:cNvSpPr>
            <a:spLocks noChangeArrowheads="1"/>
          </p:cNvSpPr>
          <p:nvPr/>
        </p:nvSpPr>
        <p:spPr bwMode="auto">
          <a:xfrm>
            <a:off x="5286989" y="4744689"/>
            <a:ext cx="2355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Kimi Raikonen</a:t>
            </a:r>
            <a:endParaRPr lang="en-US" b="1">
              <a:solidFill>
                <a:srgbClr val="33CC33"/>
              </a:solidFill>
            </a:endParaRPr>
          </a:p>
        </p:txBody>
      </p:sp>
      <p:pic>
        <p:nvPicPr>
          <p:cNvPr id="18" name="Picture 12" descr="j021295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39589" y="2611089"/>
            <a:ext cx="1295400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Oval 13"/>
          <p:cNvSpPr>
            <a:spLocks noChangeArrowheads="1"/>
          </p:cNvSpPr>
          <p:nvPr/>
        </p:nvSpPr>
        <p:spPr bwMode="auto">
          <a:xfrm>
            <a:off x="7115789" y="5785045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/>
              <a:t>3</a:t>
            </a:r>
          </a:p>
        </p:txBody>
      </p:sp>
      <p:sp>
        <p:nvSpPr>
          <p:cNvPr id="20" name="Rectangle 14"/>
          <p:cNvSpPr>
            <a:spLocks noChangeArrowheads="1"/>
          </p:cNvSpPr>
          <p:nvPr/>
        </p:nvSpPr>
        <p:spPr bwMode="auto">
          <a:xfrm>
            <a:off x="6048989" y="6116289"/>
            <a:ext cx="2355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Fernando Alonso</a:t>
            </a:r>
            <a:endParaRPr lang="en-US">
              <a:solidFill>
                <a:srgbClr val="FF3300"/>
              </a:solidFill>
            </a:endParaRPr>
          </a:p>
        </p:txBody>
      </p:sp>
      <p:sp>
        <p:nvSpPr>
          <p:cNvPr id="21" name="Line 15"/>
          <p:cNvSpPr>
            <a:spLocks noChangeShapeType="1"/>
          </p:cNvSpPr>
          <p:nvPr/>
        </p:nvSpPr>
        <p:spPr bwMode="auto">
          <a:xfrm>
            <a:off x="5286989" y="3144489"/>
            <a:ext cx="1752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" name="Line 16"/>
          <p:cNvSpPr>
            <a:spLocks noChangeShapeType="1"/>
          </p:cNvSpPr>
          <p:nvPr/>
        </p:nvSpPr>
        <p:spPr bwMode="auto">
          <a:xfrm>
            <a:off x="5286989" y="5811489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Box 17"/>
          <p:cNvSpPr txBox="1">
            <a:spLocks noChangeArrowheads="1"/>
          </p:cNvSpPr>
          <p:nvPr/>
        </p:nvSpPr>
        <p:spPr bwMode="auto">
          <a:xfrm>
            <a:off x="6181557" y="3922147"/>
            <a:ext cx="1301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3300"/>
                </a:solidFill>
              </a:rPr>
              <a:t>30 minutes</a:t>
            </a:r>
          </a:p>
        </p:txBody>
      </p:sp>
      <p:sp>
        <p:nvSpPr>
          <p:cNvPr id="24" name="Text Box 18"/>
          <p:cNvSpPr txBox="1">
            <a:spLocks noChangeArrowheads="1"/>
          </p:cNvSpPr>
          <p:nvPr/>
        </p:nvSpPr>
        <p:spPr bwMode="auto">
          <a:xfrm>
            <a:off x="7058379" y="5316711"/>
            <a:ext cx="1301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3366FF"/>
                </a:solidFill>
              </a:rPr>
              <a:t>45 minutes</a:t>
            </a:r>
          </a:p>
        </p:txBody>
      </p:sp>
      <p:graphicFrame>
        <p:nvGraphicFramePr>
          <p:cNvPr id="26" name="Diagram 25"/>
          <p:cNvGraphicFramePr/>
          <p:nvPr/>
        </p:nvGraphicFramePr>
        <p:xfrm>
          <a:off x="858903" y="5064604"/>
          <a:ext cx="3352800" cy="1190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27" name="Text Box 19"/>
          <p:cNvSpPr txBox="1">
            <a:spLocks noChangeArrowheads="1"/>
          </p:cNvSpPr>
          <p:nvPr/>
        </p:nvSpPr>
        <p:spPr bwMode="auto">
          <a:xfrm>
            <a:off x="7616868" y="2294807"/>
            <a:ext cx="1313180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6600"/>
                </a:solidFill>
              </a:rPr>
              <a:t>60 minutes</a:t>
            </a:r>
          </a:p>
        </p:txBody>
      </p:sp>
      <p:sp>
        <p:nvSpPr>
          <p:cNvPr id="25" name="Slide Number Placeholder 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F3113-51D8-433A-B933-35506A6297A8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ALFIRA SOFIA</a:t>
            </a:r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AutoShape 5"/>
          <p:cNvSpPr>
            <a:spLocks noGrp="1" noChangeArrowheads="1"/>
          </p:cNvSpPr>
          <p:nvPr>
            <p:ph type="title"/>
          </p:nvPr>
        </p:nvSpPr>
        <p:spPr>
          <a:xfrm>
            <a:off x="523874" y="152400"/>
            <a:ext cx="8048625" cy="1295400"/>
          </a:xfrm>
        </p:spPr>
        <p:txBody>
          <a:bodyPr>
            <a:normAutofit/>
          </a:bodyPr>
          <a:lstStyle/>
          <a:p>
            <a:pPr eaLnBrk="1" hangingPunct="1"/>
            <a:r>
              <a:rPr lang="en-US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Ringkasan Karakteristik Tingkatan Pengukuran</a:t>
            </a:r>
          </a:p>
        </p:txBody>
      </p:sp>
      <p:pic>
        <p:nvPicPr>
          <p:cNvPr id="22532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86285" y="2304457"/>
            <a:ext cx="6971429" cy="3209524"/>
          </a:xfrm>
          <a:noFill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3E363-DAAE-49FC-B4F8-0F6B610555E3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ALFIRA SOFIA</a:t>
            </a:r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mtClean="0"/>
              <a:t>Referensi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lnSpc>
                <a:spcPct val="11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sz="1800" smtClean="0"/>
              <a:t>Aczel, Amir D., and Jayavel Sounderpandian (2006), </a:t>
            </a:r>
            <a:r>
              <a:rPr lang="en-US" sz="1800" b="1" smtClean="0"/>
              <a:t>Complete Business Statistics</a:t>
            </a:r>
            <a:r>
              <a:rPr lang="en-US" sz="1800" smtClean="0"/>
              <a:t>, 6th edition, </a:t>
            </a:r>
            <a:r>
              <a:rPr lang="en-GB" sz="1800" smtClean="0"/>
              <a:t>McGraw Hill</a:t>
            </a:r>
            <a:r>
              <a:rPr lang="en-US" sz="1800" smtClean="0"/>
              <a:t>.</a:t>
            </a:r>
          </a:p>
          <a:p>
            <a:pPr marL="342900" indent="-342900">
              <a:lnSpc>
                <a:spcPct val="11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GB" sz="1800" smtClean="0"/>
              <a:t>Levine, David M. (2008), </a:t>
            </a:r>
            <a:r>
              <a:rPr lang="en-GB" sz="1800" b="1" smtClean="0"/>
              <a:t>Statistics for Managers : using Microsoft Excel</a:t>
            </a:r>
            <a:r>
              <a:rPr lang="en-GB" sz="1800" smtClean="0"/>
              <a:t>, 5</a:t>
            </a:r>
            <a:r>
              <a:rPr lang="en-GB" sz="1800" baseline="30000" smtClean="0"/>
              <a:t>th</a:t>
            </a:r>
            <a:r>
              <a:rPr lang="en-GB" sz="1800" smtClean="0"/>
              <a:t> Edition, Pearson Education.</a:t>
            </a:r>
          </a:p>
          <a:p>
            <a:pPr marL="342900" indent="-342900">
              <a:lnSpc>
                <a:spcPct val="11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GB" sz="1800" smtClean="0"/>
              <a:t>Lind</a:t>
            </a:r>
            <a:r>
              <a:rPr lang="en-GB" sz="1800" smtClean="0"/>
              <a:t>, Douglas </a:t>
            </a:r>
            <a:r>
              <a:rPr lang="en-GB" sz="1800" smtClean="0"/>
              <a:t>A</a:t>
            </a:r>
            <a:r>
              <a:rPr lang="en-GB" sz="1800" smtClean="0"/>
              <a:t>. </a:t>
            </a:r>
            <a:r>
              <a:rPr lang="en-GB" sz="1800" smtClean="0"/>
              <a:t>(2008), </a:t>
            </a:r>
            <a:r>
              <a:rPr lang="en-GB" sz="1800" b="1" smtClean="0"/>
              <a:t>Statistical Techniques in Business </a:t>
            </a:r>
            <a:r>
              <a:rPr lang="en-GB" sz="1800" b="1" smtClean="0"/>
              <a:t>&amp; </a:t>
            </a:r>
            <a:r>
              <a:rPr lang="en-GB" sz="1800" b="1" smtClean="0"/>
              <a:t>Economics, </a:t>
            </a:r>
            <a:r>
              <a:rPr lang="en-GB" sz="1800" smtClean="0"/>
              <a:t>13</a:t>
            </a:r>
            <a:r>
              <a:rPr lang="en-GB" sz="1800" baseline="30000" smtClean="0"/>
              <a:t>th</a:t>
            </a:r>
            <a:r>
              <a:rPr lang="en-GB" sz="1800" smtClean="0"/>
              <a:t> Edition, McGraw Hill.</a:t>
            </a:r>
            <a:endParaRPr lang="en-GB" sz="1800" b="1" smtClean="0"/>
          </a:p>
          <a:p>
            <a:pPr marL="342900" indent="-342900">
              <a:lnSpc>
                <a:spcPct val="11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GB" sz="1800" smtClean="0"/>
              <a:t>Lind, Douglas </a:t>
            </a:r>
            <a:r>
              <a:rPr lang="en-GB" sz="1800" smtClean="0"/>
              <a:t>A</a:t>
            </a:r>
            <a:r>
              <a:rPr lang="en-GB" sz="1800" smtClean="0"/>
              <a:t>. </a:t>
            </a:r>
            <a:r>
              <a:rPr lang="en-GB" sz="1800" smtClean="0"/>
              <a:t>(2007), </a:t>
            </a:r>
            <a:r>
              <a:rPr lang="en-GB" sz="1800" b="1" smtClean="0"/>
              <a:t>Teknik-teknik Statistika dalam Bisnis dan Ekonomi Menggunakan Data Global</a:t>
            </a:r>
            <a:r>
              <a:rPr lang="en-GB" sz="1800" smtClean="0"/>
              <a:t>, jilid 1, Edisi 13</a:t>
            </a:r>
            <a:r>
              <a:rPr lang="en-GB" sz="1800" smtClean="0"/>
              <a:t>, </a:t>
            </a:r>
            <a:r>
              <a:rPr lang="en-GB" sz="1800" smtClean="0"/>
              <a:t>Erlangga.</a:t>
            </a:r>
            <a:endParaRPr lang="en-US" sz="1400" smtClean="0"/>
          </a:p>
          <a:p>
            <a:pPr marL="342900" indent="-342900">
              <a:lnSpc>
                <a:spcPct val="11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GB" sz="1800" smtClean="0"/>
              <a:t>Lind, Douglas </a:t>
            </a:r>
            <a:r>
              <a:rPr lang="en-GB" sz="1800" smtClean="0"/>
              <a:t>A</a:t>
            </a:r>
            <a:r>
              <a:rPr lang="en-GB" sz="1800" smtClean="0"/>
              <a:t>. </a:t>
            </a:r>
            <a:r>
              <a:rPr lang="en-GB" sz="1800" smtClean="0"/>
              <a:t>(2008), </a:t>
            </a:r>
            <a:r>
              <a:rPr lang="en-GB" sz="1800" b="1" smtClean="0"/>
              <a:t>Teknik-teknik Statistika dalam Bisnis dan Ekonomi Menggunakan Data Global</a:t>
            </a:r>
            <a:r>
              <a:rPr lang="en-GB" sz="1800" smtClean="0"/>
              <a:t>, jilid 2, Edisi 13, Erlangga</a:t>
            </a:r>
            <a:r>
              <a:rPr lang="en-GB" sz="1800" smtClean="0"/>
              <a:t>. </a:t>
            </a:r>
            <a:endParaRPr lang="en-US" sz="1400" smtClean="0"/>
          </a:p>
          <a:p>
            <a:pPr marL="342900" indent="-342900">
              <a:lnSpc>
                <a:spcPct val="11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sz="1800" smtClean="0"/>
              <a:t>Wahab, Moataza </a:t>
            </a:r>
            <a:r>
              <a:rPr lang="en-US" sz="1800" smtClean="0"/>
              <a:t>Mahmoud </a:t>
            </a:r>
            <a:r>
              <a:rPr lang="en-US" sz="1800" smtClean="0"/>
              <a:t>Abdel, </a:t>
            </a:r>
            <a:r>
              <a:rPr lang="en-US" sz="1800" b="1" smtClean="0"/>
              <a:t>Sampling Techniques &amp; Sample Size</a:t>
            </a:r>
            <a:r>
              <a:rPr lang="en-US" sz="1800" smtClean="0"/>
              <a:t>, Presentation Material of Biostatistic, High </a:t>
            </a:r>
            <a:r>
              <a:rPr lang="en-US" sz="1800" smtClean="0"/>
              <a:t>Institute of </a:t>
            </a:r>
            <a:r>
              <a:rPr lang="en-US" sz="1800" smtClean="0"/>
              <a:t>Public </a:t>
            </a:r>
            <a:r>
              <a:rPr lang="en-US" sz="1800" smtClean="0"/>
              <a:t>Health, University </a:t>
            </a:r>
            <a:r>
              <a:rPr lang="en-US" sz="1800" smtClean="0"/>
              <a:t>of </a:t>
            </a:r>
            <a:r>
              <a:rPr lang="en-US" sz="1800" smtClean="0"/>
              <a:t>Alexandria.</a:t>
            </a:r>
            <a:endParaRPr lang="en-US" sz="1800" smtClean="0"/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en-US" sz="1800" smtClean="0"/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en-US" sz="180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6F2AD-A32D-4B09-885B-6309E9455366}" type="slidenum">
              <a:rPr lang="en-AU" smtClean="0"/>
              <a:pPr/>
              <a:t>17</a:t>
            </a:fld>
            <a:endParaRPr lang="en-AU"/>
          </a:p>
        </p:txBody>
      </p:sp>
    </p:spTree>
  </p:cSld>
  <p:clrMapOvr>
    <a:masterClrMapping/>
  </p:clrMapOvr>
  <p:transition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AutoShape 2"/>
          <p:cNvSpPr>
            <a:spLocks noGrp="1" noChangeArrowheads="1"/>
          </p:cNvSpPr>
          <p:nvPr>
            <p:ph type="title"/>
          </p:nvPr>
        </p:nvSpPr>
        <p:spPr>
          <a:xfrm>
            <a:off x="666750" y="3124200"/>
            <a:ext cx="7924800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Akhir materi</a:t>
            </a:r>
            <a:br>
              <a:rPr lang="en-US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Pertemuan</a:t>
            </a:r>
            <a:r>
              <a:rPr lang="en-US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- 1</a:t>
            </a:r>
            <a:endParaRPr lang="en-US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19AF2-EDCF-4706-BBD9-FBE63707ACC2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smtClean="0"/>
              <a:t>ALFIRA SOFIA</a:t>
            </a:r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988</TotalTime>
  <Words>702</Words>
  <Application>Microsoft PowerPoint</Application>
  <PresentationFormat>On-screen Show (4:3)</PresentationFormat>
  <Paragraphs>167</Paragraphs>
  <Slides>18</Slides>
  <Notes>11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Foundry</vt:lpstr>
      <vt:lpstr>Equation</vt:lpstr>
      <vt:lpstr>Clip</vt:lpstr>
      <vt:lpstr>Flash Document</vt:lpstr>
      <vt:lpstr>Pengertian Statistika</vt:lpstr>
      <vt:lpstr>Apa yang dimaksud Statistika?</vt:lpstr>
      <vt:lpstr>Siapa yg Menggunakan Statistika?</vt:lpstr>
      <vt:lpstr>Jenis-jenis Statistik</vt:lpstr>
      <vt:lpstr>Statistik Deskriptif</vt:lpstr>
      <vt:lpstr>Statistik Inferensial</vt:lpstr>
      <vt:lpstr>Beberapa Istilah Dasar Statistik</vt:lpstr>
      <vt:lpstr>Jenis-jenis Variabel </vt:lpstr>
      <vt:lpstr>Klasifikasi Variabel Kuantitatif</vt:lpstr>
      <vt:lpstr>Ringkasan Jenis Variabel</vt:lpstr>
      <vt:lpstr>Empat Tingkat Pengukuran</vt:lpstr>
      <vt:lpstr>Tingkat Pengukuran Data</vt:lpstr>
      <vt:lpstr>Ilustrasi Data Nominal dan Ordinal</vt:lpstr>
      <vt:lpstr>Tingkat Pengukuran Data</vt:lpstr>
      <vt:lpstr>Tingkat Pengukuran Data</vt:lpstr>
      <vt:lpstr>Ringkasan Karakteristik Tingkatan Pengukuran</vt:lpstr>
      <vt:lpstr>Referensi</vt:lpstr>
      <vt:lpstr>Akhir materi Pertemuan - 1</vt:lpstr>
    </vt:vector>
  </TitlesOfParts>
  <Company>MCGRAW-HILL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</dc:title>
  <dc:subject>What is Statistics</dc:subject>
  <dc:creator>Rene Leo E. Ordonez</dc:creator>
  <cp:lastModifiedBy>Herry Irawan</cp:lastModifiedBy>
  <cp:revision>128</cp:revision>
  <dcterms:created xsi:type="dcterms:W3CDTF">1998-07-27T15:17:12Z</dcterms:created>
  <dcterms:modified xsi:type="dcterms:W3CDTF">2010-04-10T13:01:27Z</dcterms:modified>
</cp:coreProperties>
</file>