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4" d="100"/>
          <a:sy n="64" d="100"/>
        </p:scale>
        <p:origin x="-612" y="8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B0B9CE-DA08-4B0D-A45B-D9D888C3B930}" type="datetimeFigureOut">
              <a:rPr lang="en-US" smtClean="0"/>
              <a:pPr/>
              <a:t>11/29/2012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EDFA50-3F38-457B-96B8-22C4113FBC4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EDFA50-3F38-457B-96B8-22C4113FBC4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3A86-C793-459B-87E0-948621D99C7A}" type="datetime1">
              <a:rPr lang="en-US" smtClean="0"/>
              <a:pPr/>
              <a:t>11/29/2012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Silabus Linguistik Umum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B292-0D29-49FC-8193-AED930F4C9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  <p:sndAc>
      <p:stSnd>
        <p:snd r:embed="rId1" name="chimes.wav" builtIn="1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61CD5-A23D-410C-B89A-AA3318DA8763}" type="datetime1">
              <a:rPr lang="en-US" smtClean="0"/>
              <a:pPr/>
              <a:t>11/29/2012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Silabus Linguistik Umum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B292-0D29-49FC-8193-AED930F4C9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  <p:sndAc>
      <p:stSnd>
        <p:snd r:embed="rId1" name="chimes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8A66C-2753-4CD0-A4DB-0313388EE5FD}" type="datetime1">
              <a:rPr lang="en-US" smtClean="0"/>
              <a:pPr/>
              <a:t>11/29/2012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Silabus Linguistik Umum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B292-0D29-49FC-8193-AED930F4C9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  <p:sndAc>
      <p:stSnd>
        <p:snd r:embed="rId1" name="chimes.wav" builtIn="1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B4202-FF0C-47BE-B3C0-F175BE72D773}" type="datetime1">
              <a:rPr lang="en-US" smtClean="0"/>
              <a:pPr/>
              <a:t>11/29/2012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Silabus Linguistik Umum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B292-0D29-49FC-8193-AED930F4C9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  <p:sndAc>
      <p:stSnd>
        <p:snd r:embed="rId1" name="chimes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80748-BE3D-4EED-B767-988345D2494E}" type="datetime1">
              <a:rPr lang="en-US" smtClean="0"/>
              <a:pPr/>
              <a:t>11/29/2012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Silabus Linguistik Umum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B292-0D29-49FC-8193-AED930F4C9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  <p:sndAc>
      <p:stSnd>
        <p:snd r:embed="rId1" name="chimes.wav" builtIn="1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44811-1307-45A7-9935-69E34BA5D9DC}" type="datetime1">
              <a:rPr lang="en-US" smtClean="0"/>
              <a:pPr/>
              <a:t>11/29/2012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Silabus Linguistik Umum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B292-0D29-49FC-8193-AED930F4C9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  <p:sndAc>
      <p:stSnd>
        <p:snd r:embed="rId1" name="chimes.wav" builtIn="1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E8021-F72A-4D1C-89FF-607BAAD23668}" type="datetime1">
              <a:rPr lang="en-US" smtClean="0"/>
              <a:pPr/>
              <a:t>11/29/2012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Silabus Linguistik Umum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B292-0D29-49FC-8193-AED930F4C9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  <p:sndAc>
      <p:stSnd>
        <p:snd r:embed="rId1" name="chimes.wav" builtIn="1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BBE07-1E1D-4B1B-8A44-C6B6FFC3E820}" type="datetime1">
              <a:rPr lang="en-US" smtClean="0"/>
              <a:pPr/>
              <a:t>11/29/2012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Silabus Linguistik Umum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B292-0D29-49FC-8193-AED930F4C9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  <p:sndAc>
      <p:stSnd>
        <p:snd r:embed="rId1" name="chimes.wav" builtIn="1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BFDBD-7A5E-4FC2-9178-E0ABE1112D59}" type="datetime1">
              <a:rPr lang="en-US" smtClean="0"/>
              <a:pPr/>
              <a:t>11/29/2012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Silabus Linguistik Umum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3BCB292-0D29-49FC-8193-AED930F4C93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heel spokes="8"/>
    <p:sndAc>
      <p:stSnd>
        <p:snd r:embed="rId1" name="chimes.wav" builtIn="1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DC777-CFA4-4999-A66C-DFD529A646FA}" type="datetime1">
              <a:rPr lang="en-US" smtClean="0"/>
              <a:pPr/>
              <a:t>11/29/2012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Silabus Linguistik Umum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B292-0D29-49FC-8193-AED930F4C9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  <p:sndAc>
      <p:stSnd>
        <p:snd r:embed="rId1" name="chimes.wav" builtIn="1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BF516-3946-448F-86AE-F64D4BA7BB10}" type="datetime1">
              <a:rPr lang="en-US" smtClean="0"/>
              <a:pPr/>
              <a:t>11/29/2012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Silabus Linguistik Umum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B292-0D29-49FC-8193-AED930F4C9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  <p:sndAc>
      <p:stSnd>
        <p:snd r:embed="rId1" name="chimes.wav" builtIn="1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007B90D-2C5D-447D-A956-4E827AAE4891}" type="datetime1">
              <a:rPr lang="en-US" smtClean="0"/>
              <a:pPr/>
              <a:t>11/29/2012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Silabus Linguistik Umum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3BCB292-0D29-49FC-8193-AED930F4C93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heel spokes="8"/>
    <p:sndAc>
      <p:stSnd>
        <p:snd r:embed="rId13" name="chimes.wav" builtIn="1"/>
      </p:stSnd>
    </p:sndAc>
  </p:transition>
  <p:hf hdr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8601"/>
            <a:ext cx="7772400" cy="914400"/>
          </a:xfrm>
        </p:spPr>
        <p:txBody>
          <a:bodyPr>
            <a:normAutofit/>
          </a:bodyPr>
          <a:lstStyle/>
          <a:p>
            <a:r>
              <a:rPr lang="en-US" dirty="0" err="1" smtClean="0"/>
              <a:t>Silabus</a:t>
            </a:r>
            <a:r>
              <a:rPr lang="en-US" dirty="0" smtClean="0"/>
              <a:t> </a:t>
            </a:r>
            <a:r>
              <a:rPr lang="en-US" dirty="0" err="1" smtClean="0"/>
              <a:t>Linguistik</a:t>
            </a:r>
            <a:r>
              <a:rPr lang="en-US" dirty="0" smtClean="0"/>
              <a:t> </a:t>
            </a:r>
            <a:r>
              <a:rPr lang="en-US" dirty="0" err="1" smtClean="0"/>
              <a:t>Umum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143000"/>
            <a:ext cx="6858000" cy="4495800"/>
          </a:xfrm>
        </p:spPr>
        <p:txBody>
          <a:bodyPr>
            <a:noAutofit/>
          </a:bodyPr>
          <a:lstStyle/>
          <a:p>
            <a:pPr lvl="0" algn="just"/>
            <a:r>
              <a:rPr lang="en-US" sz="2000" b="1" dirty="0" err="1" smtClean="0"/>
              <a:t>Identitas</a:t>
            </a:r>
            <a:r>
              <a:rPr lang="en-US" sz="2000" b="1" dirty="0" smtClean="0"/>
              <a:t> Mata </a:t>
            </a:r>
            <a:r>
              <a:rPr lang="en-US" sz="2000" b="1" dirty="0" err="1" smtClean="0"/>
              <a:t>Kuliah</a:t>
            </a:r>
            <a:endParaRPr lang="en-US" sz="2000" dirty="0" smtClean="0"/>
          </a:p>
          <a:p>
            <a:pPr algn="just"/>
            <a:r>
              <a:rPr lang="en-US" sz="2000" dirty="0" err="1" smtClean="0"/>
              <a:t>Nama</a:t>
            </a:r>
            <a:r>
              <a:rPr lang="en-US" sz="2000" dirty="0" smtClean="0"/>
              <a:t> Mata </a:t>
            </a:r>
            <a:r>
              <a:rPr lang="en-US" sz="2000" dirty="0" err="1" smtClean="0"/>
              <a:t>Kuliah</a:t>
            </a:r>
            <a:r>
              <a:rPr lang="en-US" sz="2000" dirty="0" smtClean="0"/>
              <a:t> 	: </a:t>
            </a:r>
            <a:r>
              <a:rPr lang="en-US" sz="2000" dirty="0" err="1" smtClean="0"/>
              <a:t>Linguistik</a:t>
            </a:r>
            <a:r>
              <a:rPr lang="en-US" sz="2000" dirty="0" smtClean="0"/>
              <a:t> </a:t>
            </a:r>
            <a:r>
              <a:rPr lang="en-US" sz="2000" dirty="0" err="1" smtClean="0"/>
              <a:t>Umum</a:t>
            </a:r>
            <a:endParaRPr lang="en-US" sz="2000" dirty="0" smtClean="0"/>
          </a:p>
          <a:p>
            <a:pPr algn="just"/>
            <a:r>
              <a:rPr lang="en-US" sz="2000" dirty="0" err="1" smtClean="0"/>
              <a:t>Kode</a:t>
            </a:r>
            <a:r>
              <a:rPr lang="en-US" sz="2000" dirty="0" smtClean="0"/>
              <a:t> Mata </a:t>
            </a:r>
            <a:r>
              <a:rPr lang="en-US" sz="2000" dirty="0" err="1" smtClean="0"/>
              <a:t>Kuliah</a:t>
            </a:r>
            <a:r>
              <a:rPr lang="en-US" sz="2000" dirty="0" smtClean="0"/>
              <a:t>	: IN101</a:t>
            </a:r>
          </a:p>
          <a:p>
            <a:pPr algn="just"/>
            <a:r>
              <a:rPr lang="en-US" sz="2000" dirty="0" err="1" smtClean="0"/>
              <a:t>Bobot</a:t>
            </a:r>
            <a:r>
              <a:rPr lang="en-US" sz="2000" dirty="0" smtClean="0"/>
              <a:t> SKS		: 2</a:t>
            </a:r>
          </a:p>
          <a:p>
            <a:pPr algn="just"/>
            <a:r>
              <a:rPr lang="en-US" sz="2000" dirty="0" smtClean="0"/>
              <a:t>Semester		: 1 / S1</a:t>
            </a:r>
          </a:p>
          <a:p>
            <a:pPr algn="just"/>
            <a:r>
              <a:rPr lang="en-US" sz="2000" dirty="0" err="1" smtClean="0"/>
              <a:t>Kel</a:t>
            </a:r>
            <a:r>
              <a:rPr lang="en-US" sz="2000" dirty="0" smtClean="0"/>
              <a:t>. Mata </a:t>
            </a:r>
            <a:r>
              <a:rPr lang="en-US" sz="2000" dirty="0" err="1" smtClean="0"/>
              <a:t>Kuliah</a:t>
            </a:r>
            <a:r>
              <a:rPr lang="en-US" sz="2000" dirty="0" smtClean="0"/>
              <a:t>		: MKK</a:t>
            </a:r>
          </a:p>
          <a:p>
            <a:pPr algn="just"/>
            <a:r>
              <a:rPr lang="en-US" sz="2000" dirty="0" smtClean="0"/>
              <a:t>Program </a:t>
            </a:r>
            <a:r>
              <a:rPr lang="en-US" sz="2000" dirty="0" err="1" smtClean="0"/>
              <a:t>Studi</a:t>
            </a:r>
            <a:r>
              <a:rPr lang="en-US" sz="2000" dirty="0" smtClean="0"/>
              <a:t>		: </a:t>
            </a:r>
            <a:r>
              <a:rPr lang="id-ID" sz="2000" dirty="0" err="1" smtClean="0"/>
              <a:t>Pend</a:t>
            </a:r>
            <a:r>
              <a:rPr lang="id-ID" sz="2000" dirty="0" smtClean="0"/>
              <a:t>. </a:t>
            </a:r>
            <a:r>
              <a:rPr lang="en-US" sz="2000" dirty="0" err="1" smtClean="0"/>
              <a:t>Bahasa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Sastra</a:t>
            </a:r>
            <a:r>
              <a:rPr lang="en-US" sz="2000" dirty="0" smtClean="0"/>
              <a:t> Indonesia Status Mata </a:t>
            </a:r>
            <a:r>
              <a:rPr lang="en-US" sz="2000" dirty="0" err="1" smtClean="0"/>
              <a:t>Kuliah</a:t>
            </a:r>
            <a:r>
              <a:rPr lang="en-US" sz="2000" dirty="0" smtClean="0"/>
              <a:t>	: </a:t>
            </a:r>
            <a:r>
              <a:rPr lang="en-US" sz="2000" dirty="0" err="1" smtClean="0"/>
              <a:t>Wajib</a:t>
            </a:r>
            <a:endParaRPr lang="en-US" sz="2000" dirty="0" smtClean="0"/>
          </a:p>
          <a:p>
            <a:pPr algn="just"/>
            <a:r>
              <a:rPr lang="en-US" sz="2000" dirty="0" err="1" smtClean="0"/>
              <a:t>Prasyarat</a:t>
            </a:r>
            <a:r>
              <a:rPr lang="en-US" sz="2000" dirty="0" smtClean="0"/>
              <a:t>		: -- </a:t>
            </a:r>
          </a:p>
          <a:p>
            <a:pPr algn="just"/>
            <a:r>
              <a:rPr lang="en-US" sz="2000" dirty="0" err="1" smtClean="0"/>
              <a:t>Dosen</a:t>
            </a:r>
            <a:r>
              <a:rPr lang="en-US" sz="2000" dirty="0" smtClean="0"/>
              <a:t>			: </a:t>
            </a:r>
            <a:r>
              <a:rPr lang="id-ID" sz="2000" dirty="0" smtClean="0"/>
              <a:t>Dr. </a:t>
            </a:r>
            <a:r>
              <a:rPr lang="id-ID" sz="2000" dirty="0" err="1" smtClean="0"/>
              <a:t>Andoyo</a:t>
            </a:r>
            <a:r>
              <a:rPr lang="id-ID" sz="2000" dirty="0" smtClean="0"/>
              <a:t> </a:t>
            </a:r>
            <a:r>
              <a:rPr lang="id-ID" sz="2000" dirty="0" err="1" smtClean="0"/>
              <a:t>Sastromiharjo</a:t>
            </a:r>
            <a:r>
              <a:rPr lang="id-ID" sz="2000" dirty="0" smtClean="0"/>
              <a:t>,M.Pd.</a:t>
            </a:r>
            <a:endParaRPr lang="en-US" sz="2000" dirty="0" smtClean="0"/>
          </a:p>
          <a:p>
            <a:pPr algn="just"/>
            <a:r>
              <a:rPr lang="en-US" sz="2000" dirty="0" smtClean="0"/>
              <a:t>			  Sri </a:t>
            </a:r>
            <a:r>
              <a:rPr lang="en-US" sz="2000" dirty="0" err="1" smtClean="0"/>
              <a:t>Wiyanti</a:t>
            </a:r>
            <a:r>
              <a:rPr lang="en-US" sz="2000" dirty="0" smtClean="0"/>
              <a:t> </a:t>
            </a:r>
            <a:r>
              <a:rPr lang="en-US" sz="2000" dirty="0" err="1" smtClean="0"/>
              <a:t>S.S.,M.Hum</a:t>
            </a:r>
            <a:r>
              <a:rPr lang="en-US" sz="2000" dirty="0" smtClean="0"/>
              <a:t>.</a:t>
            </a:r>
            <a:endParaRPr lang="en-US" sz="2800" dirty="0" smtClean="0"/>
          </a:p>
          <a:p>
            <a:pPr algn="just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FE7B3-9BCE-4B7B-81EE-3E3CB23E216B}" type="datetime1">
              <a:rPr lang="en-US" smtClean="0"/>
              <a:pPr/>
              <a:t>11/29/2012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B292-0D29-49FC-8193-AED930F4C93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Silabus Linguistik Umum</a:t>
            </a:r>
            <a:endParaRPr lang="en-US"/>
          </a:p>
        </p:txBody>
      </p:sp>
    </p:spTree>
  </p:cSld>
  <p:clrMapOvr>
    <a:masterClrMapping/>
  </p:clrMapOvr>
  <p:transition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92500"/>
          </a:bodyPr>
          <a:lstStyle/>
          <a:p>
            <a:pPr lvl="0" algn="ctr">
              <a:buNone/>
            </a:pPr>
            <a:r>
              <a:rPr lang="en-US" b="1" dirty="0" err="1" smtClean="0"/>
              <a:t>Tujuan</a:t>
            </a:r>
            <a:r>
              <a:rPr lang="en-US" dirty="0" smtClean="0"/>
              <a:t> </a:t>
            </a:r>
            <a:r>
              <a:rPr lang="en-US" b="1" dirty="0"/>
              <a:t>Mata</a:t>
            </a:r>
            <a:r>
              <a:rPr lang="en-US" dirty="0"/>
              <a:t> </a:t>
            </a:r>
            <a:r>
              <a:rPr lang="en-US" b="1" dirty="0" err="1"/>
              <a:t>Kuliah</a:t>
            </a:r>
            <a:r>
              <a:rPr lang="en-US" dirty="0"/>
              <a:t> </a:t>
            </a:r>
          </a:p>
          <a:p>
            <a:pPr>
              <a:buNone/>
            </a:pP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/>
              <a:t>mengikuti</a:t>
            </a:r>
            <a:r>
              <a:rPr lang="en-US" dirty="0"/>
              <a:t> </a:t>
            </a:r>
            <a:r>
              <a:rPr lang="en-US" dirty="0" err="1"/>
              <a:t>perkuliahan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 smtClean="0"/>
              <a:t>diharapkan</a:t>
            </a:r>
            <a:endParaRPr lang="en-US" dirty="0"/>
          </a:p>
          <a:p>
            <a:pPr marL="225425" lvl="0" indent="-225425"/>
            <a:r>
              <a:rPr lang="en-US" dirty="0" err="1"/>
              <a:t>Beroleh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yang </a:t>
            </a:r>
            <a:r>
              <a:rPr lang="en-US" dirty="0" err="1"/>
              <a:t>berhubungan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</a:p>
          <a:p>
            <a:pPr marL="914400" lvl="0" indent="-450850"/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bahasa</a:t>
            </a:r>
            <a:endParaRPr lang="en-US" dirty="0"/>
          </a:p>
          <a:p>
            <a:pPr marL="914400" lvl="0" indent="-450850"/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bahasa</a:t>
            </a:r>
            <a:endParaRPr lang="en-US" dirty="0"/>
          </a:p>
          <a:p>
            <a:pPr marL="914400" lvl="0" indent="-450850"/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bahasa</a:t>
            </a:r>
            <a:endParaRPr lang="en-US" dirty="0"/>
          </a:p>
          <a:p>
            <a:pPr marL="914400" lvl="0" indent="-450850"/>
            <a:r>
              <a:rPr lang="en-US" dirty="0" err="1"/>
              <a:t>Pendekatan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bahasa</a:t>
            </a:r>
            <a:endParaRPr lang="en-US" dirty="0"/>
          </a:p>
          <a:p>
            <a:pPr lvl="0"/>
            <a:r>
              <a:rPr lang="en-US" dirty="0" err="1"/>
              <a:t>Beroleh</a:t>
            </a:r>
            <a:r>
              <a:rPr lang="en-US" dirty="0"/>
              <a:t> </a:t>
            </a:r>
            <a:r>
              <a:rPr lang="en-US" dirty="0" err="1"/>
              <a:t>pengalaman</a:t>
            </a:r>
            <a:r>
              <a:rPr lang="en-US" dirty="0"/>
              <a:t> </a:t>
            </a:r>
            <a:r>
              <a:rPr lang="en-US" dirty="0" err="1"/>
              <a:t>dalam</a:t>
            </a:r>
            <a:endParaRPr lang="en-US" dirty="0"/>
          </a:p>
          <a:p>
            <a:pPr marL="919163" lvl="0"/>
            <a:r>
              <a:rPr lang="en-US" dirty="0" err="1"/>
              <a:t>Mengumpulkan</a:t>
            </a:r>
            <a:r>
              <a:rPr lang="en-US" dirty="0"/>
              <a:t> data </a:t>
            </a:r>
            <a:r>
              <a:rPr lang="en-US" dirty="0" err="1"/>
              <a:t>kebahasaan</a:t>
            </a:r>
            <a:endParaRPr lang="en-US" dirty="0"/>
          </a:p>
          <a:p>
            <a:pPr marL="919163" lvl="0"/>
            <a:r>
              <a:rPr lang="en-US" dirty="0" err="1"/>
              <a:t>Menganalisis</a:t>
            </a:r>
            <a:r>
              <a:rPr lang="en-US" dirty="0"/>
              <a:t> </a:t>
            </a:r>
            <a:r>
              <a:rPr lang="en-US" dirty="0" err="1"/>
              <a:t>kenyataan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menerapkan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bahasa</a:t>
            </a:r>
            <a:endParaRPr lang="en-US" dirty="0"/>
          </a:p>
          <a:p>
            <a:pPr marL="919163" lvl="0"/>
            <a:r>
              <a:rPr lang="en-US" dirty="0" err="1"/>
              <a:t>Mengkaji</a:t>
            </a:r>
            <a:r>
              <a:rPr lang="en-US" dirty="0"/>
              <a:t> </a:t>
            </a:r>
            <a:r>
              <a:rPr lang="en-US" dirty="0" err="1"/>
              <a:t>hasil-hasil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bahasa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171CD-38DF-4B49-83BD-4A295D2F342D}" type="datetime1">
              <a:rPr lang="en-US" smtClean="0"/>
              <a:pPr/>
              <a:t>11/29/2012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B292-0D29-49FC-8193-AED930F4C93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Silabus Linguistik Umum</a:t>
            </a:r>
            <a:endParaRPr lang="en-US"/>
          </a:p>
        </p:txBody>
      </p:sp>
    </p:spTree>
  </p:cSld>
  <p:clrMapOvr>
    <a:masterClrMapping/>
  </p:clrMapOvr>
  <p:transition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pPr lvl="0" algn="ctr">
              <a:buNone/>
            </a:pPr>
            <a:r>
              <a:rPr lang="en-US" b="1" dirty="0" err="1"/>
              <a:t>Deskripsi</a:t>
            </a:r>
            <a:r>
              <a:rPr lang="en-US" b="1" dirty="0"/>
              <a:t> Mata </a:t>
            </a:r>
            <a:r>
              <a:rPr lang="en-US" b="1" dirty="0" err="1"/>
              <a:t>Kuliah</a:t>
            </a:r>
            <a:endParaRPr lang="en-US" dirty="0"/>
          </a:p>
          <a:p>
            <a:pPr algn="just"/>
            <a:r>
              <a:rPr lang="en-US" dirty="0"/>
              <a:t>Mata </a:t>
            </a:r>
            <a:r>
              <a:rPr lang="en-US" dirty="0" err="1"/>
              <a:t>kuliah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berisi</a:t>
            </a:r>
            <a:r>
              <a:rPr lang="en-US" dirty="0"/>
              <a:t> </a:t>
            </a:r>
            <a:r>
              <a:rPr lang="en-US" dirty="0" err="1"/>
              <a:t>kajian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ilmiah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memperkenalkan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(</a:t>
            </a:r>
            <a:r>
              <a:rPr lang="en-US" dirty="0" err="1"/>
              <a:t>Tatabahasa</a:t>
            </a:r>
            <a:r>
              <a:rPr lang="en-US" dirty="0"/>
              <a:t> </a:t>
            </a:r>
            <a:r>
              <a:rPr lang="en-US" dirty="0" err="1"/>
              <a:t>Tradisional</a:t>
            </a:r>
            <a:r>
              <a:rPr lang="en-US" dirty="0"/>
              <a:t>,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Struktural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Transformasional</a:t>
            </a:r>
            <a:r>
              <a:rPr lang="en-US" dirty="0"/>
              <a:t>)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menganalisis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segi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, </a:t>
            </a:r>
            <a:r>
              <a:rPr lang="en-US" dirty="0" err="1"/>
              <a:t>baik</a:t>
            </a:r>
            <a:r>
              <a:rPr lang="en-US" dirty="0"/>
              <a:t> yang </a:t>
            </a:r>
            <a:r>
              <a:rPr lang="en-US" dirty="0" err="1"/>
              <a:t>berkenaan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fonologi</a:t>
            </a:r>
            <a:r>
              <a:rPr lang="en-US" dirty="0"/>
              <a:t>, </a:t>
            </a:r>
            <a:r>
              <a:rPr lang="en-US" dirty="0" err="1"/>
              <a:t>morfologi</a:t>
            </a:r>
            <a:r>
              <a:rPr lang="en-US" dirty="0"/>
              <a:t>, </a:t>
            </a:r>
            <a:r>
              <a:rPr lang="en-US" dirty="0" err="1"/>
              <a:t>sintaksis</a:t>
            </a:r>
            <a:r>
              <a:rPr lang="en-US" dirty="0"/>
              <a:t>, </a:t>
            </a:r>
            <a:r>
              <a:rPr lang="en-US" dirty="0" err="1"/>
              <a:t>wacana</a:t>
            </a:r>
            <a:r>
              <a:rPr lang="en-US" dirty="0"/>
              <a:t>,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semantik</a:t>
            </a:r>
            <a:r>
              <a:rPr lang="en-US" dirty="0"/>
              <a:t>. </a:t>
            </a:r>
            <a:r>
              <a:rPr lang="en-US" dirty="0" err="1"/>
              <a:t>Matakuliah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disajikan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bekal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mengikuti</a:t>
            </a:r>
            <a:r>
              <a:rPr lang="en-US" dirty="0"/>
              <a:t> </a:t>
            </a:r>
            <a:r>
              <a:rPr lang="en-US" dirty="0" err="1"/>
              <a:t>perkuliahan</a:t>
            </a:r>
            <a:r>
              <a:rPr lang="en-US" dirty="0"/>
              <a:t> </a:t>
            </a:r>
            <a:r>
              <a:rPr lang="en-US" dirty="0" err="1"/>
              <a:t>kebahasaan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khusus</a:t>
            </a:r>
            <a:r>
              <a:rPr lang="en-US" dirty="0"/>
              <a:t> (</a:t>
            </a:r>
            <a:r>
              <a:rPr lang="en-US" dirty="0" err="1"/>
              <a:t>Fonologi</a:t>
            </a:r>
            <a:r>
              <a:rPr lang="en-US" dirty="0"/>
              <a:t>, </a:t>
            </a:r>
            <a:r>
              <a:rPr lang="en-US" dirty="0" err="1"/>
              <a:t>Morfologi</a:t>
            </a:r>
            <a:r>
              <a:rPr lang="en-US" dirty="0"/>
              <a:t>, </a:t>
            </a:r>
            <a:r>
              <a:rPr lang="en-US" dirty="0" err="1"/>
              <a:t>Sintaksis</a:t>
            </a:r>
            <a:r>
              <a:rPr lang="en-US" dirty="0"/>
              <a:t>, </a:t>
            </a:r>
            <a:r>
              <a:rPr lang="en-US" dirty="0" err="1"/>
              <a:t>Wacana</a:t>
            </a:r>
            <a:r>
              <a:rPr lang="en-US" dirty="0"/>
              <a:t>, </a:t>
            </a:r>
            <a:r>
              <a:rPr lang="en-US" dirty="0" err="1"/>
              <a:t>Semantik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disiplin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kebahasaan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82ACB-4BF7-4449-8FEF-3C81AC3F7E69}" type="datetime1">
              <a:rPr lang="en-US" smtClean="0"/>
              <a:pPr/>
              <a:t>11/29/2012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B292-0D29-49FC-8193-AED930F4C93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Silabus Linguistik Umum</a:t>
            </a:r>
            <a:endParaRPr lang="en-US"/>
          </a:p>
        </p:txBody>
      </p:sp>
    </p:spTree>
  </p:cSld>
  <p:clrMapOvr>
    <a:masterClrMapping/>
  </p:clrMapOvr>
  <p:transition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pPr lvl="0" algn="ctr">
              <a:buNone/>
            </a:pPr>
            <a:r>
              <a:rPr lang="en-US" b="1" dirty="0" err="1" smtClean="0"/>
              <a:t>Evaluasi</a:t>
            </a:r>
            <a:endParaRPr lang="en-US" dirty="0"/>
          </a:p>
          <a:p>
            <a:r>
              <a:rPr lang="en-US" dirty="0" err="1"/>
              <a:t>Evaluasi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ujian</a:t>
            </a:r>
            <a:r>
              <a:rPr lang="en-US" dirty="0"/>
              <a:t> </a:t>
            </a:r>
            <a:r>
              <a:rPr lang="en-US" dirty="0" err="1"/>
              <a:t>tengah</a:t>
            </a:r>
            <a:r>
              <a:rPr lang="en-US" dirty="0"/>
              <a:t> semester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semester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 smtClean="0"/>
              <a:t>analisis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sintesis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;</a:t>
            </a:r>
          </a:p>
          <a:p>
            <a:pPr lvl="1"/>
            <a:r>
              <a:rPr lang="en-US" dirty="0" err="1"/>
              <a:t>partisipasi</a:t>
            </a:r>
            <a:r>
              <a:rPr lang="en-US" dirty="0"/>
              <a:t> </a:t>
            </a:r>
            <a:r>
              <a:rPr lang="en-US" dirty="0" err="1"/>
              <a:t>perkuliahan</a:t>
            </a:r>
            <a:r>
              <a:rPr lang="en-US" dirty="0"/>
              <a:t> </a:t>
            </a:r>
          </a:p>
          <a:p>
            <a:r>
              <a:rPr lang="en-US" dirty="0" err="1"/>
              <a:t>Bobot</a:t>
            </a:r>
            <a:r>
              <a:rPr lang="en-US" dirty="0"/>
              <a:t> </a:t>
            </a:r>
            <a:r>
              <a:rPr lang="en-US" dirty="0" err="1"/>
              <a:t>penilaian</a:t>
            </a:r>
            <a:endParaRPr lang="en-US" dirty="0"/>
          </a:p>
          <a:p>
            <a:pPr marL="806450"/>
            <a:r>
              <a:rPr lang="en-US" sz="2200" dirty="0" err="1"/>
              <a:t>Ujian</a:t>
            </a:r>
            <a:r>
              <a:rPr lang="en-US" sz="2200" dirty="0"/>
              <a:t> </a:t>
            </a:r>
            <a:r>
              <a:rPr lang="en-US" sz="2200" dirty="0" err="1"/>
              <a:t>tengah</a:t>
            </a:r>
            <a:r>
              <a:rPr lang="en-US" sz="2200" dirty="0"/>
              <a:t> semester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akhir</a:t>
            </a:r>
            <a:r>
              <a:rPr lang="en-US" sz="2200" dirty="0"/>
              <a:t> </a:t>
            </a:r>
            <a:r>
              <a:rPr lang="en-US" sz="2200" dirty="0" smtClean="0"/>
              <a:t>semester</a:t>
            </a:r>
            <a:r>
              <a:rPr lang="en-US" sz="2200" dirty="0"/>
              <a:t>	: 50%</a:t>
            </a:r>
          </a:p>
          <a:p>
            <a:pPr marL="806450"/>
            <a:r>
              <a:rPr lang="en-US" sz="2200" dirty="0" err="1"/>
              <a:t>Makalah</a:t>
            </a:r>
            <a:r>
              <a:rPr lang="en-US" sz="2200" dirty="0"/>
              <a:t>					: 20%</a:t>
            </a:r>
          </a:p>
          <a:p>
            <a:pPr marL="806450"/>
            <a:r>
              <a:rPr lang="en-US" sz="2200" dirty="0" err="1"/>
              <a:t>Partisipasi</a:t>
            </a:r>
            <a:r>
              <a:rPr lang="en-US" sz="2200" dirty="0"/>
              <a:t> </a:t>
            </a:r>
            <a:r>
              <a:rPr lang="en-US" sz="2200" dirty="0" err="1"/>
              <a:t>perkuliahan</a:t>
            </a:r>
            <a:r>
              <a:rPr lang="en-US" sz="2200" dirty="0"/>
              <a:t> 				: 15%</a:t>
            </a:r>
          </a:p>
          <a:p>
            <a:pPr marL="806450"/>
            <a:r>
              <a:rPr lang="en-US" sz="2200" dirty="0" err="1"/>
              <a:t>Kehadiran</a:t>
            </a:r>
            <a:r>
              <a:rPr lang="en-US" sz="2200" dirty="0"/>
              <a:t>					: 15%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DF2C-DDFE-46B8-B6BA-EFDB9DDB5488}" type="datetime1">
              <a:rPr lang="en-US" smtClean="0"/>
              <a:pPr/>
              <a:t>11/29/2012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B292-0D29-49FC-8193-AED930F4C93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Silabus Linguistik Umum</a:t>
            </a:r>
            <a:endParaRPr lang="en-US"/>
          </a:p>
        </p:txBody>
      </p:sp>
    </p:spTree>
  </p:cSld>
  <p:clrMapOvr>
    <a:masterClrMapping/>
  </p:clrMapOvr>
  <p:transition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85000" lnSpcReduction="20000"/>
          </a:bodyPr>
          <a:lstStyle/>
          <a:p>
            <a:pPr lvl="0" algn="ctr">
              <a:buNone/>
            </a:pPr>
            <a:r>
              <a:rPr lang="en-US" b="1" dirty="0" err="1"/>
              <a:t>Pendekatan</a:t>
            </a:r>
            <a:r>
              <a:rPr lang="en-US" b="1" dirty="0"/>
              <a:t> </a:t>
            </a:r>
            <a:r>
              <a:rPr lang="en-US" b="1" dirty="0" err="1"/>
              <a:t>Pembelajaran</a:t>
            </a:r>
            <a:endParaRPr lang="en-US" dirty="0"/>
          </a:p>
          <a:p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variatif</a:t>
            </a:r>
            <a:r>
              <a:rPr lang="en-US" dirty="0"/>
              <a:t> agar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beroleh</a:t>
            </a:r>
            <a:r>
              <a:rPr lang="en-US" dirty="0"/>
              <a:t> </a:t>
            </a:r>
            <a:r>
              <a:rPr lang="en-US" dirty="0" err="1"/>
              <a:t>pengalaman</a:t>
            </a:r>
            <a:r>
              <a:rPr lang="en-US" dirty="0"/>
              <a:t> </a:t>
            </a:r>
            <a:r>
              <a:rPr lang="en-US" dirty="0" err="1"/>
              <a:t>akademik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proses</a:t>
            </a:r>
            <a:r>
              <a:rPr lang="en-US" dirty="0"/>
              <a:t> </a:t>
            </a:r>
            <a:r>
              <a:rPr lang="en-US" dirty="0" err="1"/>
              <a:t>perkuliahan</a:t>
            </a:r>
            <a:r>
              <a:rPr lang="en-US" dirty="0"/>
              <a:t>.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terutama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ekspositori</a:t>
            </a:r>
            <a:r>
              <a:rPr lang="en-US" dirty="0"/>
              <a:t>, </a:t>
            </a:r>
            <a:r>
              <a:rPr lang="en-US" dirty="0" err="1"/>
              <a:t>komunikatif</a:t>
            </a:r>
            <a:r>
              <a:rPr lang="en-US" dirty="0"/>
              <a:t>, </a:t>
            </a:r>
            <a:r>
              <a:rPr lang="en-US" dirty="0" err="1"/>
              <a:t>kontekstual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inkuiri</a:t>
            </a:r>
            <a:r>
              <a:rPr lang="en-US" dirty="0"/>
              <a:t>. </a:t>
            </a:r>
            <a:r>
              <a:rPr lang="en-US" dirty="0" err="1"/>
              <a:t>Metode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ceramah</a:t>
            </a:r>
            <a:r>
              <a:rPr lang="en-US" dirty="0"/>
              <a:t>, Tanya </a:t>
            </a:r>
            <a:r>
              <a:rPr lang="en-US" dirty="0" err="1"/>
              <a:t>jawab</a:t>
            </a:r>
            <a:r>
              <a:rPr lang="en-US" dirty="0"/>
              <a:t>, </a:t>
            </a:r>
            <a:r>
              <a:rPr lang="en-US" dirty="0" err="1"/>
              <a:t>diskusi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pemecahan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. Media </a:t>
            </a:r>
            <a:r>
              <a:rPr lang="en-US" dirty="0" err="1"/>
              <a:t>penunjang</a:t>
            </a:r>
            <a:r>
              <a:rPr lang="en-US" dirty="0"/>
              <a:t> </a:t>
            </a:r>
            <a:r>
              <a:rPr lang="en-US" dirty="0" err="1"/>
              <a:t>perkuliahan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OHP, LCD, </a:t>
            </a:r>
            <a:r>
              <a:rPr lang="en-US" i="1" dirty="0"/>
              <a:t>tape recorder</a:t>
            </a:r>
            <a:r>
              <a:rPr lang="en-US" dirty="0"/>
              <a:t>, </a:t>
            </a:r>
            <a:r>
              <a:rPr lang="en-US" dirty="0" err="1"/>
              <a:t>kaset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laboratorium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. </a:t>
            </a:r>
            <a:r>
              <a:rPr lang="en-US" dirty="0" err="1"/>
              <a:t>Adapun</a:t>
            </a:r>
            <a:r>
              <a:rPr lang="en-US" dirty="0"/>
              <a:t> </a:t>
            </a:r>
            <a:r>
              <a:rPr lang="en-US" dirty="0" err="1"/>
              <a:t>rincian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perkuliahan</a:t>
            </a:r>
            <a:r>
              <a:rPr lang="en-US" dirty="0"/>
              <a:t>,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presentasi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dosen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menyajikan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r>
              <a:rPr lang="en-US" dirty="0"/>
              <a:t> yang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Linguistik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respon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diskusi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tanya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;</a:t>
            </a:r>
          </a:p>
          <a:p>
            <a:pPr lvl="1"/>
            <a:r>
              <a:rPr lang="en-US" dirty="0" err="1"/>
              <a:t>membaca</a:t>
            </a:r>
            <a:r>
              <a:rPr lang="en-US" dirty="0"/>
              <a:t> </a:t>
            </a:r>
            <a:r>
              <a:rPr lang="en-US" dirty="0" err="1"/>
              <a:t>bacaan</a:t>
            </a:r>
            <a:r>
              <a:rPr lang="en-US" dirty="0"/>
              <a:t>,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diharapkan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membaca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bacaan</a:t>
            </a:r>
            <a:r>
              <a:rPr lang="en-US" dirty="0"/>
              <a:t> yang </a:t>
            </a:r>
            <a:r>
              <a:rPr lang="en-US" dirty="0" err="1"/>
              <a:t>relevan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yang </a:t>
            </a:r>
            <a:r>
              <a:rPr lang="en-US" dirty="0" err="1"/>
              <a:t>disampaikan</a:t>
            </a:r>
            <a:r>
              <a:rPr lang="en-US" dirty="0"/>
              <a:t>;</a:t>
            </a:r>
          </a:p>
          <a:p>
            <a:pPr lvl="1"/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presentasi</a:t>
            </a:r>
            <a:r>
              <a:rPr lang="en-US" dirty="0"/>
              <a:t>,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mempresentasikan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membaca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membaca</a:t>
            </a:r>
            <a:r>
              <a:rPr lang="en-US" dirty="0"/>
              <a:t>;</a:t>
            </a:r>
          </a:p>
          <a:p>
            <a:pPr lvl="1"/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riviu</a:t>
            </a:r>
            <a:r>
              <a:rPr lang="en-US" dirty="0"/>
              <a:t>;</a:t>
            </a:r>
          </a:p>
          <a:p>
            <a:pPr lvl="1"/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7E11-39C1-4D26-AE2C-13C32CE77361}" type="datetime1">
              <a:rPr lang="en-US" smtClean="0"/>
              <a:pPr/>
              <a:t>11/29/2012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B292-0D29-49FC-8193-AED930F4C93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Silabus Linguistik Umum</a:t>
            </a:r>
            <a:endParaRPr lang="en-US"/>
          </a:p>
        </p:txBody>
      </p:sp>
    </p:spTree>
  </p:cSld>
  <p:clrMapOvr>
    <a:masterClrMapping/>
  </p:clrMapOvr>
  <p:transition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pPr lvl="0">
              <a:buNone/>
            </a:pPr>
            <a:r>
              <a:rPr lang="en-US" b="1" dirty="0" err="1" smtClean="0"/>
              <a:t>Rincian</a:t>
            </a:r>
            <a:r>
              <a:rPr lang="en-US" b="1" dirty="0" smtClean="0"/>
              <a:t> </a:t>
            </a:r>
            <a:r>
              <a:rPr lang="en-US" b="1" dirty="0" err="1"/>
              <a:t>Materi</a:t>
            </a:r>
            <a:r>
              <a:rPr lang="en-US" b="1" dirty="0"/>
              <a:t> </a:t>
            </a:r>
            <a:r>
              <a:rPr lang="en-US" b="1" dirty="0" err="1"/>
              <a:t>Perkuliahan</a:t>
            </a:r>
            <a:r>
              <a:rPr lang="en-US" b="1" dirty="0"/>
              <a:t> </a:t>
            </a:r>
            <a:r>
              <a:rPr lang="en-US" b="1" dirty="0" err="1"/>
              <a:t>Setiap</a:t>
            </a:r>
            <a:r>
              <a:rPr lang="en-US" b="1" dirty="0"/>
              <a:t> </a:t>
            </a:r>
            <a:r>
              <a:rPr lang="en-US" b="1" dirty="0" err="1"/>
              <a:t>Pertemuan</a:t>
            </a:r>
            <a:r>
              <a:rPr lang="en-US" b="1" dirty="0"/>
              <a:t> </a:t>
            </a:r>
            <a:endParaRPr lang="en-US" dirty="0"/>
          </a:p>
          <a:p>
            <a:pPr>
              <a:buNone/>
            </a:pPr>
            <a:r>
              <a:rPr lang="en-US" b="1" dirty="0" err="1" smtClean="0"/>
              <a:t>Pertemuan</a:t>
            </a:r>
            <a:r>
              <a:rPr lang="en-US" b="1" dirty="0" smtClean="0"/>
              <a:t> </a:t>
            </a:r>
            <a:r>
              <a:rPr lang="en-US" b="1" dirty="0"/>
              <a:t>I</a:t>
            </a:r>
            <a:endParaRPr lang="en-US" dirty="0"/>
          </a:p>
          <a:p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perkuliahan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pertemuan</a:t>
            </a:r>
            <a:r>
              <a:rPr lang="en-US" dirty="0"/>
              <a:t> I </a:t>
            </a:r>
            <a:r>
              <a:rPr lang="en-US" dirty="0" err="1"/>
              <a:t>terurai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kuliah</a:t>
            </a:r>
            <a:endParaRPr lang="en-US" dirty="0"/>
          </a:p>
          <a:p>
            <a:pPr lvl="0"/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lingkup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kuliah</a:t>
            </a:r>
            <a:endParaRPr lang="en-US" dirty="0"/>
          </a:p>
          <a:p>
            <a:pPr lvl="0"/>
            <a:r>
              <a:rPr lang="en-US" dirty="0" err="1"/>
              <a:t>Kebijakan</a:t>
            </a:r>
            <a:r>
              <a:rPr lang="en-US" dirty="0"/>
              <a:t> </a:t>
            </a:r>
            <a:r>
              <a:rPr lang="en-US" dirty="0" err="1"/>
              <a:t>pelaksanaan</a:t>
            </a:r>
            <a:r>
              <a:rPr lang="en-US" dirty="0"/>
              <a:t> </a:t>
            </a:r>
            <a:r>
              <a:rPr lang="en-US" dirty="0" err="1"/>
              <a:t>perkuliahan</a:t>
            </a:r>
            <a:endParaRPr lang="en-US" dirty="0"/>
          </a:p>
          <a:p>
            <a:pPr lvl="0"/>
            <a:r>
              <a:rPr lang="en-US" dirty="0" err="1"/>
              <a:t>Tugas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diselesaikan</a:t>
            </a:r>
            <a:endParaRPr lang="en-US" dirty="0"/>
          </a:p>
          <a:p>
            <a:pPr lvl="0"/>
            <a:r>
              <a:rPr lang="en-US" dirty="0" err="1"/>
              <a:t>Buku</a:t>
            </a:r>
            <a:r>
              <a:rPr lang="en-US" dirty="0"/>
              <a:t> ajar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belajar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80B6E-1F7C-44A6-93EC-2267A285D713}" type="datetime1">
              <a:rPr lang="en-US" smtClean="0"/>
              <a:pPr/>
              <a:t>11/29/2012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B292-0D29-49FC-8193-AED930F4C93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Silabus Linguistik Umum</a:t>
            </a:r>
            <a:endParaRPr lang="en-US"/>
          </a:p>
        </p:txBody>
      </p:sp>
    </p:spTree>
  </p:cSld>
  <p:clrMapOvr>
    <a:masterClrMapping/>
  </p:clrMapOvr>
  <p:transition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err="1"/>
              <a:t>Pertemuan</a:t>
            </a:r>
            <a:r>
              <a:rPr lang="en-US" b="1" dirty="0"/>
              <a:t> II</a:t>
            </a:r>
            <a:endParaRPr lang="en-US" dirty="0"/>
          </a:p>
          <a:p>
            <a:pPr lvl="0"/>
            <a:r>
              <a:rPr lang="en-US" dirty="0" err="1"/>
              <a:t>Pengertian</a:t>
            </a:r>
            <a:r>
              <a:rPr lang="en-US" dirty="0"/>
              <a:t> </a:t>
            </a:r>
            <a:r>
              <a:rPr lang="en-US" dirty="0" err="1"/>
              <a:t>Linguistik</a:t>
            </a:r>
            <a:endParaRPr lang="en-US" dirty="0"/>
          </a:p>
          <a:p>
            <a:pPr lvl="0"/>
            <a:r>
              <a:rPr lang="en-US" dirty="0" err="1"/>
              <a:t>Ciri</a:t>
            </a:r>
            <a:r>
              <a:rPr lang="en-US" dirty="0"/>
              <a:t> </a:t>
            </a:r>
            <a:r>
              <a:rPr lang="en-US" dirty="0" err="1"/>
              <a:t>Keilmuan</a:t>
            </a:r>
            <a:r>
              <a:rPr lang="en-US" dirty="0"/>
              <a:t> </a:t>
            </a:r>
            <a:r>
              <a:rPr lang="en-US" dirty="0" err="1"/>
              <a:t>Linguistik</a:t>
            </a:r>
            <a:endParaRPr lang="en-US" dirty="0"/>
          </a:p>
          <a:p>
            <a:pPr>
              <a:buNone/>
            </a:pPr>
            <a:r>
              <a:rPr lang="en-US" dirty="0" err="1"/>
              <a:t>Tugas</a:t>
            </a:r>
            <a:r>
              <a:rPr lang="en-US" dirty="0"/>
              <a:t>:</a:t>
            </a:r>
          </a:p>
          <a:p>
            <a:pPr lvl="0"/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rangkuman</a:t>
            </a:r>
            <a:r>
              <a:rPr lang="en-US" dirty="0"/>
              <a:t> </a:t>
            </a:r>
            <a:r>
              <a:rPr lang="en-US" dirty="0" err="1"/>
              <a:t>perkuliahan</a:t>
            </a:r>
            <a:endParaRPr lang="en-US" dirty="0"/>
          </a:p>
          <a:p>
            <a:pPr lvl="0"/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pendalaman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membaca</a:t>
            </a:r>
            <a:endParaRPr lang="en-US" dirty="0"/>
          </a:p>
          <a:p>
            <a:pPr>
              <a:buNone/>
            </a:pPr>
            <a:r>
              <a:rPr lang="en-US" b="1" dirty="0" err="1" smtClean="0"/>
              <a:t>Pertemuan</a:t>
            </a:r>
            <a:r>
              <a:rPr lang="en-US" b="1" dirty="0" smtClean="0"/>
              <a:t> </a:t>
            </a:r>
            <a:r>
              <a:rPr lang="en-US" b="1" dirty="0"/>
              <a:t>III </a:t>
            </a:r>
            <a:endParaRPr lang="en-US" dirty="0"/>
          </a:p>
          <a:p>
            <a:pPr lvl="0"/>
            <a:r>
              <a:rPr lang="en-US" dirty="0" err="1"/>
              <a:t>Hakikat</a:t>
            </a:r>
            <a:r>
              <a:rPr lang="en-US" dirty="0"/>
              <a:t> </a:t>
            </a:r>
            <a:r>
              <a:rPr lang="en-US" dirty="0" err="1"/>
              <a:t>Bahasa</a:t>
            </a:r>
            <a:endParaRPr lang="en-US" dirty="0"/>
          </a:p>
          <a:p>
            <a:pPr lvl="0"/>
            <a:r>
              <a:rPr lang="en-US" dirty="0" err="1"/>
              <a:t>Pengertian</a:t>
            </a:r>
            <a:r>
              <a:rPr lang="en-US" dirty="0"/>
              <a:t> </a:t>
            </a:r>
            <a:r>
              <a:rPr lang="en-US" dirty="0" err="1"/>
              <a:t>bahasa</a:t>
            </a:r>
            <a:endParaRPr lang="en-US" dirty="0"/>
          </a:p>
          <a:p>
            <a:pPr lvl="0"/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bahasa</a:t>
            </a:r>
            <a:endParaRPr lang="en-US" dirty="0"/>
          </a:p>
          <a:p>
            <a:pPr lvl="0"/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bahasa</a:t>
            </a:r>
            <a:endParaRPr lang="en-US" dirty="0"/>
          </a:p>
          <a:p>
            <a:pPr>
              <a:buNone/>
            </a:pPr>
            <a:r>
              <a:rPr lang="en-US" dirty="0" err="1"/>
              <a:t>Tugas</a:t>
            </a:r>
            <a:r>
              <a:rPr lang="en-US" dirty="0"/>
              <a:t>:</a:t>
            </a:r>
          </a:p>
          <a:p>
            <a:pPr lvl="0"/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rangkuman</a:t>
            </a:r>
            <a:r>
              <a:rPr lang="en-US" dirty="0"/>
              <a:t> </a:t>
            </a:r>
            <a:r>
              <a:rPr lang="en-US" dirty="0" err="1"/>
              <a:t>perkuliahan</a:t>
            </a:r>
            <a:endParaRPr lang="en-US" dirty="0"/>
          </a:p>
          <a:p>
            <a:pPr lvl="0"/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pendalaman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membaca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FD016-248C-4132-BEDC-04866843CFD2}" type="datetime1">
              <a:rPr lang="en-US" smtClean="0"/>
              <a:pPr/>
              <a:t>11/29/2012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B292-0D29-49FC-8193-AED930F4C93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Silabus Linguistik Umum</a:t>
            </a:r>
            <a:endParaRPr lang="en-US"/>
          </a:p>
        </p:txBody>
      </p:sp>
    </p:spTree>
  </p:cSld>
  <p:clrMapOvr>
    <a:masterClrMapping/>
  </p:clrMapOvr>
  <p:transition>
    <p:wheel spokes="8"/>
    <p:sndAc>
      <p:stSnd>
        <p:snd r:embed="rId3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 err="1" smtClean="0"/>
              <a:t>Pertemuan</a:t>
            </a:r>
            <a:r>
              <a:rPr lang="en-US" b="1" dirty="0" smtClean="0"/>
              <a:t> </a:t>
            </a:r>
            <a:r>
              <a:rPr lang="en-US" b="1" dirty="0"/>
              <a:t>IV</a:t>
            </a:r>
            <a:endParaRPr lang="en-US" dirty="0"/>
          </a:p>
          <a:p>
            <a:pPr lvl="0"/>
            <a:r>
              <a:rPr lang="en-US" dirty="0" err="1"/>
              <a:t>Pembidangan</a:t>
            </a:r>
            <a:r>
              <a:rPr lang="en-US" dirty="0"/>
              <a:t> </a:t>
            </a:r>
            <a:r>
              <a:rPr lang="en-US" dirty="0" err="1"/>
              <a:t>Linguistik</a:t>
            </a:r>
            <a:endParaRPr lang="en-US" dirty="0"/>
          </a:p>
          <a:p>
            <a:pPr marL="752475" lvl="0" indent="-273050"/>
            <a:r>
              <a:rPr lang="en-US" dirty="0" err="1"/>
              <a:t>Linguistik</a:t>
            </a:r>
            <a:r>
              <a:rPr lang="en-US" dirty="0"/>
              <a:t> </a:t>
            </a:r>
            <a:r>
              <a:rPr lang="en-US" dirty="0" err="1"/>
              <a:t>Mikro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Linguistik</a:t>
            </a:r>
            <a:r>
              <a:rPr lang="en-US" dirty="0"/>
              <a:t> </a:t>
            </a:r>
            <a:r>
              <a:rPr lang="en-US" dirty="0" err="1"/>
              <a:t>Makro</a:t>
            </a:r>
            <a:endParaRPr lang="en-US" dirty="0"/>
          </a:p>
          <a:p>
            <a:pPr marL="752475" lvl="0" indent="-273050"/>
            <a:r>
              <a:rPr lang="en-US" dirty="0" err="1"/>
              <a:t>Linguistik</a:t>
            </a:r>
            <a:r>
              <a:rPr lang="en-US" dirty="0"/>
              <a:t> </a:t>
            </a:r>
            <a:r>
              <a:rPr lang="en-US" dirty="0" err="1"/>
              <a:t>Teoretis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Linguistik</a:t>
            </a:r>
            <a:r>
              <a:rPr lang="en-US" dirty="0"/>
              <a:t> </a:t>
            </a:r>
            <a:r>
              <a:rPr lang="en-US" dirty="0" err="1"/>
              <a:t>Terapan</a:t>
            </a:r>
            <a:endParaRPr lang="en-US" dirty="0"/>
          </a:p>
          <a:p>
            <a:pPr>
              <a:buNone/>
            </a:pPr>
            <a:r>
              <a:rPr lang="en-US" dirty="0" err="1"/>
              <a:t>Tugas</a:t>
            </a:r>
            <a:r>
              <a:rPr lang="en-US" dirty="0"/>
              <a:t>:</a:t>
            </a:r>
          </a:p>
          <a:p>
            <a:pPr lvl="0"/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rangkuman</a:t>
            </a:r>
            <a:r>
              <a:rPr lang="en-US" dirty="0"/>
              <a:t> </a:t>
            </a:r>
            <a:r>
              <a:rPr lang="en-US" dirty="0" err="1"/>
              <a:t>perkuliahan</a:t>
            </a:r>
            <a:endParaRPr lang="en-US" dirty="0"/>
          </a:p>
          <a:p>
            <a:pPr lvl="0"/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pendalaman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membaca</a:t>
            </a:r>
            <a:endParaRPr lang="en-US" dirty="0"/>
          </a:p>
          <a:p>
            <a:pPr>
              <a:buNone/>
            </a:pPr>
            <a:r>
              <a:rPr lang="en-US" dirty="0"/>
              <a:t> </a:t>
            </a:r>
          </a:p>
          <a:p>
            <a:pPr>
              <a:buNone/>
            </a:pPr>
            <a:r>
              <a:rPr lang="en-US" b="1" dirty="0" err="1" smtClean="0"/>
              <a:t>Pertemuan</a:t>
            </a:r>
            <a:r>
              <a:rPr lang="en-US" b="1" dirty="0" smtClean="0"/>
              <a:t> </a:t>
            </a:r>
            <a:r>
              <a:rPr lang="en-US" b="1" dirty="0"/>
              <a:t>V</a:t>
            </a:r>
            <a:endParaRPr lang="en-US" dirty="0"/>
          </a:p>
          <a:p>
            <a:pPr lvl="0"/>
            <a:r>
              <a:rPr lang="en-US" dirty="0" err="1"/>
              <a:t>Cakupan</a:t>
            </a:r>
            <a:r>
              <a:rPr lang="en-US" dirty="0"/>
              <a:t> </a:t>
            </a:r>
            <a:r>
              <a:rPr lang="en-US" dirty="0" err="1"/>
              <a:t>Kajian</a:t>
            </a:r>
            <a:r>
              <a:rPr lang="en-US" dirty="0"/>
              <a:t> </a:t>
            </a:r>
            <a:r>
              <a:rPr lang="en-US" dirty="0" err="1"/>
              <a:t>Linguistik</a:t>
            </a:r>
            <a:endParaRPr lang="en-US" dirty="0"/>
          </a:p>
          <a:p>
            <a:pPr marL="749300" lvl="0" indent="-239713"/>
            <a:r>
              <a:rPr lang="en-US" dirty="0" err="1"/>
              <a:t>Langage</a:t>
            </a:r>
            <a:endParaRPr lang="en-US" dirty="0"/>
          </a:p>
          <a:p>
            <a:pPr marL="749300" lvl="0" indent="-239713"/>
            <a:r>
              <a:rPr lang="en-US" dirty="0"/>
              <a:t>Langue</a:t>
            </a:r>
          </a:p>
          <a:p>
            <a:pPr marL="749300" lvl="0" indent="-239713"/>
            <a:r>
              <a:rPr lang="en-US" dirty="0"/>
              <a:t>Parole </a:t>
            </a:r>
          </a:p>
          <a:p>
            <a:pPr>
              <a:buNone/>
            </a:pPr>
            <a:r>
              <a:rPr lang="en-US" dirty="0" err="1"/>
              <a:t>Tugas</a:t>
            </a:r>
            <a:r>
              <a:rPr lang="en-US" dirty="0"/>
              <a:t>:</a:t>
            </a:r>
          </a:p>
          <a:p>
            <a:pPr lvl="0"/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rangkuman</a:t>
            </a:r>
            <a:r>
              <a:rPr lang="en-US" dirty="0"/>
              <a:t> </a:t>
            </a:r>
            <a:r>
              <a:rPr lang="en-US" dirty="0" err="1"/>
              <a:t>perkuliahan</a:t>
            </a:r>
            <a:endParaRPr lang="en-US" dirty="0"/>
          </a:p>
          <a:p>
            <a:pPr lvl="0"/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pendalaman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membaca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06DE5-A9E6-4F29-8F7C-FC7EABAB62F0}" type="datetime1">
              <a:rPr lang="en-US" smtClean="0"/>
              <a:pPr/>
              <a:t>11/29/2012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B292-0D29-49FC-8193-AED930F4C93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Silabus Linguistik Umum</a:t>
            </a:r>
            <a:endParaRPr lang="en-US"/>
          </a:p>
        </p:txBody>
      </p:sp>
    </p:spTree>
  </p:cSld>
  <p:clrMapOvr>
    <a:masterClrMapping/>
  </p:clrMapOvr>
  <p:transition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b="1" dirty="0" err="1"/>
              <a:t>Pertemuan</a:t>
            </a:r>
            <a:r>
              <a:rPr lang="en-US" b="1" dirty="0"/>
              <a:t> VI</a:t>
            </a:r>
            <a:endParaRPr lang="en-US" dirty="0"/>
          </a:p>
          <a:p>
            <a:r>
              <a:rPr lang="en-US" dirty="0" err="1"/>
              <a:t>Dasar-dasar</a:t>
            </a:r>
            <a:r>
              <a:rPr lang="en-US" dirty="0"/>
              <a:t> </a:t>
            </a:r>
            <a:r>
              <a:rPr lang="en-US" dirty="0" err="1"/>
              <a:t>Fonologi</a:t>
            </a:r>
            <a:endParaRPr lang="en-US" dirty="0"/>
          </a:p>
          <a:p>
            <a:pPr marL="630238" lvl="0" indent="-285750"/>
            <a:r>
              <a:rPr lang="en-US" dirty="0" err="1"/>
              <a:t>Pengerian</a:t>
            </a:r>
            <a:r>
              <a:rPr lang="en-US" dirty="0"/>
              <a:t> </a:t>
            </a:r>
            <a:r>
              <a:rPr lang="en-US" dirty="0" err="1"/>
              <a:t>Fonologi</a:t>
            </a:r>
            <a:endParaRPr lang="en-US" dirty="0"/>
          </a:p>
          <a:p>
            <a:pPr marL="630238" lvl="0" indent="-285750"/>
            <a:r>
              <a:rPr lang="en-US" dirty="0" err="1"/>
              <a:t>Fonetik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fonemik</a:t>
            </a:r>
            <a:endParaRPr lang="en-US" dirty="0"/>
          </a:p>
          <a:p>
            <a:pPr marL="630238" lvl="0" indent="-285750"/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ujar</a:t>
            </a:r>
            <a:endParaRPr lang="en-US" dirty="0"/>
          </a:p>
          <a:p>
            <a:pPr marL="630238" lvl="0" indent="-285750"/>
            <a:r>
              <a:rPr lang="en-US" dirty="0" err="1"/>
              <a:t>Klasifikasi</a:t>
            </a:r>
            <a:r>
              <a:rPr lang="en-US" dirty="0"/>
              <a:t> </a:t>
            </a:r>
            <a:r>
              <a:rPr lang="en-US" dirty="0" err="1"/>
              <a:t>bunyi</a:t>
            </a:r>
            <a:r>
              <a:rPr lang="en-US" dirty="0"/>
              <a:t> </a:t>
            </a:r>
            <a:r>
              <a:rPr lang="en-US" dirty="0" err="1"/>
              <a:t>ujaran</a:t>
            </a:r>
            <a:endParaRPr lang="en-US" dirty="0"/>
          </a:p>
          <a:p>
            <a:pPr marL="630238" lvl="0" indent="-285750"/>
            <a:r>
              <a:rPr lang="en-US" dirty="0" err="1"/>
              <a:t>Fon</a:t>
            </a:r>
            <a:r>
              <a:rPr lang="en-US" dirty="0"/>
              <a:t>, </a:t>
            </a:r>
            <a:r>
              <a:rPr lang="en-US" dirty="0" err="1"/>
              <a:t>fonem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alofon</a:t>
            </a:r>
            <a:endParaRPr lang="en-US" dirty="0"/>
          </a:p>
          <a:p>
            <a:pPr>
              <a:buNone/>
            </a:pPr>
            <a:r>
              <a:rPr lang="en-US" dirty="0" err="1"/>
              <a:t>Tugas</a:t>
            </a:r>
            <a:r>
              <a:rPr lang="en-US" dirty="0"/>
              <a:t>:</a:t>
            </a:r>
          </a:p>
          <a:p>
            <a:pPr lvl="0"/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rangkuman</a:t>
            </a:r>
            <a:r>
              <a:rPr lang="en-US" dirty="0"/>
              <a:t> </a:t>
            </a:r>
            <a:r>
              <a:rPr lang="en-US" dirty="0" err="1"/>
              <a:t>perkuliahan</a:t>
            </a:r>
            <a:endParaRPr lang="en-US" dirty="0"/>
          </a:p>
          <a:p>
            <a:pPr lvl="0"/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pendalaman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membaca</a:t>
            </a:r>
            <a:endParaRPr lang="en-US" dirty="0"/>
          </a:p>
          <a:p>
            <a:pPr>
              <a:buNone/>
            </a:pPr>
            <a:r>
              <a:rPr lang="en-US" dirty="0"/>
              <a:t> </a:t>
            </a:r>
          </a:p>
          <a:p>
            <a:pPr>
              <a:buNone/>
            </a:pPr>
            <a:r>
              <a:rPr lang="en-US" b="1" dirty="0" err="1"/>
              <a:t>Pertemuan</a:t>
            </a:r>
            <a:r>
              <a:rPr lang="en-US" b="1" dirty="0"/>
              <a:t> VII</a:t>
            </a:r>
            <a:endParaRPr lang="en-US" dirty="0"/>
          </a:p>
          <a:p>
            <a:pPr lvl="0"/>
            <a:r>
              <a:rPr lang="en-US" dirty="0" err="1"/>
              <a:t>Dasar-dasar</a:t>
            </a:r>
            <a:r>
              <a:rPr lang="en-US" dirty="0"/>
              <a:t> </a:t>
            </a:r>
            <a:r>
              <a:rPr lang="en-US" dirty="0" err="1"/>
              <a:t>Morfologi</a:t>
            </a:r>
            <a:endParaRPr lang="en-US" dirty="0"/>
          </a:p>
          <a:p>
            <a:pPr marL="573088" lvl="0" indent="-273050"/>
            <a:r>
              <a:rPr lang="en-US" dirty="0" err="1"/>
              <a:t>Pengertian</a:t>
            </a:r>
            <a:r>
              <a:rPr lang="en-US" dirty="0"/>
              <a:t> </a:t>
            </a:r>
            <a:r>
              <a:rPr lang="en-US" dirty="0" err="1"/>
              <a:t>Morfologi</a:t>
            </a:r>
            <a:endParaRPr lang="en-US" dirty="0"/>
          </a:p>
          <a:p>
            <a:pPr marL="573088" lvl="0" indent="-273050"/>
            <a:r>
              <a:rPr lang="en-US" dirty="0" err="1"/>
              <a:t>Morf</a:t>
            </a:r>
            <a:r>
              <a:rPr lang="en-US" dirty="0"/>
              <a:t>, </a:t>
            </a:r>
            <a:r>
              <a:rPr lang="en-US" dirty="0" err="1"/>
              <a:t>morfem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alomorf</a:t>
            </a:r>
            <a:endParaRPr lang="en-US" dirty="0"/>
          </a:p>
          <a:p>
            <a:pPr marL="573088" lvl="0" indent="-273050"/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/>
              <a:t>morfologi</a:t>
            </a:r>
            <a:endParaRPr lang="en-US" dirty="0"/>
          </a:p>
          <a:p>
            <a:pPr marL="573088" lvl="0" indent="-273050"/>
            <a:r>
              <a:rPr lang="en-US" dirty="0" err="1"/>
              <a:t>Morfofonemik</a:t>
            </a:r>
            <a:r>
              <a:rPr lang="en-US" dirty="0"/>
              <a:t> </a:t>
            </a:r>
          </a:p>
          <a:p>
            <a:pPr>
              <a:buNone/>
            </a:pPr>
            <a:r>
              <a:rPr lang="en-US" dirty="0" err="1"/>
              <a:t>Tugas</a:t>
            </a:r>
            <a:r>
              <a:rPr lang="en-US" dirty="0"/>
              <a:t>:</a:t>
            </a:r>
          </a:p>
          <a:p>
            <a:pPr lvl="0"/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rangkuman</a:t>
            </a:r>
            <a:r>
              <a:rPr lang="en-US" dirty="0"/>
              <a:t> </a:t>
            </a:r>
            <a:r>
              <a:rPr lang="en-US" dirty="0" err="1"/>
              <a:t>perkuliahan</a:t>
            </a:r>
            <a:endParaRPr lang="en-US" dirty="0"/>
          </a:p>
          <a:p>
            <a:pPr lvl="0"/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pendalaman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membaca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19727-26DD-4A39-BF07-910C548F40FE}" type="datetime1">
              <a:rPr lang="en-US" smtClean="0"/>
              <a:pPr/>
              <a:t>11/29/2012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B292-0D29-49FC-8193-AED930F4C93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Silabus Linguistik Umum</a:t>
            </a:r>
            <a:endParaRPr lang="en-US"/>
          </a:p>
        </p:txBody>
      </p:sp>
    </p:spTree>
  </p:cSld>
  <p:clrMapOvr>
    <a:masterClrMapping/>
  </p:clrMapOvr>
  <p:transition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57200"/>
            <a:ext cx="8229600" cy="55927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err="1"/>
              <a:t>Pertemuan</a:t>
            </a:r>
            <a:r>
              <a:rPr lang="en-US" b="1" dirty="0"/>
              <a:t> VIII</a:t>
            </a:r>
            <a:endParaRPr lang="en-US" dirty="0"/>
          </a:p>
          <a:p>
            <a:r>
              <a:rPr lang="en-US" b="1" dirty="0" err="1"/>
              <a:t>Ujian</a:t>
            </a:r>
            <a:r>
              <a:rPr lang="en-US" b="1" dirty="0"/>
              <a:t> Tengah Semester (</a:t>
            </a:r>
            <a:r>
              <a:rPr lang="en-US" b="1" dirty="0" err="1"/>
              <a:t>Ujian</a:t>
            </a:r>
            <a:r>
              <a:rPr lang="en-US" b="1" dirty="0"/>
              <a:t> </a:t>
            </a:r>
            <a:r>
              <a:rPr lang="en-US" b="1" dirty="0" err="1"/>
              <a:t>Tertulis</a:t>
            </a:r>
            <a:r>
              <a:rPr lang="en-US" b="1" dirty="0"/>
              <a:t>)</a:t>
            </a:r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en-US" b="1" dirty="0" err="1"/>
              <a:t>Pertemuan</a:t>
            </a:r>
            <a:r>
              <a:rPr lang="en-US" b="1" dirty="0"/>
              <a:t> IX</a:t>
            </a:r>
            <a:endParaRPr lang="en-US" dirty="0"/>
          </a:p>
          <a:p>
            <a:r>
              <a:rPr lang="en-US" dirty="0" err="1"/>
              <a:t>Dasar-dasar</a:t>
            </a:r>
            <a:r>
              <a:rPr lang="en-US" dirty="0"/>
              <a:t> </a:t>
            </a:r>
            <a:r>
              <a:rPr lang="en-US" dirty="0" err="1"/>
              <a:t>sintaksis</a:t>
            </a:r>
            <a:endParaRPr lang="en-US" dirty="0"/>
          </a:p>
          <a:p>
            <a:pPr lvl="0"/>
            <a:r>
              <a:rPr lang="en-US" dirty="0" err="1"/>
              <a:t>Pengertian</a:t>
            </a:r>
            <a:r>
              <a:rPr lang="en-US" dirty="0"/>
              <a:t> </a:t>
            </a:r>
            <a:r>
              <a:rPr lang="en-US" dirty="0" err="1"/>
              <a:t>sintaksis</a:t>
            </a:r>
            <a:endParaRPr lang="en-US" dirty="0"/>
          </a:p>
          <a:p>
            <a:pPr lvl="0"/>
            <a:r>
              <a:rPr lang="en-US" dirty="0" err="1"/>
              <a:t>Cakupan</a:t>
            </a:r>
            <a:r>
              <a:rPr lang="en-US" dirty="0"/>
              <a:t> </a:t>
            </a:r>
            <a:r>
              <a:rPr lang="en-US" dirty="0" err="1"/>
              <a:t>sintaksis</a:t>
            </a:r>
            <a:r>
              <a:rPr lang="en-US" dirty="0"/>
              <a:t>: </a:t>
            </a:r>
            <a:r>
              <a:rPr lang="en-US" dirty="0" err="1"/>
              <a:t>frasa</a:t>
            </a:r>
            <a:r>
              <a:rPr lang="en-US" dirty="0"/>
              <a:t>, </a:t>
            </a:r>
            <a:r>
              <a:rPr lang="en-US" dirty="0" err="1"/>
              <a:t>klausa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kalimat</a:t>
            </a:r>
            <a:endParaRPr lang="en-US" dirty="0"/>
          </a:p>
          <a:p>
            <a:pPr lvl="0"/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frasa</a:t>
            </a:r>
            <a:r>
              <a:rPr lang="en-US" dirty="0"/>
              <a:t>, </a:t>
            </a:r>
            <a:r>
              <a:rPr lang="en-US" dirty="0" err="1"/>
              <a:t>klausa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kalimat</a:t>
            </a:r>
            <a:endParaRPr lang="en-US" dirty="0"/>
          </a:p>
          <a:p>
            <a:pPr lvl="0"/>
            <a:r>
              <a:rPr lang="en-US" dirty="0" err="1"/>
              <a:t>Tataran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, </a:t>
            </a:r>
            <a:r>
              <a:rPr lang="en-US" dirty="0" err="1"/>
              <a:t>peran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tataran</a:t>
            </a:r>
            <a:r>
              <a:rPr lang="en-US" dirty="0"/>
              <a:t> </a:t>
            </a:r>
            <a:r>
              <a:rPr lang="en-US" dirty="0" err="1"/>
              <a:t>kategori</a:t>
            </a:r>
            <a:r>
              <a:rPr lang="en-US" dirty="0"/>
              <a:t> </a:t>
            </a:r>
            <a:r>
              <a:rPr lang="en-US" dirty="0" err="1"/>
              <a:t>sintaksis</a:t>
            </a:r>
            <a:endParaRPr lang="en-US" dirty="0"/>
          </a:p>
          <a:p>
            <a:pPr>
              <a:buNone/>
            </a:pPr>
            <a:r>
              <a:rPr lang="en-US" dirty="0" err="1"/>
              <a:t>Tugas</a:t>
            </a:r>
            <a:r>
              <a:rPr lang="en-US" dirty="0"/>
              <a:t>:</a:t>
            </a:r>
          </a:p>
          <a:p>
            <a:pPr lvl="0"/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rangkuman</a:t>
            </a:r>
            <a:r>
              <a:rPr lang="en-US" dirty="0"/>
              <a:t> </a:t>
            </a:r>
            <a:r>
              <a:rPr lang="en-US" dirty="0" err="1"/>
              <a:t>perkuliahan</a:t>
            </a:r>
            <a:endParaRPr lang="en-US" dirty="0"/>
          </a:p>
          <a:p>
            <a:pPr lvl="0"/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pendalaman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membaca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0AE83-AE8C-4933-BA7F-4E8FF5A5C7D0}" type="datetime1">
              <a:rPr lang="en-US" smtClean="0"/>
              <a:pPr/>
              <a:t>11/29/2012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B292-0D29-49FC-8193-AED930F4C93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Silabus Linguistik Umum</a:t>
            </a:r>
            <a:endParaRPr lang="en-US"/>
          </a:p>
        </p:txBody>
      </p:sp>
    </p:spTree>
  </p:cSld>
  <p:clrMapOvr>
    <a:masterClrMapping/>
  </p:clrMapOvr>
  <p:transition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b="1" dirty="0" err="1"/>
              <a:t>Pertemuan</a:t>
            </a:r>
            <a:r>
              <a:rPr lang="en-US" b="1" dirty="0"/>
              <a:t> X</a:t>
            </a:r>
            <a:endParaRPr lang="en-US" dirty="0"/>
          </a:p>
          <a:p>
            <a:r>
              <a:rPr lang="en-US" dirty="0" err="1"/>
              <a:t>Dasar-dasar</a:t>
            </a:r>
            <a:r>
              <a:rPr lang="en-US" dirty="0"/>
              <a:t> </a:t>
            </a:r>
            <a:r>
              <a:rPr lang="en-US" dirty="0" err="1"/>
              <a:t>wacana</a:t>
            </a:r>
            <a:endParaRPr lang="en-US" dirty="0"/>
          </a:p>
          <a:p>
            <a:pPr marL="633413" lvl="0" indent="-273050">
              <a:tabLst>
                <a:tab pos="404813" algn="l"/>
              </a:tabLst>
            </a:pPr>
            <a:r>
              <a:rPr lang="en-US" dirty="0" err="1"/>
              <a:t>Pengertian</a:t>
            </a:r>
            <a:r>
              <a:rPr lang="en-US" dirty="0"/>
              <a:t> </a:t>
            </a:r>
            <a:r>
              <a:rPr lang="en-US" dirty="0" err="1"/>
              <a:t>wacana</a:t>
            </a:r>
            <a:endParaRPr lang="en-US" dirty="0"/>
          </a:p>
          <a:p>
            <a:pPr marL="633413" lvl="0" indent="-273050">
              <a:tabLst>
                <a:tab pos="404813" algn="l"/>
              </a:tabLst>
            </a:pPr>
            <a:r>
              <a:rPr lang="en-US" dirty="0" err="1"/>
              <a:t>Pembagian</a:t>
            </a:r>
            <a:r>
              <a:rPr lang="en-US" dirty="0"/>
              <a:t> </a:t>
            </a:r>
            <a:r>
              <a:rPr lang="en-US" dirty="0" err="1"/>
              <a:t>wacana</a:t>
            </a:r>
            <a:endParaRPr lang="en-US" dirty="0"/>
          </a:p>
          <a:p>
            <a:pPr marL="633413" lvl="0" indent="-273050">
              <a:tabLst>
                <a:tab pos="404813" algn="l"/>
              </a:tabLst>
            </a:pPr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wacana</a:t>
            </a:r>
            <a:endParaRPr lang="en-US" dirty="0"/>
          </a:p>
          <a:p>
            <a:pPr marL="633413" lvl="0" indent="-273050">
              <a:tabLst>
                <a:tab pos="404813" algn="l"/>
              </a:tabLst>
            </a:pPr>
            <a:r>
              <a:rPr lang="en-US" dirty="0" err="1"/>
              <a:t>Dimensi</a:t>
            </a:r>
            <a:r>
              <a:rPr lang="en-US" dirty="0"/>
              <a:t> </a:t>
            </a:r>
            <a:r>
              <a:rPr lang="en-US" dirty="0" err="1"/>
              <a:t>wacana</a:t>
            </a:r>
            <a:r>
              <a:rPr lang="en-US" dirty="0"/>
              <a:t> </a:t>
            </a:r>
          </a:p>
          <a:p>
            <a:pPr>
              <a:buNone/>
            </a:pPr>
            <a:r>
              <a:rPr lang="en-US" dirty="0" err="1"/>
              <a:t>Tugas</a:t>
            </a:r>
            <a:r>
              <a:rPr lang="en-US" dirty="0"/>
              <a:t>:</a:t>
            </a:r>
          </a:p>
          <a:p>
            <a:pPr lvl="0"/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rangkuman</a:t>
            </a:r>
            <a:r>
              <a:rPr lang="en-US" dirty="0"/>
              <a:t> </a:t>
            </a:r>
            <a:r>
              <a:rPr lang="en-US" dirty="0" err="1"/>
              <a:t>perkuliahan</a:t>
            </a:r>
            <a:endParaRPr lang="en-US" dirty="0"/>
          </a:p>
          <a:p>
            <a:pPr lvl="0"/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pendalaman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membaca</a:t>
            </a:r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en-US" b="1" dirty="0" err="1"/>
              <a:t>Pertemuan</a:t>
            </a:r>
            <a:r>
              <a:rPr lang="en-US" b="1" dirty="0"/>
              <a:t> XI</a:t>
            </a:r>
            <a:endParaRPr lang="en-US" dirty="0"/>
          </a:p>
          <a:p>
            <a:r>
              <a:rPr lang="en-US" dirty="0" err="1"/>
              <a:t>Dasar-dasar</a:t>
            </a:r>
            <a:r>
              <a:rPr lang="en-US" dirty="0"/>
              <a:t> </a:t>
            </a:r>
            <a:r>
              <a:rPr lang="en-US" dirty="0" err="1"/>
              <a:t>Semantik</a:t>
            </a:r>
            <a:endParaRPr lang="en-US" dirty="0"/>
          </a:p>
          <a:p>
            <a:pPr marL="692150" lvl="0" indent="-273050"/>
            <a:r>
              <a:rPr lang="en-US" dirty="0" err="1"/>
              <a:t>Pengertian</a:t>
            </a:r>
            <a:r>
              <a:rPr lang="en-US" dirty="0"/>
              <a:t> </a:t>
            </a:r>
            <a:r>
              <a:rPr lang="en-US" dirty="0" err="1"/>
              <a:t>Semantik</a:t>
            </a:r>
            <a:endParaRPr lang="en-US" dirty="0"/>
          </a:p>
          <a:p>
            <a:pPr marL="692150" lvl="0" indent="-273050"/>
            <a:r>
              <a:rPr lang="en-US" dirty="0" err="1"/>
              <a:t>Kaidah</a:t>
            </a:r>
            <a:r>
              <a:rPr lang="en-US" dirty="0"/>
              <a:t> </a:t>
            </a:r>
            <a:r>
              <a:rPr lang="en-US" dirty="0" err="1"/>
              <a:t>Semantik</a:t>
            </a:r>
            <a:endParaRPr lang="en-US" dirty="0"/>
          </a:p>
          <a:p>
            <a:pPr marL="692150" lvl="0" indent="-273050"/>
            <a:r>
              <a:rPr lang="en-US" dirty="0" err="1"/>
              <a:t>Pengertian</a:t>
            </a:r>
            <a:r>
              <a:rPr lang="en-US" dirty="0"/>
              <a:t> </a:t>
            </a:r>
            <a:r>
              <a:rPr lang="en-US" dirty="0" err="1"/>
              <a:t>makna</a:t>
            </a:r>
            <a:endParaRPr lang="en-US" dirty="0"/>
          </a:p>
          <a:p>
            <a:pPr marL="692150" lvl="0" indent="-273050"/>
            <a:r>
              <a:rPr lang="en-US" dirty="0" err="1"/>
              <a:t>Jenis</a:t>
            </a:r>
            <a:r>
              <a:rPr lang="en-US" dirty="0"/>
              <a:t>, </a:t>
            </a:r>
            <a:r>
              <a:rPr lang="en-US" dirty="0" err="1"/>
              <a:t>relasi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makna</a:t>
            </a:r>
            <a:endParaRPr lang="en-US" dirty="0"/>
          </a:p>
          <a:p>
            <a:pPr>
              <a:buNone/>
            </a:pPr>
            <a:r>
              <a:rPr lang="en-US" dirty="0" err="1"/>
              <a:t>Tugas</a:t>
            </a:r>
            <a:r>
              <a:rPr lang="en-US" dirty="0"/>
              <a:t>:</a:t>
            </a:r>
          </a:p>
          <a:p>
            <a:pPr lvl="0"/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rangkuman</a:t>
            </a:r>
            <a:r>
              <a:rPr lang="en-US" dirty="0"/>
              <a:t> </a:t>
            </a:r>
            <a:r>
              <a:rPr lang="en-US" dirty="0" err="1"/>
              <a:t>perkuliahan</a:t>
            </a:r>
            <a:endParaRPr lang="en-US" dirty="0"/>
          </a:p>
          <a:p>
            <a:pPr lvl="0"/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pendalaman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membaca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D345C-432C-4B2B-99BA-65DBCDB2A744}" type="datetime1">
              <a:rPr lang="en-US" smtClean="0"/>
              <a:pPr/>
              <a:t>11/29/2012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B292-0D29-49FC-8193-AED930F4C93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Silabus Linguistik Umum</a:t>
            </a:r>
            <a:endParaRPr lang="en-US"/>
          </a:p>
        </p:txBody>
      </p:sp>
    </p:spTree>
  </p:cSld>
  <p:clrMapOvr>
    <a:masterClrMapping/>
  </p:clrMapOvr>
  <p:transition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b="1" dirty="0" err="1" smtClean="0"/>
              <a:t>Pertemuan</a:t>
            </a:r>
            <a:r>
              <a:rPr lang="en-US" b="1" dirty="0" smtClean="0"/>
              <a:t> </a:t>
            </a:r>
            <a:r>
              <a:rPr lang="en-US" b="1" dirty="0"/>
              <a:t>XII</a:t>
            </a:r>
            <a:endParaRPr lang="en-US" dirty="0"/>
          </a:p>
          <a:p>
            <a:r>
              <a:rPr lang="en-US" dirty="0" err="1"/>
              <a:t>Prinsip-prinsip</a:t>
            </a:r>
            <a:r>
              <a:rPr lang="en-US" dirty="0"/>
              <a:t> </a:t>
            </a:r>
            <a:r>
              <a:rPr lang="en-US" dirty="0" err="1"/>
              <a:t>Tatabahasa</a:t>
            </a:r>
            <a:r>
              <a:rPr lang="en-US" dirty="0"/>
              <a:t> </a:t>
            </a:r>
            <a:r>
              <a:rPr lang="en-US" dirty="0" err="1"/>
              <a:t>Tradisional</a:t>
            </a:r>
            <a:endParaRPr lang="en-US" dirty="0"/>
          </a:p>
          <a:p>
            <a:pPr marL="752475" lvl="0" indent="-273050"/>
            <a:r>
              <a:rPr lang="en-US" dirty="0" err="1"/>
              <a:t>Pandangan</a:t>
            </a:r>
            <a:r>
              <a:rPr lang="en-US" dirty="0"/>
              <a:t> </a:t>
            </a:r>
            <a:r>
              <a:rPr lang="en-US" dirty="0" err="1"/>
              <a:t>Tatabahasa</a:t>
            </a:r>
            <a:r>
              <a:rPr lang="en-US" dirty="0"/>
              <a:t> </a:t>
            </a:r>
            <a:r>
              <a:rPr lang="en-US" dirty="0" err="1"/>
              <a:t>Tradisional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bahasa</a:t>
            </a:r>
            <a:endParaRPr lang="en-US" dirty="0"/>
          </a:p>
          <a:p>
            <a:pPr marL="752475" lvl="0" indent="-273050"/>
            <a:r>
              <a:rPr lang="en-US" dirty="0" err="1"/>
              <a:t>Prinsip-prinsip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bahasa</a:t>
            </a:r>
            <a:endParaRPr lang="en-US" dirty="0"/>
          </a:p>
          <a:p>
            <a:pPr marL="752475" lvl="0" indent="-273050"/>
            <a:r>
              <a:rPr lang="en-US" dirty="0" err="1"/>
              <a:t>TokohTatabahasa</a:t>
            </a:r>
            <a:r>
              <a:rPr lang="en-US" dirty="0"/>
              <a:t> </a:t>
            </a:r>
            <a:r>
              <a:rPr lang="en-US" dirty="0" err="1"/>
              <a:t>Tradisional</a:t>
            </a:r>
            <a:endParaRPr lang="en-US" dirty="0"/>
          </a:p>
          <a:p>
            <a:pPr>
              <a:buNone/>
            </a:pPr>
            <a:r>
              <a:rPr lang="en-US" dirty="0" err="1"/>
              <a:t>Tugas</a:t>
            </a:r>
            <a:r>
              <a:rPr lang="en-US" dirty="0"/>
              <a:t>:</a:t>
            </a:r>
          </a:p>
          <a:p>
            <a:pPr lvl="0"/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rangkuman</a:t>
            </a:r>
            <a:r>
              <a:rPr lang="en-US" dirty="0"/>
              <a:t> </a:t>
            </a:r>
            <a:r>
              <a:rPr lang="en-US" dirty="0" err="1"/>
              <a:t>perkuliahan</a:t>
            </a:r>
            <a:endParaRPr lang="en-US" dirty="0"/>
          </a:p>
          <a:p>
            <a:pPr lvl="0"/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pendalaman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membaca</a:t>
            </a:r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en-US" b="1" dirty="0" err="1"/>
              <a:t>Pertemuan</a:t>
            </a:r>
            <a:r>
              <a:rPr lang="en-US" b="1" dirty="0"/>
              <a:t> XIII</a:t>
            </a:r>
            <a:endParaRPr lang="en-US" dirty="0"/>
          </a:p>
          <a:p>
            <a:pPr lvl="0"/>
            <a:r>
              <a:rPr lang="en-US" dirty="0" err="1"/>
              <a:t>Prinsip-prinsip</a:t>
            </a:r>
            <a:r>
              <a:rPr lang="en-US" dirty="0"/>
              <a:t>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Struktural</a:t>
            </a:r>
            <a:endParaRPr lang="en-US" dirty="0"/>
          </a:p>
          <a:p>
            <a:pPr marL="796925" lvl="0" indent="-273050"/>
            <a:r>
              <a:rPr lang="en-US" dirty="0" err="1"/>
              <a:t>Pandangan</a:t>
            </a:r>
            <a:r>
              <a:rPr lang="en-US" dirty="0"/>
              <a:t>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Struktural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bahasa</a:t>
            </a:r>
            <a:endParaRPr lang="en-US" dirty="0"/>
          </a:p>
          <a:p>
            <a:pPr marL="796925" lvl="0" indent="-273050"/>
            <a:r>
              <a:rPr lang="en-US" dirty="0" err="1"/>
              <a:t>Prinsip-prinsip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bahasa</a:t>
            </a:r>
            <a:endParaRPr lang="en-US" dirty="0"/>
          </a:p>
          <a:p>
            <a:pPr marL="796925" lvl="0" indent="-273050"/>
            <a:r>
              <a:rPr lang="en-US" dirty="0" err="1"/>
              <a:t>Tokoh</a:t>
            </a:r>
            <a:r>
              <a:rPr lang="en-US" dirty="0"/>
              <a:t>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struktural</a:t>
            </a:r>
            <a:endParaRPr lang="en-US" dirty="0"/>
          </a:p>
          <a:p>
            <a:pPr>
              <a:buNone/>
            </a:pPr>
            <a:r>
              <a:rPr lang="en-US" dirty="0" err="1"/>
              <a:t>Tugas</a:t>
            </a:r>
            <a:r>
              <a:rPr lang="en-US" dirty="0"/>
              <a:t>:</a:t>
            </a:r>
          </a:p>
          <a:p>
            <a:pPr lvl="0"/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rangkuman</a:t>
            </a:r>
            <a:r>
              <a:rPr lang="en-US" dirty="0"/>
              <a:t> </a:t>
            </a:r>
            <a:r>
              <a:rPr lang="en-US" dirty="0" err="1"/>
              <a:t>perkuliahan</a:t>
            </a:r>
            <a:endParaRPr lang="en-US" dirty="0"/>
          </a:p>
          <a:p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pendalaman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membaca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EC9C-3E39-4694-8928-097C83BF0DA9}" type="datetime1">
              <a:rPr lang="en-US" smtClean="0"/>
              <a:pPr/>
              <a:t>11/29/2012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B292-0D29-49FC-8193-AED930F4C93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Silabus Linguistik Umum</a:t>
            </a:r>
            <a:endParaRPr lang="en-US"/>
          </a:p>
        </p:txBody>
      </p:sp>
    </p:spTree>
  </p:cSld>
  <p:clrMapOvr>
    <a:masterClrMapping/>
  </p:clrMapOvr>
  <p:transition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b="1" dirty="0" err="1"/>
              <a:t>Pertemuan</a:t>
            </a:r>
            <a:r>
              <a:rPr lang="en-US" b="1" dirty="0"/>
              <a:t> XIV</a:t>
            </a:r>
            <a:endParaRPr lang="en-US" dirty="0"/>
          </a:p>
          <a:p>
            <a:r>
              <a:rPr lang="en-US" dirty="0" err="1"/>
              <a:t>Prinsip-prinsip</a:t>
            </a:r>
            <a:r>
              <a:rPr lang="en-US" dirty="0"/>
              <a:t>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Transformasional</a:t>
            </a:r>
            <a:endParaRPr lang="en-US" dirty="0"/>
          </a:p>
          <a:p>
            <a:pPr marL="857250" lvl="0" indent="-273050"/>
            <a:r>
              <a:rPr lang="en-US" dirty="0" err="1"/>
              <a:t>Pandangan</a:t>
            </a:r>
            <a:r>
              <a:rPr lang="en-US" dirty="0"/>
              <a:t>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Transformasional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bahasa</a:t>
            </a:r>
            <a:endParaRPr lang="en-US" dirty="0"/>
          </a:p>
          <a:p>
            <a:pPr marL="857250" lvl="0" indent="-273050"/>
            <a:r>
              <a:rPr lang="en-US" dirty="0" err="1"/>
              <a:t>Prinsip-prinsip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bahasa</a:t>
            </a:r>
            <a:endParaRPr lang="en-US" dirty="0"/>
          </a:p>
          <a:p>
            <a:pPr marL="857250" lvl="0" indent="-273050"/>
            <a:r>
              <a:rPr lang="en-US" dirty="0" err="1"/>
              <a:t>Tokoh</a:t>
            </a:r>
            <a:r>
              <a:rPr lang="en-US" dirty="0"/>
              <a:t>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Transformasinal</a:t>
            </a:r>
            <a:endParaRPr lang="en-US" dirty="0"/>
          </a:p>
          <a:p>
            <a:pPr>
              <a:buNone/>
            </a:pPr>
            <a:r>
              <a:rPr lang="en-US" dirty="0" err="1"/>
              <a:t>Tugas</a:t>
            </a:r>
            <a:r>
              <a:rPr lang="en-US" dirty="0"/>
              <a:t>:</a:t>
            </a:r>
          </a:p>
          <a:p>
            <a:pPr lvl="0"/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rangkuman</a:t>
            </a:r>
            <a:r>
              <a:rPr lang="en-US" dirty="0"/>
              <a:t> </a:t>
            </a:r>
            <a:r>
              <a:rPr lang="en-US" dirty="0" err="1"/>
              <a:t>perkuliahan</a:t>
            </a:r>
            <a:endParaRPr lang="en-US" dirty="0"/>
          </a:p>
          <a:p>
            <a:pPr lvl="0"/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pendalaman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membaca</a:t>
            </a:r>
            <a:endParaRPr lang="en-US" dirty="0"/>
          </a:p>
          <a:p>
            <a:pPr>
              <a:buNone/>
            </a:pPr>
            <a:r>
              <a:rPr lang="en-US" b="1" dirty="0"/>
              <a:t> </a:t>
            </a:r>
            <a:endParaRPr lang="en-US" dirty="0"/>
          </a:p>
          <a:p>
            <a:r>
              <a:rPr lang="en-US" b="1" dirty="0" err="1"/>
              <a:t>Pertemuan</a:t>
            </a:r>
            <a:r>
              <a:rPr lang="en-US" b="1" dirty="0"/>
              <a:t> XV</a:t>
            </a:r>
            <a:endParaRPr lang="en-US" dirty="0"/>
          </a:p>
          <a:p>
            <a:r>
              <a:rPr lang="en-US" b="1" dirty="0" err="1"/>
              <a:t>Ujian</a:t>
            </a:r>
            <a:r>
              <a:rPr lang="en-US" b="1" dirty="0"/>
              <a:t> </a:t>
            </a:r>
            <a:r>
              <a:rPr lang="en-US" b="1" dirty="0" err="1"/>
              <a:t>Akhir</a:t>
            </a:r>
            <a:r>
              <a:rPr lang="en-US" b="1" dirty="0"/>
              <a:t> Semester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B936A-B02D-4942-B0BA-01237E49BBF6}" type="datetime1">
              <a:rPr lang="en-US" smtClean="0"/>
              <a:pPr/>
              <a:t>11/29/2012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B292-0D29-49FC-8193-AED930F4C93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Silabus Linguistik Umum</a:t>
            </a:r>
            <a:endParaRPr lang="en-US"/>
          </a:p>
        </p:txBody>
      </p:sp>
    </p:spTree>
  </p:cSld>
  <p:clrMapOvr>
    <a:masterClrMapping/>
  </p:clrMapOvr>
  <p:transition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46</TotalTime>
  <Words>710</Words>
  <Application>Microsoft Office PowerPoint</Application>
  <PresentationFormat>On-screen Show (4:3)</PresentationFormat>
  <Paragraphs>197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Flow</vt:lpstr>
      <vt:lpstr>Silabus Linguistik Umum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Silabus Linguistik Umum</dc:title>
  <dc:creator>FAK</dc:creator>
  <cp:lastModifiedBy>Acer</cp:lastModifiedBy>
  <cp:revision>13</cp:revision>
  <dcterms:created xsi:type="dcterms:W3CDTF">2007-09-03T13:15:21Z</dcterms:created>
  <dcterms:modified xsi:type="dcterms:W3CDTF">2012-11-29T06:23:23Z</dcterms:modified>
</cp:coreProperties>
</file>