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71" r:id="rId3"/>
    <p:sldId id="258" r:id="rId4"/>
    <p:sldId id="257" r:id="rId5"/>
    <p:sldId id="272" r:id="rId6"/>
    <p:sldId id="259" r:id="rId7"/>
    <p:sldId id="260" r:id="rId8"/>
    <p:sldId id="261" r:id="rId9"/>
    <p:sldId id="263" r:id="rId10"/>
    <p:sldId id="265" r:id="rId11"/>
    <p:sldId id="266" r:id="rId12"/>
    <p:sldId id="269" r:id="rId13"/>
    <p:sldId id="267" r:id="rId14"/>
    <p:sldId id="270" r:id="rId15"/>
    <p:sldId id="268" r:id="rId16"/>
    <p:sldId id="264" r:id="rId17"/>
    <p:sldId id="26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2" d="100"/>
          <a:sy n="42" d="100"/>
        </p:scale>
        <p:origin x="-67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3F4A46-FFAD-4D94-9B80-33286C1D2F64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22982-ADFA-447D-9C98-4B078219854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9C9F2F-15E6-4A9D-A40B-061DA0A87BD9}" type="datetime1">
              <a:rPr lang="en-US" smtClean="0"/>
              <a:pPr/>
              <a:t>2/25/2010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074D92-5AFC-44BC-B6B7-23D6446E4F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BA1BFC-5649-4654-B394-77719DF77D75}" type="datetime1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074D92-5AFC-44BC-B6B7-23D6446E4F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7D604E-9044-4D4A-A872-21B4D0F150B0}" type="datetime1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074D92-5AFC-44BC-B6B7-23D6446E4F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1E230F-8F2D-467A-99D4-41DD1E61FBBF}" type="datetime1">
              <a:rPr lang="en-US" smtClean="0"/>
              <a:pPr/>
              <a:t>2/25/2010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074D92-5AFC-44BC-B6B7-23D6446E4F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382EFD-9E4B-424F-8531-069879398A87}" type="datetime1">
              <a:rPr lang="en-US" smtClean="0"/>
              <a:pPr/>
              <a:t>2/25/2010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074D92-5AFC-44BC-B6B7-23D6446E4F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585C69-BB5A-42FE-ACD4-BF3498BEEAB0}" type="datetime1">
              <a:rPr lang="en-US" smtClean="0"/>
              <a:pPr/>
              <a:t>2/25/2010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074D92-5AFC-44BC-B6B7-23D6446E4F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DF6341-E68C-4442-8112-8D8420308150}" type="datetime1">
              <a:rPr lang="en-US" smtClean="0"/>
              <a:pPr/>
              <a:t>2/25/2010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074D92-5AFC-44BC-B6B7-23D6446E4F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513549-8649-4BB4-86FD-02559F6F5C7E}" type="datetime1">
              <a:rPr lang="en-US" smtClean="0"/>
              <a:pPr/>
              <a:t>2/25/2010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074D92-5AFC-44BC-B6B7-23D6446E4F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964CB0-25ED-439B-B4AE-B3D4861EA6CD}" type="datetime1">
              <a:rPr lang="en-US" smtClean="0"/>
              <a:pPr/>
              <a:t>2/25/2010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074D92-5AFC-44BC-B6B7-23D6446E4F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5D6837-DE10-40FD-8CCD-543C73F3B9EE}" type="datetime1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074D92-5AFC-44BC-B6B7-23D6446E4F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151A81-B34D-48A7-958D-94760E6BFD93}" type="datetime1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074D92-5AFC-44BC-B6B7-23D6446E4F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507F4A7-C246-4D82-BC30-87A51AF0E166}" type="datetime1">
              <a:rPr lang="en-US" smtClean="0"/>
              <a:pPr/>
              <a:t>2/25/2010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3C074D92-5AFC-44BC-B6B7-23D6446E4F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04800"/>
            <a:ext cx="6568440" cy="76528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err="1" smtClean="0"/>
              <a:t>Leksikostatistik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Glotokronologi</a:t>
            </a:r>
            <a:r>
              <a:rPr lang="en-US" sz="3600" dirty="0" smtClean="0"/>
              <a:t> 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828800"/>
            <a:ext cx="7406640" cy="4267200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tx1"/>
                </a:solidFill>
              </a:rPr>
              <a:t>Teori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leksikostatistik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glotokronologi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mula-mula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dikembangkan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oleh</a:t>
            </a:r>
            <a:r>
              <a:rPr lang="en-US" dirty="0" smtClean="0">
                <a:solidFill>
                  <a:schemeClr val="tx1"/>
                </a:solidFill>
              </a:rPr>
              <a:t> Morris </a:t>
            </a:r>
            <a:r>
              <a:rPr lang="en-US" dirty="0" err="1" smtClean="0">
                <a:solidFill>
                  <a:schemeClr val="tx1"/>
                </a:solidFill>
              </a:rPr>
              <a:t>Swadesh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dan</a:t>
            </a:r>
            <a:r>
              <a:rPr lang="en-US" dirty="0" smtClean="0">
                <a:solidFill>
                  <a:schemeClr val="tx1"/>
                </a:solidFill>
              </a:rPr>
              <a:t> Robert Less </a:t>
            </a:r>
            <a:r>
              <a:rPr lang="en-US" dirty="0" err="1" smtClean="0">
                <a:solidFill>
                  <a:schemeClr val="tx1"/>
                </a:solidFill>
              </a:rPr>
              <a:t>pada</a:t>
            </a:r>
            <a:r>
              <a:rPr lang="en-US" dirty="0" smtClean="0">
                <a:solidFill>
                  <a:schemeClr val="tx1"/>
                </a:solidFill>
              </a:rPr>
              <a:t> 1950-an. </a:t>
            </a:r>
            <a:r>
              <a:rPr lang="en-US" dirty="0" err="1" smtClean="0">
                <a:solidFill>
                  <a:schemeClr val="tx1"/>
                </a:solidFill>
              </a:rPr>
              <a:t>Tokoh</a:t>
            </a:r>
            <a:r>
              <a:rPr lang="en-US" dirty="0" smtClean="0">
                <a:solidFill>
                  <a:schemeClr val="tx1"/>
                </a:solidFill>
              </a:rPr>
              <a:t> yang </a:t>
            </a:r>
            <a:r>
              <a:rPr lang="en-US" dirty="0" err="1" smtClean="0">
                <a:solidFill>
                  <a:schemeClr val="tx1"/>
                </a:solidFill>
              </a:rPr>
              <a:t>mengembangkan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teori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tersebut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adalah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Dyen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ahli-ahli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lainnya</a:t>
            </a:r>
            <a:r>
              <a:rPr lang="en-US" dirty="0" smtClean="0">
                <a:solidFill>
                  <a:schemeClr val="tx1"/>
                </a:solidFill>
              </a:rPr>
              <a:t>. 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err="1" smtClean="0">
                <a:solidFill>
                  <a:schemeClr val="tx1"/>
                </a:solidFill>
              </a:rPr>
              <a:t>Leksikostatistik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dipergunakan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untuk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menghitung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persentase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kekerabatan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bahasa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dengan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membandingkan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kosakata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menentukan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tingkat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kemiripan</a:t>
            </a:r>
            <a:r>
              <a:rPr lang="en-US" dirty="0" smtClean="0">
                <a:solidFill>
                  <a:schemeClr val="tx1"/>
                </a:solidFill>
              </a:rPr>
              <a:t> yang </a:t>
            </a:r>
            <a:r>
              <a:rPr lang="en-US" dirty="0" err="1" smtClean="0">
                <a:solidFill>
                  <a:schemeClr val="tx1"/>
                </a:solidFill>
              </a:rPr>
              <a:t>ada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1734-0F17-4138-ACE3-55E0E0728645}" type="datetime1">
              <a:rPr lang="en-US" smtClean="0"/>
              <a:pPr/>
              <a:t>2/25/2010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74D92-5AFC-44BC-B6B7-23D6446E4F8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Glotokronologi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penghitungan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LHK yang </a:t>
            </a:r>
            <a:r>
              <a:rPr lang="en-US" dirty="0" err="1" smtClean="0"/>
              <a:t>berusaha</a:t>
            </a:r>
            <a:r>
              <a:rPr lang="en-US" dirty="0" smtClean="0"/>
              <a:t> </a:t>
            </a:r>
            <a:r>
              <a:rPr lang="en-US" dirty="0" err="1" smtClean="0"/>
              <a:t>mengadakan</a:t>
            </a:r>
            <a:r>
              <a:rPr lang="en-US" dirty="0" smtClean="0"/>
              <a:t> </a:t>
            </a:r>
            <a:r>
              <a:rPr lang="en-US" dirty="0" err="1" smtClean="0"/>
              <a:t>pengelompokkan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mengutamakan</a:t>
            </a:r>
            <a:r>
              <a:rPr lang="en-US" dirty="0" smtClean="0"/>
              <a:t> </a:t>
            </a:r>
            <a:r>
              <a:rPr lang="en-US" dirty="0" err="1" smtClean="0"/>
              <a:t>penghitungan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pisah</a:t>
            </a:r>
            <a:r>
              <a:rPr lang="en-US" dirty="0" smtClean="0"/>
              <a:t> (</a:t>
            </a:r>
            <a:r>
              <a:rPr lang="en-US" i="1" dirty="0" smtClean="0"/>
              <a:t>time depth</a:t>
            </a:r>
            <a:r>
              <a:rPr lang="en-US" dirty="0" smtClean="0"/>
              <a:t>). </a:t>
            </a:r>
            <a:r>
              <a:rPr lang="en-US" dirty="0" err="1" smtClean="0"/>
              <a:t>Penghitungan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rumus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tabel</a:t>
            </a:r>
            <a:r>
              <a:rPr lang="en-US" dirty="0" smtClean="0"/>
              <a:t> </a:t>
            </a:r>
            <a:r>
              <a:rPr lang="en-US" dirty="0" err="1" smtClean="0"/>
              <a:t>logaritma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err="1" smtClean="0"/>
              <a:t>Leksikostatistik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glotokronologi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didasarkan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perbandingan</a:t>
            </a:r>
            <a:r>
              <a:rPr lang="en-US" dirty="0" smtClean="0"/>
              <a:t> yang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Swadesh</a:t>
            </a:r>
            <a:r>
              <a:rPr lang="en-US" dirty="0" smtClean="0"/>
              <a:t> </a:t>
            </a:r>
            <a:r>
              <a:rPr lang="en-US" dirty="0" err="1" smtClean="0"/>
              <a:t>disebut</a:t>
            </a:r>
            <a:r>
              <a:rPr lang="en-US" dirty="0" smtClean="0"/>
              <a:t> </a:t>
            </a:r>
            <a:r>
              <a:rPr lang="en-US" dirty="0" err="1" smtClean="0"/>
              <a:t>kosakata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(</a:t>
            </a:r>
            <a:r>
              <a:rPr lang="en-US" i="1" dirty="0" smtClean="0"/>
              <a:t>basic core vocabulary</a:t>
            </a:r>
            <a:r>
              <a:rPr lang="en-US" dirty="0" smtClean="0"/>
              <a:t>)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100 </a:t>
            </a:r>
            <a:r>
              <a:rPr lang="en-US" dirty="0" err="1" smtClean="0"/>
              <a:t>atau</a:t>
            </a:r>
            <a:r>
              <a:rPr lang="en-US" dirty="0" smtClean="0"/>
              <a:t> 200 </a:t>
            </a:r>
            <a:r>
              <a:rPr lang="en-US" dirty="0" err="1" smtClean="0"/>
              <a:t>kosakata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A1BFC-5649-4654-B394-77719DF77D75}" type="datetime1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74D92-5AFC-44BC-B6B7-23D6446E4F8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143000"/>
            <a:ext cx="7406640" cy="4953000"/>
          </a:xfrm>
        </p:spPr>
        <p:txBody>
          <a:bodyPr/>
          <a:lstStyle/>
          <a:p>
            <a:r>
              <a:rPr lang="en-US" b="1" dirty="0" err="1" smtClean="0">
                <a:solidFill>
                  <a:schemeClr val="tx1"/>
                </a:solidFill>
              </a:rPr>
              <a:t>Pengertian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Leksikostatistik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US" dirty="0" err="1" smtClean="0">
                <a:solidFill>
                  <a:schemeClr val="tx1"/>
                </a:solidFill>
              </a:rPr>
              <a:t>Leksikostatistik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merupakan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suatu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teknik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dalam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pengelompokkan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bahasa</a:t>
            </a:r>
            <a:r>
              <a:rPr lang="en-US" dirty="0" smtClean="0">
                <a:solidFill>
                  <a:schemeClr val="tx1"/>
                </a:solidFill>
              </a:rPr>
              <a:t> yang </a:t>
            </a:r>
            <a:r>
              <a:rPr lang="en-US" dirty="0" err="1" smtClean="0">
                <a:solidFill>
                  <a:schemeClr val="tx1"/>
                </a:solidFill>
              </a:rPr>
              <a:t>lebih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cenderung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mengutamakan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peneropongan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kata-kata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secara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statistik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lalu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menetapkan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pengelompokkan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itu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berdasarkan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persentase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kekerabatan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bahasa</a:t>
            </a:r>
            <a:r>
              <a:rPr lang="en-US" dirty="0" smtClean="0">
                <a:solidFill>
                  <a:schemeClr val="tx1"/>
                </a:solidFill>
              </a:rPr>
              <a:t> yang </a:t>
            </a:r>
            <a:r>
              <a:rPr lang="en-US" dirty="0" err="1" smtClean="0">
                <a:solidFill>
                  <a:schemeClr val="tx1"/>
                </a:solidFill>
              </a:rPr>
              <a:t>diperbandingkan</a:t>
            </a:r>
            <a:r>
              <a:rPr lang="en-US" dirty="0" smtClean="0">
                <a:solidFill>
                  <a:schemeClr val="tx1"/>
                </a:solidFill>
              </a:rPr>
              <a:t> (</a:t>
            </a:r>
            <a:r>
              <a:rPr lang="en-US" dirty="0" err="1" smtClean="0">
                <a:solidFill>
                  <a:schemeClr val="tx1"/>
                </a:solidFill>
              </a:rPr>
              <a:t>Keraf</a:t>
            </a:r>
            <a:r>
              <a:rPr lang="en-US" dirty="0" smtClean="0">
                <a:solidFill>
                  <a:schemeClr val="tx1"/>
                </a:solidFill>
              </a:rPr>
              <a:t>, 1996: 121).</a:t>
            </a:r>
          </a:p>
          <a:p>
            <a:r>
              <a:rPr lang="en-US" dirty="0" err="1" smtClean="0">
                <a:solidFill>
                  <a:schemeClr val="tx1"/>
                </a:solidFill>
              </a:rPr>
              <a:t>Rumus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62200" y="4572000"/>
            <a:ext cx="5562600" cy="1600200"/>
          </a:xfrm>
          <a:prstGeom prst="rect">
            <a:avLst/>
          </a:prstGeom>
          <a:noFill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B5483-F4DC-4EAE-81C9-C1B5AB9AB2E0}" type="datetime1">
              <a:rPr lang="en-US" smtClean="0"/>
              <a:pPr/>
              <a:t>2/25/2010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74D92-5AFC-44BC-B6B7-23D6446E4F8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609600"/>
            <a:ext cx="7498080" cy="5638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err="1" smtClean="0"/>
              <a:t>Asumsi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Leksikostatistik</a:t>
            </a:r>
            <a:endParaRPr lang="en-US" dirty="0" smtClean="0"/>
          </a:p>
          <a:p>
            <a:pPr marL="596646" indent="-514350">
              <a:buAutoNum type="arabicPeriod"/>
            </a:pPr>
            <a:r>
              <a:rPr lang="en-US" dirty="0" err="1" smtClean="0"/>
              <a:t>Sejumlah</a:t>
            </a:r>
            <a:r>
              <a:rPr lang="en-US" dirty="0" smtClean="0"/>
              <a:t> </a:t>
            </a:r>
            <a:r>
              <a:rPr lang="en-US" dirty="0" err="1" smtClean="0"/>
              <a:t>besar</a:t>
            </a:r>
            <a:r>
              <a:rPr lang="en-US" dirty="0" smtClean="0"/>
              <a:t> </a:t>
            </a:r>
            <a:r>
              <a:rPr lang="en-US" dirty="0" err="1" smtClean="0"/>
              <a:t>kata-kata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</a:t>
            </a:r>
            <a:r>
              <a:rPr lang="en-US" dirty="0" err="1" smtClean="0"/>
              <a:t>sulit</a:t>
            </a:r>
            <a:r>
              <a:rPr lang="en-US" dirty="0" smtClean="0"/>
              <a:t> </a:t>
            </a:r>
            <a:r>
              <a:rPr lang="en-US" dirty="0" err="1" smtClean="0"/>
              <a:t>berubah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diganti</a:t>
            </a:r>
            <a:r>
              <a:rPr lang="en-US" dirty="0" smtClean="0"/>
              <a:t>. </a:t>
            </a:r>
            <a:r>
              <a:rPr lang="en-US" dirty="0" err="1" smtClean="0"/>
              <a:t>Kata-kata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kosakata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(</a:t>
            </a:r>
            <a:r>
              <a:rPr lang="en-US" i="1" dirty="0" smtClean="0"/>
              <a:t>basic vocabulary </a:t>
            </a:r>
            <a:r>
              <a:rPr lang="en-US" i="1" dirty="0" err="1" smtClean="0"/>
              <a:t>atau</a:t>
            </a:r>
            <a:r>
              <a:rPr lang="en-US" i="1" dirty="0" smtClean="0"/>
              <a:t> basic core vocabulary</a:t>
            </a:r>
            <a:r>
              <a:rPr lang="en-US" dirty="0" smtClean="0"/>
              <a:t>). </a:t>
            </a:r>
            <a:r>
              <a:rPr lang="en-US" dirty="0" err="1" smtClean="0"/>
              <a:t>Kosakata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kata-kata</a:t>
            </a:r>
            <a:r>
              <a:rPr lang="en-US" dirty="0" smtClean="0"/>
              <a:t> yang </a:t>
            </a:r>
            <a:r>
              <a:rPr lang="en-US" dirty="0" err="1" smtClean="0"/>
              <a:t>dianggap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</a:t>
            </a:r>
            <a:r>
              <a:rPr lang="en-US" dirty="0" err="1" smtClean="0"/>
              <a:t>sejak</a:t>
            </a:r>
            <a:r>
              <a:rPr lang="en-US" dirty="0" smtClean="0"/>
              <a:t> </a:t>
            </a:r>
            <a:r>
              <a:rPr lang="en-US" dirty="0" err="1" smtClean="0"/>
              <a:t>awal</a:t>
            </a:r>
            <a:r>
              <a:rPr lang="en-US" dirty="0" smtClean="0"/>
              <a:t> </a:t>
            </a:r>
            <a:r>
              <a:rPr lang="en-US" dirty="0" err="1" smtClean="0"/>
              <a:t>mula</a:t>
            </a:r>
            <a:r>
              <a:rPr lang="en-US" dirty="0" smtClean="0"/>
              <a:t> </a:t>
            </a:r>
            <a:r>
              <a:rPr lang="en-US" dirty="0" err="1" smtClean="0"/>
              <a:t>perkembangannya</a:t>
            </a:r>
            <a:r>
              <a:rPr lang="en-US" dirty="0" smtClean="0"/>
              <a:t>.</a:t>
            </a:r>
          </a:p>
          <a:p>
            <a:pPr marL="596646" indent="-514350">
              <a:buNone/>
            </a:pPr>
            <a:r>
              <a:rPr lang="en-US" dirty="0" smtClean="0"/>
              <a:t>	</a:t>
            </a:r>
          </a:p>
          <a:p>
            <a:pPr marL="596646" indent="-514350">
              <a:buAutoNum type="arabicPeriod"/>
            </a:pPr>
            <a:endParaRPr lang="en-US" dirty="0" smtClean="0"/>
          </a:p>
          <a:p>
            <a:pPr marL="596646" indent="-514350">
              <a:buAutoNum type="arabicPeriod"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74AC8-D393-483C-A1DA-099EBE45B127}" type="datetime1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74D92-5AFC-44BC-B6B7-23D6446E4F8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rgbClr val="9C6563"/>
            </a:gs>
            <a:gs pos="58000">
              <a:srgbClr val="80302D"/>
            </a:gs>
            <a:gs pos="71001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96646" indent="-514350">
              <a:buNone/>
            </a:pPr>
            <a:r>
              <a:rPr lang="en-US" dirty="0" err="1" smtClean="0"/>
              <a:t>kosakata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meliputi</a:t>
            </a:r>
            <a:r>
              <a:rPr lang="en-US" dirty="0" smtClean="0"/>
              <a:t>:</a:t>
            </a:r>
          </a:p>
          <a:p>
            <a:pPr marL="596646" indent="-514350">
              <a:buNone/>
            </a:pPr>
            <a:r>
              <a:rPr lang="en-US" dirty="0" smtClean="0"/>
              <a:t>	1) </a:t>
            </a:r>
            <a:r>
              <a:rPr lang="en-US" dirty="0" err="1" smtClean="0"/>
              <a:t>kata</a:t>
            </a:r>
            <a:r>
              <a:rPr lang="en-US" dirty="0" smtClean="0"/>
              <a:t> </a:t>
            </a:r>
            <a:r>
              <a:rPr lang="en-US" dirty="0" err="1" smtClean="0"/>
              <a:t>ganti</a:t>
            </a:r>
            <a:endParaRPr lang="en-US" dirty="0" smtClean="0"/>
          </a:p>
          <a:p>
            <a:pPr marL="596646" indent="-514350">
              <a:buNone/>
            </a:pPr>
            <a:r>
              <a:rPr lang="en-US" dirty="0" smtClean="0"/>
              <a:t>	2) </a:t>
            </a:r>
            <a:r>
              <a:rPr lang="en-US" dirty="0" err="1" smtClean="0"/>
              <a:t>kata</a:t>
            </a:r>
            <a:r>
              <a:rPr lang="en-US" dirty="0" smtClean="0"/>
              <a:t> </a:t>
            </a:r>
            <a:r>
              <a:rPr lang="en-US" dirty="0" err="1" smtClean="0"/>
              <a:t>bilangan</a:t>
            </a:r>
            <a:endParaRPr lang="en-US" dirty="0" smtClean="0"/>
          </a:p>
          <a:p>
            <a:pPr marL="596646" indent="-514350">
              <a:buNone/>
            </a:pPr>
            <a:r>
              <a:rPr lang="en-US" dirty="0" smtClean="0"/>
              <a:t>	3) </a:t>
            </a:r>
            <a:r>
              <a:rPr lang="en-US" dirty="0" err="1" smtClean="0"/>
              <a:t>kata</a:t>
            </a:r>
            <a:r>
              <a:rPr lang="en-US" dirty="0" smtClean="0"/>
              <a:t> yang </a:t>
            </a:r>
            <a:r>
              <a:rPr lang="en-US" dirty="0" err="1" smtClean="0"/>
              <a:t>berkenaan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anggota</a:t>
            </a:r>
            <a:r>
              <a:rPr lang="en-US" dirty="0" smtClean="0"/>
              <a:t>  </a:t>
            </a:r>
          </a:p>
          <a:p>
            <a:pPr marL="596646" indent="-514350">
              <a:buNone/>
            </a:pPr>
            <a:r>
              <a:rPr lang="en-US" dirty="0" smtClean="0"/>
              <a:t>         </a:t>
            </a:r>
            <a:r>
              <a:rPr lang="en-US" dirty="0" err="1" smtClean="0"/>
              <a:t>badan</a:t>
            </a:r>
            <a:endParaRPr lang="en-US" dirty="0" smtClean="0"/>
          </a:p>
          <a:p>
            <a:pPr marL="596646" indent="-514350">
              <a:buNone/>
            </a:pPr>
            <a:r>
              <a:rPr lang="en-US" dirty="0" smtClean="0"/>
              <a:t>	4) </a:t>
            </a:r>
            <a:r>
              <a:rPr lang="en-US" dirty="0" err="1" smtClean="0"/>
              <a:t>alam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sekitarnya</a:t>
            </a:r>
            <a:endParaRPr lang="en-US" dirty="0" smtClean="0"/>
          </a:p>
          <a:p>
            <a:pPr marL="596646" indent="-514350">
              <a:buNone/>
            </a:pPr>
            <a:r>
              <a:rPr lang="en-US" dirty="0" smtClean="0"/>
              <a:t>	5) </a:t>
            </a:r>
            <a:r>
              <a:rPr lang="en-US" dirty="0" err="1" smtClean="0"/>
              <a:t>alat-alat</a:t>
            </a:r>
            <a:r>
              <a:rPr lang="en-US" dirty="0" smtClean="0"/>
              <a:t> </a:t>
            </a:r>
            <a:r>
              <a:rPr lang="en-US" dirty="0" err="1" smtClean="0"/>
              <a:t>perlengkapan</a:t>
            </a:r>
            <a:r>
              <a:rPr lang="en-US" dirty="0" smtClean="0"/>
              <a:t> </a:t>
            </a:r>
            <a:r>
              <a:rPr lang="en-US" dirty="0" err="1" smtClean="0"/>
              <a:t>sehari-hari</a:t>
            </a:r>
            <a:endParaRPr lang="en-US" dirty="0" smtClean="0"/>
          </a:p>
          <a:p>
            <a:pPr marL="596646" indent="-514350">
              <a:buNone/>
            </a:pPr>
            <a:r>
              <a:rPr lang="en-US" dirty="0" smtClean="0"/>
              <a:t>	</a:t>
            </a:r>
          </a:p>
          <a:p>
            <a:pPr marL="117475" indent="0">
              <a:buNone/>
            </a:pPr>
            <a:r>
              <a:rPr lang="en-US" dirty="0" smtClean="0"/>
              <a:t>Morris </a:t>
            </a:r>
            <a:r>
              <a:rPr lang="en-US" dirty="0" err="1" smtClean="0"/>
              <a:t>Swadesh</a:t>
            </a:r>
            <a:r>
              <a:rPr lang="en-US" dirty="0" smtClean="0"/>
              <a:t> </a:t>
            </a:r>
            <a:r>
              <a:rPr lang="en-US" dirty="0" err="1" smtClean="0"/>
              <a:t>mengusulkan</a:t>
            </a:r>
            <a:r>
              <a:rPr lang="en-US" dirty="0" smtClean="0"/>
              <a:t> 200 </a:t>
            </a:r>
            <a:r>
              <a:rPr lang="en-US" dirty="0" err="1" smtClean="0"/>
              <a:t>dan</a:t>
            </a:r>
            <a:r>
              <a:rPr lang="en-US" dirty="0" smtClean="0"/>
              <a:t> 100 </a:t>
            </a:r>
            <a:r>
              <a:rPr lang="en-US" dirty="0" err="1" smtClean="0"/>
              <a:t>kosakata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yang </a:t>
            </a:r>
            <a:r>
              <a:rPr lang="en-US" dirty="0" err="1" smtClean="0"/>
              <a:t>dianggap</a:t>
            </a:r>
            <a:r>
              <a:rPr lang="en-US" dirty="0" smtClean="0"/>
              <a:t> universal.</a:t>
            </a:r>
          </a:p>
          <a:p>
            <a:pPr>
              <a:buNone/>
            </a:pP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A1BFC-5649-4654-B394-77719DF77D75}" type="datetime1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74D92-5AFC-44BC-B6B7-23D6446E4F89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295400"/>
            <a:ext cx="7498080" cy="3962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2. </a:t>
            </a:r>
            <a:r>
              <a:rPr lang="en-US" dirty="0" err="1" smtClean="0"/>
              <a:t>Retensi</a:t>
            </a:r>
            <a:r>
              <a:rPr lang="en-US" dirty="0" smtClean="0"/>
              <a:t> (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tahan</a:t>
            </a:r>
            <a:r>
              <a:rPr lang="en-US" dirty="0" smtClean="0"/>
              <a:t>)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konstan</a:t>
            </a:r>
            <a:r>
              <a:rPr lang="en-US" dirty="0" smtClean="0"/>
              <a:t> </a:t>
            </a:r>
            <a:r>
              <a:rPr lang="en-US" dirty="0" err="1" smtClean="0"/>
              <a:t>sepanjang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.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kosakata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</a:t>
            </a:r>
            <a:r>
              <a:rPr lang="en-US" dirty="0" err="1" smtClean="0"/>
              <a:t>diperkirakan</a:t>
            </a:r>
            <a:r>
              <a:rPr lang="en-US" dirty="0" smtClean="0"/>
              <a:t> </a:t>
            </a:r>
            <a:r>
              <a:rPr lang="en-US" dirty="0" err="1" smtClean="0"/>
              <a:t>bertahan</a:t>
            </a:r>
            <a:r>
              <a:rPr lang="en-US" dirty="0" smtClean="0"/>
              <a:t> 1000 </a:t>
            </a:r>
            <a:r>
              <a:rPr lang="en-US" dirty="0" err="1" smtClean="0"/>
              <a:t>tahun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3. </a:t>
            </a:r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en-US" dirty="0" err="1" smtClean="0"/>
              <a:t>persentase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</a:t>
            </a:r>
            <a:r>
              <a:rPr lang="en-US" dirty="0" err="1" smtClean="0"/>
              <a:t>kerabat</a:t>
            </a:r>
            <a:r>
              <a:rPr lang="en-US" dirty="0" smtClean="0"/>
              <a:t> (</a:t>
            </a:r>
            <a:r>
              <a:rPr lang="en-US" i="1" dirty="0" err="1" smtClean="0"/>
              <a:t>cognet</a:t>
            </a:r>
            <a:r>
              <a:rPr lang="en-US" i="1" dirty="0" smtClean="0"/>
              <a:t>) </a:t>
            </a:r>
            <a:r>
              <a:rPr lang="en-US" dirty="0" err="1" smtClean="0"/>
              <a:t>diketahui</a:t>
            </a:r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dihitung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pisah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</a:t>
            </a:r>
            <a:r>
              <a:rPr lang="en-US" dirty="0" err="1" smtClean="0"/>
              <a:t>kerabat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31FE4-BD85-4EA6-82E7-933A8A78A11A}" type="datetime1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74D92-5AFC-44BC-B6B7-23D6446E4F8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381000"/>
            <a:ext cx="7498080" cy="58674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4. </a:t>
            </a:r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kosakata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. </a:t>
            </a:r>
            <a:r>
              <a:rPr lang="en-US" dirty="0" err="1" smtClean="0"/>
              <a:t>Asumsi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teruji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13 </a:t>
            </a:r>
            <a:r>
              <a:rPr lang="en-US" dirty="0" err="1" smtClean="0"/>
              <a:t>bahasa</a:t>
            </a:r>
            <a:r>
              <a:rPr lang="en-US" dirty="0" smtClean="0"/>
              <a:t> Indo-</a:t>
            </a:r>
            <a:r>
              <a:rPr lang="en-US" dirty="0" err="1" smtClean="0"/>
              <a:t>Eropa</a:t>
            </a:r>
            <a:r>
              <a:rPr lang="en-US" dirty="0" smtClean="0"/>
              <a:t>. 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tahan</a:t>
            </a:r>
            <a:r>
              <a:rPr lang="en-US" dirty="0" smtClean="0"/>
              <a:t> </a:t>
            </a:r>
            <a:r>
              <a:rPr lang="en-US" dirty="0" err="1" smtClean="0"/>
              <a:t>kosakata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86,4-74,4%,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rata-rata 80,5%.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asumsi</a:t>
            </a:r>
            <a:r>
              <a:rPr lang="en-US" dirty="0" smtClean="0"/>
              <a:t> ke-2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retensi</a:t>
            </a:r>
            <a:r>
              <a:rPr lang="en-US" dirty="0" smtClean="0"/>
              <a:t> rata-rata </a:t>
            </a:r>
            <a:r>
              <a:rPr lang="en-US" dirty="0" err="1" smtClean="0"/>
              <a:t>kosakata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(KKD)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tiap</a:t>
            </a:r>
            <a:r>
              <a:rPr lang="en-US" dirty="0" smtClean="0"/>
              <a:t> 1000 </a:t>
            </a:r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dinyatakan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rumus</a:t>
            </a:r>
            <a:r>
              <a:rPr lang="en-US" dirty="0" smtClean="0"/>
              <a:t> 80,5% X N (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kosakata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yang </a:t>
            </a:r>
            <a:r>
              <a:rPr lang="en-US" dirty="0" err="1" smtClean="0"/>
              <a:t>ada</a:t>
            </a:r>
            <a:r>
              <a:rPr lang="en-US" dirty="0" smtClean="0"/>
              <a:t>).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Jadi</a:t>
            </a:r>
            <a:r>
              <a:rPr lang="en-US" dirty="0" smtClean="0"/>
              <a:t>, 200 KKD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</a:t>
            </a:r>
            <a:r>
              <a:rPr lang="en-US" dirty="0" err="1" smtClean="0"/>
              <a:t>setelah</a:t>
            </a:r>
            <a:r>
              <a:rPr lang="en-US" dirty="0" smtClean="0"/>
              <a:t> 1000 </a:t>
            </a:r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tertinggal</a:t>
            </a:r>
            <a:r>
              <a:rPr lang="en-US" dirty="0" smtClean="0"/>
              <a:t> 80,5%x 200 = 161 </a:t>
            </a:r>
            <a:r>
              <a:rPr lang="en-US" dirty="0" err="1" smtClean="0"/>
              <a:t>kata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B9EC1-436D-4E6E-B866-E09D55A15B16}" type="datetime1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74D92-5AFC-44BC-B6B7-23D6446E4F8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685800"/>
            <a:ext cx="7498080" cy="57912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Pengertian</a:t>
            </a:r>
            <a:r>
              <a:rPr lang="en-US" dirty="0" smtClean="0"/>
              <a:t> </a:t>
            </a:r>
            <a:r>
              <a:rPr lang="en-US" dirty="0" err="1" smtClean="0"/>
              <a:t>Glotokronologi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Glotokroologi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linguistik</a:t>
            </a:r>
            <a:r>
              <a:rPr lang="en-US" dirty="0" smtClean="0"/>
              <a:t> </a:t>
            </a:r>
            <a:r>
              <a:rPr lang="en-US" dirty="0" err="1" smtClean="0"/>
              <a:t>historis</a:t>
            </a:r>
            <a:r>
              <a:rPr lang="en-US" dirty="0" smtClean="0"/>
              <a:t> </a:t>
            </a:r>
            <a:r>
              <a:rPr lang="en-US" dirty="0" err="1" smtClean="0"/>
              <a:t>komparatif</a:t>
            </a:r>
            <a:r>
              <a:rPr lang="en-US" dirty="0" smtClean="0"/>
              <a:t> yang </a:t>
            </a:r>
            <a:r>
              <a:rPr lang="en-US" dirty="0" err="1" smtClean="0"/>
              <a:t>berusaha</a:t>
            </a:r>
            <a:r>
              <a:rPr lang="en-US" dirty="0" smtClean="0"/>
              <a:t> </a:t>
            </a:r>
            <a:r>
              <a:rPr lang="en-US" dirty="0" err="1" smtClean="0"/>
              <a:t>mengadakan</a:t>
            </a:r>
            <a:r>
              <a:rPr lang="en-US" dirty="0" smtClean="0"/>
              <a:t> </a:t>
            </a:r>
            <a:r>
              <a:rPr lang="en-US" dirty="0" err="1" smtClean="0"/>
              <a:t>pengelompokkan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mengutamakan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penghitungan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pisah</a:t>
            </a:r>
            <a:r>
              <a:rPr lang="en-US" dirty="0" smtClean="0"/>
              <a:t> (</a:t>
            </a:r>
            <a:r>
              <a:rPr lang="en-US" i="1" dirty="0" smtClean="0"/>
              <a:t>time depth</a:t>
            </a:r>
            <a:r>
              <a:rPr lang="en-US" dirty="0" smtClean="0"/>
              <a:t>) </a:t>
            </a:r>
            <a:r>
              <a:rPr lang="en-US" dirty="0" err="1" smtClean="0"/>
              <a:t>bahasa-bahasa</a:t>
            </a:r>
            <a:r>
              <a:rPr lang="en-US" dirty="0" smtClean="0"/>
              <a:t> yang </a:t>
            </a:r>
            <a:r>
              <a:rPr lang="en-US" dirty="0" err="1" smtClean="0"/>
              <a:t>diperbandingkan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Penghitungan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pisah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persentase</a:t>
            </a:r>
            <a:r>
              <a:rPr lang="en-US" dirty="0" smtClean="0"/>
              <a:t> </a:t>
            </a:r>
            <a:r>
              <a:rPr lang="en-US" dirty="0" err="1" smtClean="0"/>
              <a:t>kekerabatan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yang </a:t>
            </a:r>
            <a:r>
              <a:rPr lang="en-US" dirty="0" err="1" smtClean="0"/>
              <a:t>diperbandingkan</a:t>
            </a:r>
            <a:r>
              <a:rPr lang="en-US" dirty="0" smtClean="0"/>
              <a:t> </a:t>
            </a:r>
            <a:r>
              <a:rPr lang="en-US" dirty="0" err="1" smtClean="0"/>
              <a:t>diketahui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Rumus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49576" y="5788740"/>
            <a:ext cx="1828800" cy="685800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DC051-4B9A-4563-ABF0-2040F8D13B5D}" type="datetime1">
              <a:rPr lang="en-US" smtClean="0"/>
              <a:pPr/>
              <a:t>2/25/2010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74D92-5AFC-44BC-B6B7-23D6446E4F8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533400"/>
            <a:ext cx="7498080" cy="5715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Prosedur</a:t>
            </a:r>
            <a:r>
              <a:rPr lang="en-US" dirty="0" smtClean="0"/>
              <a:t> </a:t>
            </a:r>
            <a:r>
              <a:rPr lang="en-US" dirty="0" err="1" smtClean="0"/>
              <a:t>Penggunaan</a:t>
            </a:r>
            <a:r>
              <a:rPr lang="en-US" dirty="0" smtClean="0"/>
              <a:t> </a:t>
            </a:r>
            <a:r>
              <a:rPr lang="en-US" dirty="0" err="1" smtClean="0"/>
              <a:t>Leksikostatistik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Glotokronologi</a:t>
            </a:r>
            <a:endParaRPr lang="en-US" dirty="0" smtClean="0"/>
          </a:p>
          <a:p>
            <a:pPr marL="596646" lvl="0" indent="-514350">
              <a:buFont typeface="+mj-lt"/>
              <a:buAutoNum type="arabicParenR"/>
            </a:pPr>
            <a:r>
              <a:rPr lang="en-US" dirty="0" err="1" smtClean="0"/>
              <a:t>Mengumpulkan</a:t>
            </a:r>
            <a:r>
              <a:rPr lang="en-US" dirty="0" smtClean="0"/>
              <a:t> </a:t>
            </a:r>
            <a:r>
              <a:rPr lang="en-US" dirty="0" err="1" smtClean="0"/>
              <a:t>kosakata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yang </a:t>
            </a:r>
            <a:r>
              <a:rPr lang="en-US" dirty="0" err="1" smtClean="0"/>
              <a:t>diteliti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mengunakan</a:t>
            </a:r>
            <a:r>
              <a:rPr lang="en-US" dirty="0" smtClean="0"/>
              <a:t> </a:t>
            </a:r>
            <a:r>
              <a:rPr lang="en-US" dirty="0" err="1" smtClean="0"/>
              <a:t>daftar</a:t>
            </a:r>
            <a:r>
              <a:rPr lang="en-US" dirty="0" smtClean="0"/>
              <a:t> </a:t>
            </a:r>
            <a:r>
              <a:rPr lang="en-US" dirty="0" err="1" smtClean="0"/>
              <a:t>kosakata</a:t>
            </a:r>
            <a:r>
              <a:rPr lang="en-US" dirty="0" smtClean="0"/>
              <a:t> </a:t>
            </a:r>
            <a:r>
              <a:rPr lang="en-US" dirty="0" err="1" smtClean="0"/>
              <a:t>Swadesh</a:t>
            </a:r>
            <a:endParaRPr lang="en-US" dirty="0" smtClean="0"/>
          </a:p>
          <a:p>
            <a:pPr marL="596646" lvl="0" indent="-514350">
              <a:buFont typeface="+mj-lt"/>
              <a:buAutoNum type="arabicParenR"/>
            </a:pPr>
            <a:r>
              <a:rPr lang="en-US" dirty="0" err="1" smtClean="0"/>
              <a:t>Menetapkan</a:t>
            </a:r>
            <a:r>
              <a:rPr lang="en-US" dirty="0" smtClean="0"/>
              <a:t> </a:t>
            </a:r>
            <a:r>
              <a:rPr lang="en-US" dirty="0" err="1" smtClean="0"/>
              <a:t>pasangan-pasangan</a:t>
            </a:r>
            <a:r>
              <a:rPr lang="en-US" dirty="0" smtClean="0"/>
              <a:t> </a:t>
            </a:r>
            <a:r>
              <a:rPr lang="en-US" dirty="0" err="1" smtClean="0"/>
              <a:t>kosakata</a:t>
            </a:r>
            <a:r>
              <a:rPr lang="en-US" dirty="0" smtClean="0"/>
              <a:t> yang </a:t>
            </a:r>
            <a:r>
              <a:rPr lang="en-US" dirty="0" err="1" smtClean="0"/>
              <a:t>berkerabat</a:t>
            </a:r>
            <a:endParaRPr lang="en-US" dirty="0" smtClean="0"/>
          </a:p>
          <a:p>
            <a:pPr marL="596646" lvl="0" indent="-514350">
              <a:buFont typeface="+mj-lt"/>
              <a:buAutoNum type="arabicParenR"/>
            </a:pPr>
            <a:r>
              <a:rPr lang="en-US" dirty="0" err="1" smtClean="0"/>
              <a:t>Menghitung</a:t>
            </a:r>
            <a:r>
              <a:rPr lang="en-US" dirty="0" smtClean="0"/>
              <a:t> </a:t>
            </a:r>
            <a:r>
              <a:rPr lang="en-US" dirty="0" err="1" smtClean="0"/>
              <a:t>persentase</a:t>
            </a:r>
            <a:r>
              <a:rPr lang="en-US" dirty="0" smtClean="0"/>
              <a:t> </a:t>
            </a:r>
            <a:r>
              <a:rPr lang="en-US" dirty="0" err="1" smtClean="0"/>
              <a:t>kekerabatan</a:t>
            </a:r>
            <a:r>
              <a:rPr lang="en-US" dirty="0" smtClean="0"/>
              <a:t> (c)</a:t>
            </a:r>
          </a:p>
          <a:p>
            <a:pPr marL="596646" lvl="0" indent="-514350">
              <a:buFont typeface="+mj-lt"/>
              <a:buAutoNum type="arabicParenR"/>
            </a:pPr>
            <a:r>
              <a:rPr lang="en-US" dirty="0" err="1" smtClean="0"/>
              <a:t>Menghubungkan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penghitungan</a:t>
            </a:r>
            <a:r>
              <a:rPr lang="en-US" dirty="0" smtClean="0"/>
              <a:t> yang </a:t>
            </a:r>
            <a:r>
              <a:rPr lang="en-US" dirty="0" err="1" smtClean="0"/>
              <a:t>berupa</a:t>
            </a:r>
            <a:r>
              <a:rPr lang="en-US" dirty="0" smtClean="0"/>
              <a:t> </a:t>
            </a:r>
            <a:r>
              <a:rPr lang="en-US" dirty="0" err="1" smtClean="0"/>
              <a:t>persentase</a:t>
            </a:r>
            <a:r>
              <a:rPr lang="en-US" dirty="0" smtClean="0"/>
              <a:t> </a:t>
            </a:r>
            <a:r>
              <a:rPr lang="en-US" dirty="0" err="1" smtClean="0"/>
              <a:t>kekerabatan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kategori</a:t>
            </a:r>
            <a:r>
              <a:rPr lang="en-US" dirty="0" smtClean="0"/>
              <a:t> </a:t>
            </a:r>
            <a:r>
              <a:rPr lang="en-US" dirty="0" err="1" smtClean="0"/>
              <a:t>kekerabatan</a:t>
            </a:r>
            <a:r>
              <a:rPr lang="en-US" dirty="0" smtClean="0"/>
              <a:t> </a:t>
            </a:r>
            <a:r>
              <a:rPr lang="en-US" dirty="0" err="1" smtClean="0"/>
              <a:t>sebagi</a:t>
            </a:r>
            <a:r>
              <a:rPr lang="en-US" dirty="0" smtClean="0"/>
              <a:t> </a:t>
            </a:r>
            <a:r>
              <a:rPr lang="en-US" dirty="0" err="1" smtClean="0"/>
              <a:t>berikut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marL="596646" indent="-514350">
              <a:buNone/>
            </a:pPr>
            <a:endParaRPr lang="en-US" dirty="0" smtClean="0"/>
          </a:p>
          <a:p>
            <a:pPr marL="596646" indent="-514350">
              <a:buFont typeface="+mj-lt"/>
              <a:buAutoNum type="arabicPeriod"/>
            </a:pPr>
            <a:endParaRPr lang="en-US" dirty="0" smtClean="0"/>
          </a:p>
          <a:p>
            <a:pPr marL="596646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BA24F-0943-4897-B6D0-C71C491D1720}" type="datetime1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74D92-5AFC-44BC-B6B7-23D6446E4F8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0"/>
            <a:ext cx="7498080" cy="3124200"/>
          </a:xfrm>
        </p:spPr>
        <p:txBody>
          <a:bodyPr/>
          <a:lstStyle/>
          <a:p>
            <a:r>
              <a:rPr lang="en-US" dirty="0" err="1" smtClean="0"/>
              <a:t>Dialek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		81-100%</a:t>
            </a:r>
          </a:p>
          <a:p>
            <a:r>
              <a:rPr lang="en-US" dirty="0" err="1" smtClean="0"/>
              <a:t>Bahasa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subrumpun</a:t>
            </a:r>
            <a:r>
              <a:rPr lang="en-US" dirty="0" smtClean="0"/>
              <a:t>		55-80%</a:t>
            </a:r>
          </a:p>
          <a:p>
            <a:r>
              <a:rPr lang="en-US" dirty="0" err="1" smtClean="0"/>
              <a:t>Subrumpun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rumpun</a:t>
            </a:r>
            <a:r>
              <a:rPr lang="en-US" dirty="0" smtClean="0"/>
              <a:t>	28-54%</a:t>
            </a:r>
          </a:p>
          <a:p>
            <a:r>
              <a:rPr lang="en-US" dirty="0" err="1" smtClean="0"/>
              <a:t>Rumpun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stok</a:t>
            </a:r>
            <a:r>
              <a:rPr lang="en-US" dirty="0" smtClean="0"/>
              <a:t>			13-27%</a:t>
            </a:r>
          </a:p>
          <a:p>
            <a:r>
              <a:rPr lang="en-US" dirty="0" err="1" smtClean="0"/>
              <a:t>Stok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filum</a:t>
            </a:r>
            <a:r>
              <a:rPr lang="en-US" dirty="0" smtClean="0"/>
              <a:t>			5-12%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D37BD-2CE6-4DA6-8871-50B61123F863}" type="datetime1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74D92-5AFC-44BC-B6B7-23D6446E4F89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533400"/>
            <a:ext cx="7498080" cy="5715000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US" dirty="0" smtClean="0"/>
              <a:t>5)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persentase</a:t>
            </a:r>
            <a:r>
              <a:rPr lang="en-US" dirty="0" smtClean="0"/>
              <a:t> </a:t>
            </a:r>
            <a:r>
              <a:rPr lang="en-US" dirty="0" err="1" smtClean="0"/>
              <a:t>kekerabatan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bahasa-bahasa</a:t>
            </a:r>
            <a:r>
              <a:rPr lang="en-US" dirty="0" smtClean="0"/>
              <a:t> </a:t>
            </a:r>
            <a:r>
              <a:rPr lang="en-US" dirty="0" err="1" smtClean="0"/>
              <a:t>cabang</a:t>
            </a:r>
            <a:r>
              <a:rPr lang="en-US" dirty="0" smtClean="0"/>
              <a:t> yang </a:t>
            </a:r>
            <a:r>
              <a:rPr lang="en-US" dirty="0" err="1" smtClean="0"/>
              <a:t>diteliti</a:t>
            </a:r>
            <a:r>
              <a:rPr lang="en-US" dirty="0" smtClean="0"/>
              <a:t> </a:t>
            </a:r>
            <a:r>
              <a:rPr lang="en-US" dirty="0" err="1" smtClean="0"/>
              <a:t>diketahui</a:t>
            </a:r>
            <a:r>
              <a:rPr lang="en-US" dirty="0" smtClean="0"/>
              <a:t> </a:t>
            </a:r>
            <a:r>
              <a:rPr lang="en-US" dirty="0" err="1" smtClean="0"/>
              <a:t>selanjutnya</a:t>
            </a:r>
            <a:r>
              <a:rPr lang="en-US" dirty="0" smtClean="0"/>
              <a:t> </a:t>
            </a:r>
            <a:r>
              <a:rPr lang="en-US" dirty="0" err="1" smtClean="0"/>
              <a:t>dihitung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pisah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teori</a:t>
            </a:r>
            <a:r>
              <a:rPr lang="en-US" dirty="0" smtClean="0"/>
              <a:t> </a:t>
            </a:r>
            <a:r>
              <a:rPr lang="en-US" dirty="0" err="1" smtClean="0"/>
              <a:t>glotokronologi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rumus</a:t>
            </a:r>
            <a:r>
              <a:rPr lang="en-US" dirty="0" smtClean="0"/>
              <a:t>: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	</a:t>
            </a:r>
          </a:p>
          <a:p>
            <a:pPr>
              <a:buNone/>
            </a:pPr>
            <a:r>
              <a:rPr lang="en-US" b="1" dirty="0" smtClean="0"/>
              <a:t>	</a:t>
            </a:r>
            <a:r>
              <a:rPr lang="id-ID" b="1" dirty="0" smtClean="0"/>
              <a:t>   </a:t>
            </a:r>
            <a:r>
              <a:rPr lang="en-US" b="1" dirty="0" smtClean="0"/>
              <a:t>t </a:t>
            </a:r>
            <a:r>
              <a:rPr lang="en-US" dirty="0" smtClean="0"/>
              <a:t>=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pisah</a:t>
            </a:r>
            <a:r>
              <a:rPr lang="en-US" dirty="0" smtClean="0"/>
              <a:t>; log= </a:t>
            </a:r>
            <a:r>
              <a:rPr lang="en-US" dirty="0" err="1" smtClean="0"/>
              <a:t>logaritma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; </a:t>
            </a:r>
            <a:endParaRPr lang="id-ID" dirty="0" smtClean="0"/>
          </a:p>
          <a:p>
            <a:pPr>
              <a:buNone/>
            </a:pPr>
            <a:r>
              <a:rPr lang="id-ID" dirty="0" smtClean="0"/>
              <a:t>   </a:t>
            </a:r>
            <a:r>
              <a:rPr lang="en-US" dirty="0" smtClean="0"/>
              <a:t>c= </a:t>
            </a:r>
            <a:r>
              <a:rPr lang="en-US" dirty="0" err="1" smtClean="0"/>
              <a:t>persentase</a:t>
            </a:r>
            <a:r>
              <a:rPr lang="en-US" dirty="0" smtClean="0"/>
              <a:t> </a:t>
            </a:r>
            <a:r>
              <a:rPr lang="en-US" dirty="0" err="1" smtClean="0"/>
              <a:t>kekerabatan</a:t>
            </a:r>
            <a:r>
              <a:rPr lang="en-US" dirty="0" smtClean="0"/>
              <a:t>; r = </a:t>
            </a:r>
            <a:r>
              <a:rPr lang="en-US" dirty="0" err="1" smtClean="0"/>
              <a:t>retensi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67200" y="3124200"/>
            <a:ext cx="1371600" cy="1143000"/>
          </a:xfrm>
          <a:prstGeom prst="rect">
            <a:avLst/>
          </a:prstGeom>
          <a:noFill/>
        </p:spPr>
      </p:pic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DE7BB-0565-4660-A57E-6C998E8ABCD9}" type="datetime1">
              <a:rPr lang="en-US" smtClean="0"/>
              <a:pPr/>
              <a:t>2/25/2010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74D92-5AFC-44BC-B6B7-23D6446E4F8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buNone/>
            </a:pPr>
            <a:r>
              <a:rPr lang="en-US" dirty="0" smtClean="0"/>
              <a:t>6) </a:t>
            </a:r>
            <a:r>
              <a:rPr lang="en-US" dirty="0" err="1" smtClean="0"/>
              <a:t>Penghitungan</a:t>
            </a:r>
            <a:r>
              <a:rPr lang="en-US" dirty="0" smtClean="0"/>
              <a:t> </a:t>
            </a:r>
            <a:r>
              <a:rPr lang="en-US" dirty="0" err="1" smtClean="0"/>
              <a:t>jangka</a:t>
            </a:r>
            <a:r>
              <a:rPr lang="en-US" dirty="0" smtClean="0"/>
              <a:t> </a:t>
            </a:r>
            <a:r>
              <a:rPr lang="en-US" dirty="0" err="1" smtClean="0"/>
              <a:t>kesalahan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rumus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b="1" dirty="0" smtClean="0"/>
              <a:t>                    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Penghitungan</a:t>
            </a:r>
            <a:r>
              <a:rPr lang="en-US" dirty="0" smtClean="0"/>
              <a:t> </a:t>
            </a:r>
            <a:r>
              <a:rPr lang="en-US" dirty="0" err="1" smtClean="0"/>
              <a:t>jangka</a:t>
            </a:r>
            <a:r>
              <a:rPr lang="en-US" dirty="0" smtClean="0"/>
              <a:t> </a:t>
            </a:r>
            <a:r>
              <a:rPr lang="en-US" dirty="0" err="1" smtClean="0"/>
              <a:t>kesalahan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menghindari</a:t>
            </a:r>
            <a:r>
              <a:rPr lang="en-US" dirty="0" smtClean="0"/>
              <a:t> </a:t>
            </a:r>
            <a:r>
              <a:rPr lang="en-US" dirty="0" err="1" smtClean="0"/>
              <a:t>kesalahan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statistik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perkiraan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</a:t>
            </a:r>
            <a:r>
              <a:rPr lang="en-US" dirty="0" err="1" smtClean="0"/>
              <a:t>bukan</a:t>
            </a:r>
            <a:r>
              <a:rPr lang="en-US" dirty="0" smtClean="0"/>
              <a:t>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, </a:t>
            </a:r>
            <a:r>
              <a:rPr lang="en-US" dirty="0" err="1" smtClean="0"/>
              <a:t>melainkan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jangka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A1BFC-5649-4654-B394-77719DF77D75}" type="datetime1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74D92-5AFC-44BC-B6B7-23D6446E4F89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86200" y="2514600"/>
            <a:ext cx="1752600" cy="9144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25600"/>
            </a:gs>
            <a:gs pos="13000">
              <a:srgbClr val="FFA800"/>
            </a:gs>
            <a:gs pos="28000">
              <a:srgbClr val="825600"/>
            </a:gs>
            <a:gs pos="42999">
              <a:srgbClr val="FFA800"/>
            </a:gs>
            <a:gs pos="58000">
              <a:srgbClr val="825600"/>
            </a:gs>
            <a:gs pos="72000">
              <a:srgbClr val="FFA800"/>
            </a:gs>
            <a:gs pos="87000">
              <a:srgbClr val="825600"/>
            </a:gs>
            <a:gs pos="100000">
              <a:srgbClr val="FFA8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381000"/>
            <a:ext cx="7498080" cy="5867400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US" dirty="0" smtClean="0"/>
              <a:t>7)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jangka</a:t>
            </a:r>
            <a:r>
              <a:rPr lang="en-US" dirty="0" smtClean="0"/>
              <a:t> </a:t>
            </a:r>
            <a:r>
              <a:rPr lang="en-US" dirty="0" err="1" smtClean="0"/>
              <a:t>kesalahan</a:t>
            </a:r>
            <a:r>
              <a:rPr lang="en-US" dirty="0" smtClean="0"/>
              <a:t> </a:t>
            </a:r>
            <a:r>
              <a:rPr lang="en-US" dirty="0" err="1" smtClean="0"/>
              <a:t>didapat</a:t>
            </a:r>
            <a:r>
              <a:rPr lang="en-US" dirty="0" smtClean="0"/>
              <a:t> </a:t>
            </a:r>
            <a:r>
              <a:rPr lang="en-US" dirty="0" err="1" smtClean="0"/>
              <a:t>lalu</a:t>
            </a:r>
            <a:r>
              <a:rPr lang="en-US" dirty="0" smtClean="0"/>
              <a:t> </a:t>
            </a:r>
            <a:r>
              <a:rPr lang="en-US" dirty="0" err="1" smtClean="0"/>
              <a:t>menjumlahkan</a:t>
            </a:r>
            <a:r>
              <a:rPr lang="en-US" dirty="0" smtClean="0"/>
              <a:t> </a:t>
            </a:r>
            <a:r>
              <a:rPr lang="en-US" dirty="0" err="1" smtClean="0"/>
              <a:t>persentase</a:t>
            </a:r>
            <a:r>
              <a:rPr lang="en-US" dirty="0" smtClean="0"/>
              <a:t> </a:t>
            </a:r>
            <a:r>
              <a:rPr lang="en-US" dirty="0" err="1" smtClean="0"/>
              <a:t>kekerabatan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penghitungan</a:t>
            </a:r>
            <a:r>
              <a:rPr lang="en-US" dirty="0" smtClean="0"/>
              <a:t> </a:t>
            </a:r>
            <a:r>
              <a:rPr lang="en-US" dirty="0" err="1" smtClean="0"/>
              <a:t>jangka</a:t>
            </a:r>
            <a:r>
              <a:rPr lang="en-US" dirty="0" smtClean="0"/>
              <a:t> </a:t>
            </a:r>
            <a:r>
              <a:rPr lang="en-US" dirty="0" err="1" smtClean="0"/>
              <a:t>kesalahan</a:t>
            </a:r>
            <a:r>
              <a:rPr lang="en-US" dirty="0" smtClean="0"/>
              <a:t>.  Dari </a:t>
            </a:r>
            <a:r>
              <a:rPr lang="en-US" dirty="0" err="1" smtClean="0"/>
              <a:t>penghitungan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diperoleh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persentase</a:t>
            </a:r>
            <a:r>
              <a:rPr lang="en-US" dirty="0" smtClean="0"/>
              <a:t> </a:t>
            </a:r>
            <a:r>
              <a:rPr lang="en-US" dirty="0" err="1" smtClean="0"/>
              <a:t>kerabat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. (c </a:t>
            </a:r>
            <a:r>
              <a:rPr lang="en-US" dirty="0" err="1" smtClean="0"/>
              <a:t>baru</a:t>
            </a:r>
            <a:r>
              <a:rPr lang="en-US" dirty="0" smtClean="0"/>
              <a:t>) </a:t>
            </a:r>
            <a:r>
              <a:rPr lang="en-US" dirty="0" err="1" smtClean="0"/>
              <a:t>Setelah</a:t>
            </a:r>
            <a:r>
              <a:rPr lang="en-US" dirty="0" smtClean="0"/>
              <a:t> c </a:t>
            </a:r>
            <a:r>
              <a:rPr lang="en-US" dirty="0" err="1" smtClean="0"/>
              <a:t>baru</a:t>
            </a:r>
            <a:r>
              <a:rPr lang="en-US" dirty="0" smtClean="0"/>
              <a:t> </a:t>
            </a:r>
            <a:r>
              <a:rPr lang="en-US" dirty="0" err="1" smtClean="0"/>
              <a:t>diperoleh</a:t>
            </a:r>
            <a:r>
              <a:rPr lang="en-US" dirty="0" smtClean="0"/>
              <a:t> </a:t>
            </a:r>
            <a:r>
              <a:rPr lang="en-US" dirty="0" err="1" smtClean="0"/>
              <a:t>dihitung</a:t>
            </a:r>
            <a:r>
              <a:rPr lang="en-US" dirty="0" smtClean="0"/>
              <a:t> </a:t>
            </a:r>
            <a:r>
              <a:rPr lang="en-US" dirty="0" err="1" smtClean="0"/>
              <a:t>kembali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pisah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rumus</a:t>
            </a:r>
            <a:r>
              <a:rPr lang="en-US" dirty="0" smtClean="0"/>
              <a:t> </a:t>
            </a:r>
            <a:r>
              <a:rPr lang="en-US" dirty="0" err="1" smtClean="0"/>
              <a:t>berikut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r>
              <a:rPr lang="en-US" dirty="0" smtClean="0"/>
              <a:t> </a:t>
            </a: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62400" y="4191000"/>
            <a:ext cx="2438400" cy="1676400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3C588-FEC4-4837-BC47-D42D0C1BB923}" type="datetime1">
              <a:rPr lang="en-US" smtClean="0"/>
              <a:pPr/>
              <a:t>2/25/2010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74D92-5AFC-44BC-B6B7-23D6446E4F89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buNone/>
            </a:pPr>
            <a:r>
              <a:rPr lang="en-US" dirty="0" smtClean="0"/>
              <a:t>8)</a:t>
            </a:r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pisah</a:t>
            </a:r>
            <a:r>
              <a:rPr lang="en-US" dirty="0" smtClean="0"/>
              <a:t> rata-rata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 </a:t>
            </a:r>
            <a:r>
              <a:rPr lang="en-US" dirty="0" err="1" smtClean="0"/>
              <a:t>waktu</a:t>
            </a:r>
            <a:r>
              <a:rPr lang="en-US" dirty="0" smtClean="0"/>
              <a:t> yang lama –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. </a:t>
            </a:r>
            <a:r>
              <a:rPr lang="en-US" dirty="0" err="1" smtClean="0"/>
              <a:t>Hasil</a:t>
            </a:r>
            <a:r>
              <a:rPr lang="en-US" dirty="0" smtClean="0"/>
              <a:t> 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peghitungan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ditambah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dikurangi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lama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memperoleh</a:t>
            </a:r>
            <a:r>
              <a:rPr lang="en-US" dirty="0" smtClean="0"/>
              <a:t> </a:t>
            </a:r>
            <a:r>
              <a:rPr lang="en-US" dirty="0" err="1" smtClean="0"/>
              <a:t>usia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pisah</a:t>
            </a:r>
            <a:r>
              <a:rPr lang="en-US" dirty="0" smtClean="0"/>
              <a:t> </a:t>
            </a:r>
            <a:r>
              <a:rPr lang="en-US" dirty="0" err="1" smtClean="0"/>
              <a:t>kedua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. 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r>
              <a:rPr lang="en-US" dirty="0" smtClean="0"/>
              <a:t>9)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pisah</a:t>
            </a:r>
            <a:r>
              <a:rPr lang="en-US" dirty="0" smtClean="0"/>
              <a:t> </a:t>
            </a:r>
            <a:r>
              <a:rPr lang="en-US" dirty="0" err="1" smtClean="0"/>
              <a:t>ditemukan</a:t>
            </a:r>
            <a:r>
              <a:rPr lang="en-US" dirty="0" smtClean="0"/>
              <a:t> </a:t>
            </a:r>
            <a:r>
              <a:rPr lang="en-US" dirty="0" err="1" smtClean="0"/>
              <a:t>lalu</a:t>
            </a:r>
            <a:r>
              <a:rPr lang="en-US" dirty="0" smtClean="0"/>
              <a:t> </a:t>
            </a:r>
            <a:r>
              <a:rPr lang="en-US" dirty="0" err="1" smtClean="0"/>
              <a:t>dihubungkan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level </a:t>
            </a:r>
            <a:r>
              <a:rPr lang="en-US" dirty="0" err="1" smtClean="0"/>
              <a:t>pengelompokkan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. Level </a:t>
            </a:r>
            <a:r>
              <a:rPr lang="en-US" dirty="0" err="1" smtClean="0"/>
              <a:t>pengelompokkan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merujuk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tabel</a:t>
            </a:r>
            <a:r>
              <a:rPr lang="en-US" dirty="0" smtClean="0"/>
              <a:t> </a:t>
            </a:r>
            <a:r>
              <a:rPr lang="en-US" dirty="0" err="1" smtClean="0"/>
              <a:t>berikut</a:t>
            </a:r>
            <a:r>
              <a:rPr lang="en-US" dirty="0" smtClean="0"/>
              <a:t>. </a:t>
            </a:r>
          </a:p>
          <a:p>
            <a:pPr>
              <a:buNone/>
            </a:pP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A1BFC-5649-4654-B394-77719DF77D75}" type="datetime1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74D92-5AFC-44BC-B6B7-23D6446E4F89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219200" y="685800"/>
          <a:ext cx="77724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/>
                <a:gridCol w="2590800"/>
                <a:gridCol w="2590800"/>
              </a:tblGrid>
              <a:tr h="1230923"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Tingkat </a:t>
                      </a:r>
                      <a:r>
                        <a:rPr kumimoji="0" lang="en-US" sz="2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Bahasa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Waktu</a:t>
                      </a:r>
                      <a:r>
                        <a:rPr kumimoji="0" 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Pisah</a:t>
                      </a:r>
                      <a:r>
                        <a:rPr kumimoji="0" 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dalam</a:t>
                      </a:r>
                      <a:r>
                        <a:rPr kumimoji="0" 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Abad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Persentase</a:t>
                      </a:r>
                      <a:r>
                        <a:rPr kumimoji="0" 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kata</a:t>
                      </a:r>
                      <a:r>
                        <a:rPr kumimoji="0" 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kerabat</a:t>
                      </a:r>
                      <a:endParaRPr lang="en-US" sz="2400" dirty="0"/>
                    </a:p>
                  </a:txBody>
                  <a:tcPr/>
                </a:tc>
              </a:tr>
              <a:tr h="3341077"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Bahasa</a:t>
                      </a:r>
                      <a:endParaRPr kumimoji="0" lang="en-US" sz="2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n-US" sz="2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Keluarga</a:t>
                      </a:r>
                      <a:endParaRPr kumimoji="0" lang="en-US" sz="2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n-US" sz="2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Rumpun</a:t>
                      </a:r>
                      <a:endParaRPr kumimoji="0" lang="en-US" sz="2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n-US" sz="2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Mikrofilum</a:t>
                      </a:r>
                      <a:endParaRPr kumimoji="0" lang="en-US" sz="2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n-US" sz="2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Mesofilum</a:t>
                      </a:r>
                      <a:endParaRPr kumimoji="0" lang="en-US" sz="2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n-US" sz="2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Makrofilum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0-5</a:t>
                      </a:r>
                    </a:p>
                    <a:p>
                      <a:pPr algn="ctr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5-25</a:t>
                      </a:r>
                    </a:p>
                    <a:p>
                      <a:pPr algn="ctr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25-50</a:t>
                      </a:r>
                    </a:p>
                    <a:p>
                      <a:pPr algn="ctr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50-75</a:t>
                      </a:r>
                    </a:p>
                    <a:p>
                      <a:pPr algn="ctr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75-100</a:t>
                      </a:r>
                    </a:p>
                    <a:p>
                      <a:pPr algn="ctr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 </a:t>
                      </a:r>
                      <a:r>
                        <a:rPr kumimoji="0" lang="en-US" sz="2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ke</a:t>
                      </a:r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atas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100-81</a:t>
                      </a:r>
                    </a:p>
                    <a:p>
                      <a:pPr algn="ctr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81-36</a:t>
                      </a:r>
                    </a:p>
                    <a:p>
                      <a:pPr algn="ctr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36-12</a:t>
                      </a:r>
                    </a:p>
                    <a:p>
                      <a:pPr algn="ctr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12-4</a:t>
                      </a:r>
                    </a:p>
                    <a:p>
                      <a:pPr algn="ctr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4-1</a:t>
                      </a:r>
                    </a:p>
                    <a:p>
                      <a:pPr algn="ctr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&lt; 1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00CBF-325E-4BD5-BFF5-050A2A1E2823}" type="datetime1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74D92-5AFC-44BC-B6B7-23D6446E4F89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838200"/>
            <a:ext cx="7498080" cy="5410200"/>
          </a:xfrm>
        </p:spPr>
        <p:txBody>
          <a:bodyPr/>
          <a:lstStyle/>
          <a:p>
            <a:r>
              <a:rPr lang="en-US" dirty="0" err="1" smtClean="0"/>
              <a:t>Kelemahan</a:t>
            </a:r>
            <a:r>
              <a:rPr lang="en-US" dirty="0" smtClean="0"/>
              <a:t> </a:t>
            </a:r>
            <a:r>
              <a:rPr lang="en-US" dirty="0" err="1" smtClean="0"/>
              <a:t>Leksikostatistik</a:t>
            </a:r>
            <a:endParaRPr lang="en-US" dirty="0" smtClean="0"/>
          </a:p>
          <a:p>
            <a:pPr marL="596646" indent="-514350">
              <a:buFont typeface="+mj-lt"/>
              <a:buAutoNum type="arabicParenR"/>
            </a:pPr>
            <a:r>
              <a:rPr lang="en-US" dirty="0" err="1" smtClean="0"/>
              <a:t>kontak</a:t>
            </a:r>
            <a:r>
              <a:rPr lang="en-US" dirty="0" smtClean="0"/>
              <a:t> </a:t>
            </a:r>
            <a:r>
              <a:rPr lang="en-US" dirty="0" err="1" smtClean="0"/>
              <a:t>antarbahasa</a:t>
            </a:r>
            <a:r>
              <a:rPr lang="en-US" dirty="0" smtClean="0"/>
              <a:t> </a:t>
            </a:r>
            <a:r>
              <a:rPr lang="en-US" dirty="0" err="1" smtClean="0"/>
              <a:t>menyebabkan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pinjaman</a:t>
            </a:r>
            <a:r>
              <a:rPr lang="en-US" dirty="0" smtClean="0"/>
              <a:t> </a:t>
            </a:r>
            <a:r>
              <a:rPr lang="en-US" dirty="0" err="1" smtClean="0"/>
              <a:t>kata</a:t>
            </a:r>
            <a:endParaRPr lang="en-US" dirty="0" smtClean="0"/>
          </a:p>
          <a:p>
            <a:pPr marL="596646" indent="-514350">
              <a:buFont typeface="+mj-lt"/>
              <a:buAutoNum type="arabicParenR"/>
            </a:pP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sinonim</a:t>
            </a:r>
            <a:endParaRPr lang="en-US" dirty="0" smtClean="0"/>
          </a:p>
          <a:p>
            <a:pPr marL="596646" indent="-514350">
              <a:buFont typeface="+mj-lt"/>
              <a:buAutoNum type="arabicParenR"/>
            </a:pPr>
            <a:r>
              <a:rPr lang="en-US" dirty="0" err="1" smtClean="0"/>
              <a:t>Perbedaan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budaya</a:t>
            </a:r>
            <a:r>
              <a:rPr lang="en-US" dirty="0" smtClean="0"/>
              <a:t> </a:t>
            </a:r>
            <a:r>
              <a:rPr lang="en-US" dirty="0" err="1" smtClean="0"/>
              <a:t>pemakai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endParaRPr lang="en-US" dirty="0" smtClean="0"/>
          </a:p>
          <a:p>
            <a:pPr marL="596646" indent="-514350">
              <a:buFont typeface="+mj-lt"/>
              <a:buAutoNum type="arabicParenR"/>
            </a:pPr>
            <a:r>
              <a:rPr lang="en-US" dirty="0" err="1" smtClean="0"/>
              <a:t>Undak-usuk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endParaRPr lang="en-US" dirty="0" smtClean="0"/>
          </a:p>
          <a:p>
            <a:pPr marL="596646" indent="-514350">
              <a:buFont typeface="+mj-lt"/>
              <a:buAutoNum type="arabicParenR"/>
            </a:pPr>
            <a:r>
              <a:rPr lang="en-US" dirty="0" err="1" smtClean="0"/>
              <a:t>Pergeseran</a:t>
            </a:r>
            <a:r>
              <a:rPr lang="en-US" dirty="0" smtClean="0"/>
              <a:t> </a:t>
            </a:r>
            <a:r>
              <a:rPr lang="en-US" dirty="0" err="1" smtClean="0"/>
              <a:t>bunyi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A6F8-2809-4930-8B1A-FDAE0A1B5ABD}" type="datetime1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74D92-5AFC-44BC-B6B7-23D6446E4F89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Penghitungan</a:t>
            </a:r>
            <a:r>
              <a:rPr lang="en-US" dirty="0" smtClean="0"/>
              <a:t> </a:t>
            </a:r>
            <a:r>
              <a:rPr lang="en-US" dirty="0" err="1" smtClean="0"/>
              <a:t>Leksikostatistik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Glotokronologi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CBA4-6657-4A20-B747-7ABD2E51E1D9}" type="datetime1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74D92-5AFC-44BC-B6B7-23D6446E4F89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588</TotalTime>
  <Words>437</Words>
  <Application>Microsoft Office PowerPoint</Application>
  <PresentationFormat>On-screen Show (4:3)</PresentationFormat>
  <Paragraphs>133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Solstice</vt:lpstr>
      <vt:lpstr>Leksikostatistik dan Glotokronologi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Contoh Penghitungan Leksikostatistik dan Glotokronologi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Leksikostatistik dan Glotokronologi </dc:title>
  <dc:creator>FAK</dc:creator>
  <cp:lastModifiedBy>User</cp:lastModifiedBy>
  <cp:revision>35</cp:revision>
  <dcterms:created xsi:type="dcterms:W3CDTF">2008-04-28T16:38:43Z</dcterms:created>
  <dcterms:modified xsi:type="dcterms:W3CDTF">2010-02-25T01:51:47Z</dcterms:modified>
</cp:coreProperties>
</file>