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2" r:id="rId8"/>
    <p:sldId id="263" r:id="rId9"/>
    <p:sldId id="264" r:id="rId10"/>
    <p:sldId id="261" r:id="rId11"/>
    <p:sldId id="265" r:id="rId12"/>
    <p:sldId id="266" r:id="rId13"/>
    <p:sldId id="267" r:id="rId14"/>
    <p:sldId id="268" r:id="rId15"/>
    <p:sldId id="270" r:id="rId16"/>
    <p:sldId id="269" r:id="rId17"/>
  </p:sldIdLst>
  <p:sldSz cx="9144000" cy="6858000" type="screen4x3"/>
  <p:notesSz cx="6858000" cy="9144000"/>
  <p:defaultTextStyle>
    <a:defPPr>
      <a:defRPr lang="id-ID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70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9DF8C96-FF30-4DB0-B56A-70738B42FF6B}" type="datetimeFigureOut">
              <a:rPr lang="id-ID" smtClean="0"/>
              <a:pPr>
                <a:defRPr/>
              </a:pPr>
              <a:t>23/02/2010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E5DF668-B079-4F57-9A00-9A81BABEFDC9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7871775-88CF-4D8D-9B95-4B91D3E634A7}" type="datetimeFigureOut">
              <a:rPr lang="id-ID" smtClean="0"/>
              <a:pPr>
                <a:defRPr/>
              </a:pPr>
              <a:t>23/02/2010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F1EBE72-5D61-472B-9A7C-49E509CDC111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E3DE26D-FB67-42E0-B996-DE5065677D1F}" type="datetimeFigureOut">
              <a:rPr lang="id-ID" smtClean="0"/>
              <a:pPr>
                <a:defRPr/>
              </a:pPr>
              <a:t>23/02/2010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BC58F7E-019E-47D8-BC49-E696300B5093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60E0ECD-8FBA-4B28-A518-9F47B9F8EEDC}" type="datetimeFigureOut">
              <a:rPr lang="id-ID" smtClean="0"/>
              <a:pPr>
                <a:defRPr/>
              </a:pPr>
              <a:t>23/02/2010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B562678-EB5B-411B-A491-A2D645FD511E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76D393F-23FB-48C4-835D-1241EF504C60}" type="datetimeFigureOut">
              <a:rPr lang="id-ID" smtClean="0"/>
              <a:pPr>
                <a:defRPr/>
              </a:pPr>
              <a:t>23/02/2010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29110E6-1F88-49BB-93DF-11E2DB869324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28CFF36-1231-4C4A-8B97-8D3176126E09}" type="datetimeFigureOut">
              <a:rPr lang="id-ID" smtClean="0"/>
              <a:pPr>
                <a:defRPr/>
              </a:pPr>
              <a:t>23/02/2010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85CC710-556F-4615-8339-F130BDEE849F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53EFF4B-6326-4C79-9D3A-B1720B3B179B}" type="datetimeFigureOut">
              <a:rPr lang="id-ID" smtClean="0"/>
              <a:pPr>
                <a:defRPr/>
              </a:pPr>
              <a:t>23/02/2010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2691A7-A89E-4664-897E-124A3CCC0C43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208E32F2-D0CC-4733-B068-052A5663B83F}" type="datetimeFigureOut">
              <a:rPr lang="id-ID" smtClean="0"/>
              <a:pPr>
                <a:defRPr/>
              </a:pPr>
              <a:t>23/02/2010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E85D5AF-163B-4C1E-B4B8-DC6D340C1C09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52B6126-7BFD-4A2A-B638-11325FB532A6}" type="datetimeFigureOut">
              <a:rPr lang="id-ID" smtClean="0"/>
              <a:pPr>
                <a:defRPr/>
              </a:pPr>
              <a:t>23/02/2010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F2C768B-03D5-48F7-9F1E-1B054063A03E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0BB5E19-529C-42F0-AA16-7A11CCDC4028}" type="datetimeFigureOut">
              <a:rPr lang="id-ID" smtClean="0"/>
              <a:pPr>
                <a:defRPr/>
              </a:pPr>
              <a:t>23/02/2010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D4F2755-F1C4-4BCE-99E4-ABC6621CA93D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91F80B6-B73A-429A-B454-33C555B2120E}" type="datetimeFigureOut">
              <a:rPr lang="id-ID" smtClean="0"/>
              <a:pPr>
                <a:defRPr/>
              </a:pPr>
              <a:t>23/02/2010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AAADD81-FC56-4B07-8080-980D5FFC2EAC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9E6FDC3-271C-4321-8BD6-D1F91B0EC086}" type="datetimeFigureOut">
              <a:rPr lang="id-ID" smtClean="0"/>
              <a:pPr>
                <a:defRPr/>
              </a:pPr>
              <a:t>23/02/2010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4CDA494-18BD-4292-972B-224925DB71C6}" type="slidenum">
              <a:rPr lang="id-ID" smtClean="0"/>
              <a:pPr>
                <a:defRPr/>
              </a:pPr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0063" y="1643063"/>
            <a:ext cx="8229600" cy="45259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dirty="0" smtClean="0"/>
              <a:t>Korespondensi bunyi merupakan kesejajaran atau kesepadanan bunyi pada posisi yang sama yang terdapat pada bahasa-bahasa cabang yang bersifat horizontal.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id-ID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dirty="0" smtClean="0"/>
              <a:t>Kesejajaran / kesepadanan tersebut terlihat pada kesamaan/kemiripan bentuk dan arti.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id-ID" dirty="0" smtClean="0"/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id-ID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d-ID" dirty="0" smtClean="0"/>
          </a:p>
        </p:txBody>
      </p:sp>
      <p:sp>
        <p:nvSpPr>
          <p:cNvPr id="205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d-ID" smtClean="0"/>
              <a:t>Korespondensi Bunyi</a:t>
            </a:r>
          </a:p>
        </p:txBody>
      </p:sp>
      <p:pic>
        <p:nvPicPr>
          <p:cNvPr id="4" name="Picture 2" descr="E:\Musik\Master_program\LOGO KAMPUS\UPI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48" y="285728"/>
            <a:ext cx="857256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38" y="214313"/>
            <a:ext cx="8229600" cy="6429375"/>
          </a:xfrm>
        </p:spPr>
        <p:txBody>
          <a:bodyPr/>
          <a:lstStyle/>
          <a:p>
            <a:pPr algn="just" eaLnBrk="1" hangingPunct="1">
              <a:buFont typeface="Arial" charset="0"/>
              <a:buNone/>
              <a:defRPr/>
            </a:pPr>
            <a:r>
              <a:rPr lang="id-ID" dirty="0" smtClean="0"/>
              <a:t>				     </a:t>
            </a:r>
            <a:r>
              <a:rPr lang="id-ID" dirty="0" err="1" smtClean="0"/>
              <a:t>*proto</a:t>
            </a:r>
            <a:endParaRPr lang="id-ID" dirty="0" smtClean="0"/>
          </a:p>
          <a:p>
            <a:pPr algn="ctr" eaLnBrk="1" hangingPunct="1">
              <a:buFont typeface="Arial" charset="0"/>
              <a:buNone/>
              <a:defRPr/>
            </a:pPr>
            <a:endParaRPr lang="id-ID" dirty="0" smtClean="0"/>
          </a:p>
          <a:p>
            <a:pPr algn="ctr" eaLnBrk="1" hangingPunct="1">
              <a:buFont typeface="Arial" charset="0"/>
              <a:buNone/>
              <a:defRPr/>
            </a:pPr>
            <a:endParaRPr lang="id-ID" dirty="0" smtClean="0"/>
          </a:p>
          <a:p>
            <a:pPr algn="just" eaLnBrk="1" hangingPunct="1">
              <a:buFont typeface="Arial" charset="0"/>
              <a:buNone/>
              <a:defRPr/>
            </a:pPr>
            <a:r>
              <a:rPr lang="id-ID" dirty="0" smtClean="0"/>
              <a:t>			   A		 B		C</a:t>
            </a:r>
          </a:p>
          <a:p>
            <a:pPr algn="just" eaLnBrk="1" hangingPunct="1">
              <a:buFont typeface="Arial" charset="0"/>
              <a:buNone/>
              <a:defRPr/>
            </a:pPr>
            <a:endParaRPr lang="id-ID" dirty="0" smtClean="0"/>
          </a:p>
          <a:p>
            <a:pPr algn="just" eaLnBrk="1" hangingPunct="1">
              <a:buFont typeface="Arial" charset="0"/>
              <a:buNone/>
              <a:defRPr/>
            </a:pPr>
            <a:endParaRPr lang="id-ID" dirty="0" smtClean="0"/>
          </a:p>
          <a:p>
            <a:pPr algn="just" eaLnBrk="1" hangingPunct="1">
              <a:buFont typeface="Arial" charset="0"/>
              <a:buNone/>
              <a:defRPr/>
            </a:pPr>
            <a:r>
              <a:rPr lang="id-ID" dirty="0" smtClean="0"/>
              <a:t>Cara Korespondensi bunyi:</a:t>
            </a:r>
          </a:p>
          <a:p>
            <a:pPr marL="514350" indent="-514350" algn="just" eaLnBrk="1" hangingPunct="1">
              <a:buFont typeface="Arial" charset="0"/>
              <a:buAutoNum type="arabicPeriod"/>
              <a:defRPr/>
            </a:pPr>
            <a:r>
              <a:rPr lang="id-ID" dirty="0" smtClean="0"/>
              <a:t>Daftarkan kata-kata dari bahasa yang diteliti</a:t>
            </a:r>
          </a:p>
          <a:p>
            <a:pPr marL="514350" indent="-514350" algn="just" eaLnBrk="1" hangingPunct="1">
              <a:buFont typeface="Arial" charset="0"/>
              <a:buAutoNum type="arabicPeriod"/>
              <a:defRPr/>
            </a:pPr>
            <a:r>
              <a:rPr lang="id-ID" dirty="0" smtClean="0"/>
              <a:t>Perbandingkan fonem demi fonem pada posisi yang sama</a:t>
            </a:r>
          </a:p>
          <a:p>
            <a:pPr marL="514350" indent="-514350" algn="just" eaLnBrk="1" hangingPunct="1">
              <a:buFont typeface="Arial" charset="0"/>
              <a:buAutoNum type="arabicPeriod"/>
              <a:defRPr/>
            </a:pPr>
            <a:r>
              <a:rPr lang="id-ID" dirty="0" smtClean="0"/>
              <a:t>Cari pasangan yang mengandung perangkat sama  </a:t>
            </a:r>
          </a:p>
          <a:p>
            <a:pPr marL="514350" indent="-514350" algn="just" eaLnBrk="1" hangingPunct="1">
              <a:buFont typeface="Arial" charset="0"/>
              <a:buAutoNum type="arabicPeriod"/>
              <a:defRPr/>
            </a:pPr>
            <a:endParaRPr lang="id-ID" dirty="0" smtClean="0"/>
          </a:p>
          <a:p>
            <a:pPr algn="just" eaLnBrk="1" hangingPunct="1">
              <a:buFont typeface="Arial" charset="0"/>
              <a:buNone/>
              <a:defRPr/>
            </a:pPr>
            <a:endParaRPr lang="id-ID" dirty="0"/>
          </a:p>
        </p:txBody>
      </p:sp>
      <p:pic>
        <p:nvPicPr>
          <p:cNvPr id="5" name="Picture 2" descr="E:\Musik\Master_program\LOGO KAMPUS\UPI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48" y="285728"/>
            <a:ext cx="857256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9" name="Straight Connector 8"/>
          <p:cNvCxnSpPr/>
          <p:nvPr/>
        </p:nvCxnSpPr>
        <p:spPr>
          <a:xfrm rot="10800000" flipV="1">
            <a:off x="3000375" y="928688"/>
            <a:ext cx="1500188" cy="12144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3856831" y="1570832"/>
            <a:ext cx="128587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500563" y="928688"/>
            <a:ext cx="1500187" cy="1285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928938" y="2428875"/>
            <a:ext cx="3286125" cy="1588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143250" y="2286000"/>
            <a:ext cx="1071563" cy="1588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786313" y="2286000"/>
            <a:ext cx="1071562" cy="1588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457200" y="428603"/>
          <a:ext cx="8229600" cy="60007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5455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Gloss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Yunani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Latin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Sansekerta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Gotik</a:t>
                      </a:r>
                      <a:endParaRPr lang="en-US" dirty="0"/>
                    </a:p>
                  </a:txBody>
                  <a:tcPr/>
                </a:tc>
              </a:tr>
              <a:tr h="5455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oinos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ūnus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ékas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ains</a:t>
                      </a:r>
                      <a:endParaRPr lang="en-US" dirty="0"/>
                    </a:p>
                  </a:txBody>
                  <a:tcPr/>
                </a:tc>
              </a:tr>
              <a:tr h="5455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dýo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duo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dvá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twai</a:t>
                      </a:r>
                      <a:endParaRPr lang="en-US" dirty="0"/>
                    </a:p>
                  </a:txBody>
                  <a:tcPr/>
                </a:tc>
              </a:tr>
              <a:tr h="5455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treis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tráyas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threis</a:t>
                      </a:r>
                      <a:endParaRPr lang="en-US" dirty="0"/>
                    </a:p>
                  </a:txBody>
                  <a:tcPr/>
                </a:tc>
              </a:tr>
              <a:tr h="5455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téttares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quattuor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ĉatváras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fidwor</a:t>
                      </a:r>
                      <a:endParaRPr lang="en-US" dirty="0"/>
                    </a:p>
                  </a:txBody>
                  <a:tcPr/>
                </a:tc>
              </a:tr>
              <a:tr h="5455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pénte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quīnque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paňca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fimf</a:t>
                      </a:r>
                      <a:endParaRPr lang="en-US" dirty="0"/>
                    </a:p>
                  </a:txBody>
                  <a:tcPr/>
                </a:tc>
              </a:tr>
              <a:tr h="5455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heks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sáihs</a:t>
                      </a:r>
                      <a:endParaRPr lang="en-US" dirty="0"/>
                    </a:p>
                  </a:txBody>
                  <a:tcPr/>
                </a:tc>
              </a:tr>
              <a:tr h="5455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heptá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septem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saptá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sibun</a:t>
                      </a:r>
                      <a:endParaRPr lang="en-US" dirty="0"/>
                    </a:p>
                  </a:txBody>
                  <a:tcPr/>
                </a:tc>
              </a:tr>
              <a:tr h="5455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októ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octó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astā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ahtau</a:t>
                      </a:r>
                      <a:endParaRPr lang="en-US" dirty="0"/>
                    </a:p>
                  </a:txBody>
                  <a:tcPr/>
                </a:tc>
              </a:tr>
              <a:tr h="5455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en-</a:t>
                      </a:r>
                      <a:r>
                        <a:rPr lang="en-US" dirty="0" err="1" smtClean="0"/>
                        <a:t>nea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novem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náva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niun</a:t>
                      </a:r>
                      <a:endParaRPr lang="en-US" dirty="0"/>
                    </a:p>
                  </a:txBody>
                  <a:tcPr/>
                </a:tc>
              </a:tr>
              <a:tr h="5455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déka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decem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dāša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táihun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Musik\Master_program\LOGO KAMPUS\UPI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48" y="285728"/>
            <a:ext cx="857256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28625" y="285750"/>
            <a:ext cx="8229600" cy="614362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rgbClr val="FFFF00"/>
                </a:solidFill>
              </a:rPr>
              <a:t>Contoh beberapa pasang kosakata bahasa </a:t>
            </a:r>
          </a:p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rgbClr val="FFFF00"/>
                </a:solidFill>
              </a:rPr>
              <a:t>Bima dan Manggarai</a:t>
            </a:r>
          </a:p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rgbClr val="FFFF00"/>
                </a:solidFill>
              </a:rPr>
              <a:t>Gloss		BM		MG</a:t>
            </a:r>
          </a:p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rgbClr val="FFFF00"/>
                </a:solidFill>
              </a:rPr>
              <a:t>Hati		</a:t>
            </a:r>
            <a:r>
              <a:rPr lang="en-US" dirty="0" smtClean="0">
                <a:solidFill>
                  <a:srgbClr val="FFFF00"/>
                </a:solidFill>
              </a:rPr>
              <a:t>	</a:t>
            </a:r>
            <a:r>
              <a:rPr lang="id-ID" dirty="0" smtClean="0">
                <a:solidFill>
                  <a:srgbClr val="FFFF00"/>
                </a:solidFill>
              </a:rPr>
              <a:t>ade		ati</a:t>
            </a:r>
          </a:p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rgbClr val="FFFF00"/>
                </a:solidFill>
              </a:rPr>
              <a:t>Susu		</a:t>
            </a:r>
            <a:r>
              <a:rPr lang="en-US" dirty="0" smtClean="0">
                <a:solidFill>
                  <a:srgbClr val="FFFF00"/>
                </a:solidFill>
              </a:rPr>
              <a:t>	</a:t>
            </a:r>
            <a:r>
              <a:rPr lang="id-ID" dirty="0" smtClean="0">
                <a:solidFill>
                  <a:srgbClr val="FFFF00"/>
                </a:solidFill>
              </a:rPr>
              <a:t>susu		susu</a:t>
            </a:r>
          </a:p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rgbClr val="FFFF00"/>
                </a:solidFill>
              </a:rPr>
              <a:t>Hidung	</a:t>
            </a:r>
            <a:r>
              <a:rPr lang="en-US" dirty="0" smtClean="0">
                <a:solidFill>
                  <a:srgbClr val="FFFF00"/>
                </a:solidFill>
              </a:rPr>
              <a:t>	</a:t>
            </a:r>
            <a:r>
              <a:rPr lang="id-ID" dirty="0" smtClean="0">
                <a:solidFill>
                  <a:srgbClr val="FFFF00"/>
                </a:solidFill>
              </a:rPr>
              <a:t>ilu		isuŋ</a:t>
            </a:r>
          </a:p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rgbClr val="FFFF00"/>
                </a:solidFill>
              </a:rPr>
              <a:t>Korespondensi dari data di atas</a:t>
            </a:r>
          </a:p>
          <a:p>
            <a:pPr eaLnBrk="1" hangingPunct="1">
              <a:buFont typeface="Arial" charset="0"/>
              <a:buNone/>
            </a:pPr>
            <a:r>
              <a:rPr lang="id-ID" sz="4000" dirty="0" smtClean="0">
                <a:solidFill>
                  <a:srgbClr val="FFFF00"/>
                </a:solidFill>
              </a:rPr>
              <a:t>a </a:t>
            </a:r>
            <a:r>
              <a:rPr lang="id-ID" sz="2800" dirty="0" smtClean="0">
                <a:solidFill>
                  <a:srgbClr val="FFFF00"/>
                </a:solidFill>
              </a:rPr>
              <a:t>~</a:t>
            </a:r>
            <a:r>
              <a:rPr lang="id-ID" sz="2400" dirty="0" smtClean="0">
                <a:solidFill>
                  <a:srgbClr val="FFFF00"/>
                </a:solidFill>
              </a:rPr>
              <a:t> </a:t>
            </a:r>
            <a:r>
              <a:rPr lang="id-ID" sz="4000" dirty="0" smtClean="0">
                <a:solidFill>
                  <a:srgbClr val="FFFF00"/>
                </a:solidFill>
              </a:rPr>
              <a:t>a/#--			</a:t>
            </a:r>
          </a:p>
          <a:p>
            <a:pPr eaLnBrk="1" hangingPunct="1">
              <a:buFont typeface="Arial" charset="0"/>
              <a:buNone/>
            </a:pPr>
            <a:r>
              <a:rPr lang="id-ID" sz="4000" dirty="0" smtClean="0">
                <a:solidFill>
                  <a:srgbClr val="FFFF00"/>
                </a:solidFill>
              </a:rPr>
              <a:t>d </a:t>
            </a:r>
            <a:r>
              <a:rPr lang="id-ID" dirty="0" smtClean="0">
                <a:solidFill>
                  <a:srgbClr val="FFFF00"/>
                </a:solidFill>
              </a:rPr>
              <a:t>~ </a:t>
            </a:r>
            <a:r>
              <a:rPr lang="id-ID" sz="4000" dirty="0" smtClean="0">
                <a:solidFill>
                  <a:srgbClr val="FFFF00"/>
                </a:solidFill>
              </a:rPr>
              <a:t>t/V-V</a:t>
            </a:r>
          </a:p>
          <a:p>
            <a:pPr eaLnBrk="1" hangingPunct="1">
              <a:buFont typeface="Arial" charset="0"/>
              <a:buNone/>
            </a:pPr>
            <a:r>
              <a:rPr lang="id-ID" sz="4000" dirty="0" smtClean="0">
                <a:solidFill>
                  <a:srgbClr val="FFFF00"/>
                </a:solidFill>
              </a:rPr>
              <a:t>e ~ i/--#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57188" y="1571625"/>
            <a:ext cx="8401050" cy="4525963"/>
          </a:xfrm>
        </p:spPr>
        <p:txBody>
          <a:bodyPr/>
          <a:lstStyle/>
          <a:p>
            <a:pPr algn="just" eaLnBrk="1" hangingPunct="1"/>
            <a:r>
              <a:rPr lang="id-ID" dirty="0" smtClean="0">
                <a:solidFill>
                  <a:srgbClr val="FFFF00"/>
                </a:solidFill>
              </a:rPr>
              <a:t>Rekonstruksi merupakan pembentukan kembali unsur bahasa yang telah hilang melalui bentuk atau gejala pada bahasa-bahasa turunan.</a:t>
            </a:r>
          </a:p>
          <a:p>
            <a:pPr algn="just" eaLnBrk="1" hangingPunct="1"/>
            <a:endParaRPr lang="id-ID" dirty="0" smtClean="0">
              <a:solidFill>
                <a:srgbClr val="FFFF00"/>
              </a:solidFill>
            </a:endParaRPr>
          </a:p>
          <a:p>
            <a:pPr algn="just" eaLnBrk="1" hangingPunct="1"/>
            <a:r>
              <a:rPr lang="id-ID" dirty="0" smtClean="0">
                <a:solidFill>
                  <a:srgbClr val="FFFF00"/>
                </a:solidFill>
              </a:rPr>
              <a:t>Bersifat hipotesis</a:t>
            </a:r>
          </a:p>
          <a:p>
            <a:pPr algn="just" eaLnBrk="1" hangingPunct="1"/>
            <a:endParaRPr lang="id-ID" dirty="0" smtClean="0">
              <a:solidFill>
                <a:srgbClr val="FFFF00"/>
              </a:solidFill>
            </a:endParaRPr>
          </a:p>
          <a:p>
            <a:pPr algn="just" eaLnBrk="1" hangingPunct="1"/>
            <a:r>
              <a:rPr lang="id-ID" dirty="0" smtClean="0">
                <a:solidFill>
                  <a:srgbClr val="FFFF00"/>
                </a:solidFill>
              </a:rPr>
              <a:t>Terdapat dua jenis, yaitu rekonstruksi internal dan rekonstruksi eksternal</a:t>
            </a:r>
          </a:p>
        </p:txBody>
      </p:sp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86800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id-ID" dirty="0" smtClean="0">
                <a:solidFill>
                  <a:srgbClr val="FFFF00"/>
                </a:solidFill>
              </a:rPr>
              <a:t>Metode Rekonstruksi dan Refleksi</a:t>
            </a:r>
          </a:p>
        </p:txBody>
      </p:sp>
      <p:pic>
        <p:nvPicPr>
          <p:cNvPr id="5" name="Picture 2" descr="E:\Musik\Master_program\LOGO KAMPUS\UPI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338" y="142852"/>
            <a:ext cx="857256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0" y="1357313"/>
            <a:ext cx="9144000" cy="5500687"/>
          </a:xfrm>
        </p:spPr>
        <p:txBody>
          <a:bodyPr>
            <a:normAutofit/>
          </a:bodyPr>
          <a:lstStyle/>
          <a:p>
            <a:pPr eaLnBrk="1" hangingPunct="1"/>
            <a:r>
              <a:rPr lang="id-ID" sz="3200" dirty="0" smtClean="0">
                <a:solidFill>
                  <a:srgbClr val="FFFF00"/>
                </a:solidFill>
              </a:rPr>
              <a:t>Rekonstruksi internal, rekonstruksi di dalam sebuah bahasa tanpa dikaitkan dengan bahasa lain untuk menemukan protobahasa dalam sebuah bahasa dan melihat perkembangannya.</a:t>
            </a:r>
          </a:p>
          <a:p>
            <a:pPr eaLnBrk="1" hangingPunct="1"/>
            <a:endParaRPr lang="id-ID" sz="3200" dirty="0" smtClean="0">
              <a:solidFill>
                <a:srgbClr val="FFFF00"/>
              </a:solidFill>
            </a:endParaRPr>
          </a:p>
          <a:p>
            <a:pPr eaLnBrk="1" hangingPunct="1"/>
            <a:r>
              <a:rPr lang="id-ID" sz="3200" dirty="0" smtClean="0">
                <a:solidFill>
                  <a:srgbClr val="FFFF00"/>
                </a:solidFill>
              </a:rPr>
              <a:t>Rekonstruksi eksternal, rekonstruksi untuk menentukan proto kelompok bahasa. </a:t>
            </a:r>
          </a:p>
        </p:txBody>
      </p:sp>
      <p:pic>
        <p:nvPicPr>
          <p:cNvPr id="5" name="Picture 2" descr="E:\Musik\Master_program\LOGO KAMPUS\UPI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338" y="142852"/>
            <a:ext cx="857256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id-ID" sz="2800" dirty="0" smtClean="0">
                <a:solidFill>
                  <a:schemeClr val="bg1"/>
                </a:solidFill>
              </a:rPr>
              <a:t>Menurut </a:t>
            </a:r>
            <a:r>
              <a:rPr lang="id-ID" sz="2800" dirty="0" err="1" smtClean="0">
                <a:solidFill>
                  <a:schemeClr val="bg1"/>
                </a:solidFill>
              </a:rPr>
              <a:t>Yule</a:t>
            </a:r>
            <a:r>
              <a:rPr lang="id-ID" sz="2800" dirty="0" smtClean="0">
                <a:solidFill>
                  <a:schemeClr val="bg1"/>
                </a:solidFill>
              </a:rPr>
              <a:t> (1985: 170) rekonstruksi didasarkan pada:</a:t>
            </a:r>
          </a:p>
          <a:p>
            <a:pPr eaLnBrk="1" hangingPunct="1"/>
            <a:endParaRPr lang="id-ID" sz="2800" dirty="0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id-ID" sz="2800" dirty="0" smtClean="0">
                <a:solidFill>
                  <a:schemeClr val="bg1"/>
                </a:solidFill>
              </a:rPr>
              <a:t>	1. prinsip mayoritas (</a:t>
            </a:r>
            <a:r>
              <a:rPr lang="id-ID" sz="2800" i="1" dirty="0" err="1" smtClean="0">
                <a:solidFill>
                  <a:schemeClr val="bg1"/>
                </a:solidFill>
              </a:rPr>
              <a:t>majority</a:t>
            </a:r>
            <a:r>
              <a:rPr lang="id-ID" sz="2800" i="1" dirty="0" smtClean="0">
                <a:solidFill>
                  <a:schemeClr val="bg1"/>
                </a:solidFill>
              </a:rPr>
              <a:t> </a:t>
            </a:r>
            <a:r>
              <a:rPr lang="id-ID" sz="2800" i="1" dirty="0" err="1" smtClean="0">
                <a:solidFill>
                  <a:schemeClr val="bg1"/>
                </a:solidFill>
              </a:rPr>
              <a:t>principle</a:t>
            </a:r>
            <a:r>
              <a:rPr lang="id-ID" sz="2800" dirty="0" smtClean="0">
                <a:solidFill>
                  <a:schemeClr val="bg1"/>
                </a:solidFill>
              </a:rPr>
              <a:t>)</a:t>
            </a:r>
          </a:p>
          <a:p>
            <a:pPr eaLnBrk="1" hangingPunct="1">
              <a:buFont typeface="Arial" charset="0"/>
              <a:buNone/>
            </a:pPr>
            <a:r>
              <a:rPr lang="id-ID" sz="2800" dirty="0" smtClean="0">
                <a:solidFill>
                  <a:schemeClr val="bg1"/>
                </a:solidFill>
              </a:rPr>
              <a:t>	2. prinsip perkembangan paling alamiah     </a:t>
            </a:r>
          </a:p>
          <a:p>
            <a:pPr eaLnBrk="1" hangingPunct="1">
              <a:buFont typeface="Arial" charset="0"/>
              <a:buNone/>
            </a:pPr>
            <a:r>
              <a:rPr lang="id-ID" sz="2800" dirty="0" smtClean="0">
                <a:solidFill>
                  <a:schemeClr val="bg1"/>
                </a:solidFill>
              </a:rPr>
              <a:t>      (</a:t>
            </a:r>
            <a:r>
              <a:rPr lang="id-ID" sz="2800" i="1" dirty="0" err="1" smtClean="0">
                <a:solidFill>
                  <a:schemeClr val="bg1"/>
                </a:solidFill>
              </a:rPr>
              <a:t>most</a:t>
            </a:r>
            <a:r>
              <a:rPr lang="id-ID" sz="2800" i="1" dirty="0" smtClean="0">
                <a:solidFill>
                  <a:schemeClr val="bg1"/>
                </a:solidFill>
              </a:rPr>
              <a:t> natural </a:t>
            </a:r>
            <a:r>
              <a:rPr lang="id-ID" sz="2800" i="1" dirty="0" err="1" smtClean="0">
                <a:solidFill>
                  <a:schemeClr val="bg1"/>
                </a:solidFill>
              </a:rPr>
              <a:t>development</a:t>
            </a:r>
            <a:r>
              <a:rPr lang="id-ID" sz="2800" i="1" dirty="0" smtClean="0">
                <a:solidFill>
                  <a:schemeClr val="bg1"/>
                </a:solidFill>
              </a:rPr>
              <a:t> </a:t>
            </a:r>
            <a:r>
              <a:rPr lang="id-ID" sz="2800" i="1" dirty="0" err="1" smtClean="0">
                <a:solidFill>
                  <a:schemeClr val="bg1"/>
                </a:solidFill>
              </a:rPr>
              <a:t>principle</a:t>
            </a:r>
            <a:r>
              <a:rPr lang="id-ID" sz="2800" dirty="0" smtClean="0">
                <a:solidFill>
                  <a:schemeClr val="bg1"/>
                </a:solidFill>
              </a:rPr>
              <a:t>)</a:t>
            </a:r>
            <a:endParaRPr lang="id-ID" sz="2800" i="1" dirty="0" smtClean="0">
              <a:solidFill>
                <a:schemeClr val="bg1"/>
              </a:solidFill>
            </a:endParaRPr>
          </a:p>
        </p:txBody>
      </p:sp>
      <p:pic>
        <p:nvPicPr>
          <p:cNvPr id="4" name="Picture 2" descr="E:\Musik\Master_program\LOGO KAMPUS\UPI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15338" y="142852"/>
            <a:ext cx="857256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idx="1"/>
          </p:nvPr>
        </p:nvSpPr>
        <p:spPr>
          <a:xfrm>
            <a:off x="357188" y="1285873"/>
            <a:ext cx="8572500" cy="4572019"/>
          </a:xfrm>
        </p:spPr>
        <p:txBody>
          <a:bodyPr/>
          <a:lstStyle/>
          <a:p>
            <a:pPr algn="just" eaLnBrk="1" hangingPunct="1"/>
            <a:r>
              <a:rPr lang="id-ID" sz="3600" dirty="0" smtClean="0"/>
              <a:t>Berdasarkan prinsip pertama, jika dalam seperangkat bentuk terdapat tiga bentuk dimulai dengan fonem [p] dan satu bentuk dimulai dengan fonem [b], maka tebakan kita fonem proto dari bahasa tersebut adalah /p/.</a:t>
            </a:r>
          </a:p>
          <a:p>
            <a:pPr algn="just" eaLnBrk="1" hangingPunct="1">
              <a:buFont typeface="Arial" charset="0"/>
              <a:buNone/>
            </a:pPr>
            <a:endParaRPr lang="id-ID" dirty="0" smtClean="0"/>
          </a:p>
        </p:txBody>
      </p:sp>
      <p:pic>
        <p:nvPicPr>
          <p:cNvPr id="4" name="Picture 2" descr="E:\Musik\Master_program\LOGO KAMPUS\UPI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338" y="142852"/>
            <a:ext cx="857256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488"/>
          </a:xfrm>
        </p:spPr>
        <p:txBody>
          <a:bodyPr/>
          <a:lstStyle/>
          <a:p>
            <a:pPr algn="just" eaLnBrk="1" hangingPunct="1">
              <a:defRPr/>
            </a:pPr>
            <a:r>
              <a:rPr lang="id-ID" dirty="0" smtClean="0">
                <a:solidFill>
                  <a:schemeClr val="bg2"/>
                </a:solidFill>
              </a:rPr>
              <a:t>Prinsip perkembangan paling alamiah didasarkan pada:</a:t>
            </a:r>
          </a:p>
          <a:p>
            <a:pPr marL="514350" indent="-514350" algn="just" eaLnBrk="1" hangingPunct="1">
              <a:buFont typeface="+mj-lt"/>
              <a:buAutoNum type="arabicPeriod"/>
              <a:defRPr/>
            </a:pPr>
            <a:r>
              <a:rPr lang="id-ID" dirty="0" smtClean="0">
                <a:solidFill>
                  <a:schemeClr val="bg2"/>
                </a:solidFill>
              </a:rPr>
              <a:t>vokal yang berkedudukan pada posisi final sering hilang</a:t>
            </a:r>
          </a:p>
          <a:p>
            <a:pPr marL="514350" indent="-514350" algn="just" eaLnBrk="1" hangingPunct="1">
              <a:buFont typeface="+mj-lt"/>
              <a:buAutoNum type="arabicPeriod"/>
              <a:defRPr/>
            </a:pPr>
            <a:r>
              <a:rPr lang="id-ID" dirty="0" smtClean="0">
                <a:solidFill>
                  <a:schemeClr val="bg2"/>
                </a:solidFill>
              </a:rPr>
              <a:t>Bunyi-bunyi tak bersuara berubah menjadi bunyi bersuara di antara vokal</a:t>
            </a:r>
          </a:p>
          <a:p>
            <a:pPr marL="514350" indent="-514350" algn="just" eaLnBrk="1" hangingPunct="1">
              <a:buFont typeface="+mj-lt"/>
              <a:buAutoNum type="arabicPeriod"/>
              <a:defRPr/>
            </a:pPr>
            <a:r>
              <a:rPr lang="id-ID" dirty="0" smtClean="0">
                <a:solidFill>
                  <a:schemeClr val="bg2"/>
                </a:solidFill>
              </a:rPr>
              <a:t>Bunyi hambat berubah menjadi bunyi frikatif</a:t>
            </a:r>
          </a:p>
          <a:p>
            <a:pPr marL="514350" indent="-514350" algn="just" eaLnBrk="1" hangingPunct="1">
              <a:buFont typeface="+mj-lt"/>
              <a:buAutoNum type="arabicPeriod"/>
              <a:defRPr/>
            </a:pPr>
            <a:r>
              <a:rPr lang="id-ID" dirty="0" smtClean="0">
                <a:solidFill>
                  <a:schemeClr val="bg2"/>
                </a:solidFill>
              </a:rPr>
              <a:t>Konsonan bersuara menjadi tak bersuara pada posisi final</a:t>
            </a:r>
          </a:p>
          <a:p>
            <a:pPr marL="514350" indent="-514350" algn="just" eaLnBrk="1" hangingPunct="1">
              <a:buFont typeface="+mj-lt"/>
              <a:buAutoNum type="arabicPeriod"/>
              <a:defRPr/>
            </a:pPr>
            <a:endParaRPr lang="id-ID" dirty="0" smtClean="0">
              <a:solidFill>
                <a:schemeClr val="bg2"/>
              </a:solidFill>
            </a:endParaRPr>
          </a:p>
          <a:p>
            <a:pPr eaLnBrk="1" hangingPunct="1">
              <a:defRPr/>
            </a:pPr>
            <a:endParaRPr lang="id-ID" dirty="0">
              <a:solidFill>
                <a:schemeClr val="bg2"/>
              </a:solidFill>
            </a:endParaRPr>
          </a:p>
        </p:txBody>
      </p:sp>
      <p:pic>
        <p:nvPicPr>
          <p:cNvPr id="4" name="Picture 2" descr="E:\Musik\Master_program\LOGO KAMPUS\UPI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338" y="142852"/>
            <a:ext cx="857256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090944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id-ID" b="1" dirty="0" smtClean="0">
                <a:solidFill>
                  <a:srgbClr val="0070C0"/>
                </a:solidFill>
              </a:rPr>
              <a:t>Pengamatan pada setiap pasangan kosakata pokok (KKP)</a:t>
            </a:r>
          </a:p>
          <a:p>
            <a:pPr eaLnBrk="1" hangingPunct="1"/>
            <a:r>
              <a:rPr lang="id-ID" b="1" dirty="0" smtClean="0">
                <a:solidFill>
                  <a:srgbClr val="0070C0"/>
                </a:solidFill>
              </a:rPr>
              <a:t>Ambil bunyi yang sama pada posisi yang sama </a:t>
            </a:r>
          </a:p>
          <a:p>
            <a:pPr eaLnBrk="1" hangingPunct="1"/>
            <a:r>
              <a:rPr lang="id-ID" b="1" dirty="0" smtClean="0">
                <a:solidFill>
                  <a:srgbClr val="0070C0"/>
                </a:solidFill>
              </a:rPr>
              <a:t>Untuk bunyi yang mirip perhatikan bunyi mana yang paling dominan</a:t>
            </a:r>
          </a:p>
          <a:p>
            <a:pPr eaLnBrk="1" hangingPunct="1"/>
            <a:r>
              <a:rPr lang="id-ID" b="1" dirty="0" smtClean="0">
                <a:solidFill>
                  <a:srgbClr val="0070C0"/>
                </a:solidFill>
              </a:rPr>
              <a:t>Proses, arah, dan hasil dari bawah (bahasa cabang) sampai bahasa </a:t>
            </a:r>
            <a:r>
              <a:rPr lang="id-ID" b="1" dirty="0" err="1" smtClean="0">
                <a:solidFill>
                  <a:srgbClr val="0070C0"/>
                </a:solidFill>
              </a:rPr>
              <a:t>proto</a:t>
            </a:r>
            <a:endParaRPr lang="id-ID" b="1" dirty="0" smtClean="0">
              <a:solidFill>
                <a:srgbClr val="0070C0"/>
              </a:solidFill>
            </a:endParaRPr>
          </a:p>
          <a:p>
            <a:pPr eaLnBrk="1" hangingPunct="1"/>
            <a:r>
              <a:rPr lang="id-ID" b="1" dirty="0" smtClean="0">
                <a:solidFill>
                  <a:srgbClr val="0070C0"/>
                </a:solidFill>
              </a:rPr>
              <a:t>Contoh </a:t>
            </a:r>
          </a:p>
          <a:p>
            <a:pPr eaLnBrk="1" hangingPunct="1">
              <a:buNone/>
            </a:pPr>
            <a:r>
              <a:rPr lang="id-ID" b="1" dirty="0" smtClean="0">
                <a:solidFill>
                  <a:srgbClr val="0070C0"/>
                </a:solidFill>
              </a:rPr>
              <a:t>	Data bahasa cabang : manis; manis; </a:t>
            </a:r>
            <a:r>
              <a:rPr lang="id-ID" b="1" dirty="0" err="1" smtClean="0">
                <a:solidFill>
                  <a:srgbClr val="0070C0"/>
                </a:solidFill>
              </a:rPr>
              <a:t>manes</a:t>
            </a:r>
            <a:r>
              <a:rPr lang="id-ID" b="1" dirty="0" smtClean="0">
                <a:solidFill>
                  <a:srgbClr val="0070C0"/>
                </a:solidFill>
              </a:rPr>
              <a:t>; </a:t>
            </a:r>
            <a:r>
              <a:rPr lang="id-ID" b="1" dirty="0" err="1" smtClean="0">
                <a:solidFill>
                  <a:srgbClr val="0070C0"/>
                </a:solidFill>
              </a:rPr>
              <a:t>manes</a:t>
            </a:r>
            <a:r>
              <a:rPr lang="id-ID" b="1" dirty="0" smtClean="0">
                <a:solidFill>
                  <a:srgbClr val="0070C0"/>
                </a:solidFill>
              </a:rPr>
              <a:t>; </a:t>
            </a:r>
            <a:r>
              <a:rPr lang="id-ID" b="1" dirty="0" err="1" smtClean="0">
                <a:solidFill>
                  <a:srgbClr val="0070C0"/>
                </a:solidFill>
              </a:rPr>
              <a:t>manes</a:t>
            </a:r>
            <a:endParaRPr lang="id-ID" b="1" dirty="0" smtClean="0">
              <a:solidFill>
                <a:srgbClr val="0070C0"/>
              </a:solidFill>
            </a:endParaRPr>
          </a:p>
          <a:p>
            <a:pPr eaLnBrk="1" hangingPunct="1">
              <a:buNone/>
            </a:pPr>
            <a:r>
              <a:rPr lang="id-ID" b="1" dirty="0" smtClean="0">
                <a:solidFill>
                  <a:srgbClr val="0070C0"/>
                </a:solidFill>
              </a:rPr>
              <a:t>	Dari data tersebut bahasa </a:t>
            </a:r>
            <a:r>
              <a:rPr lang="id-ID" b="1" dirty="0" err="1" smtClean="0">
                <a:solidFill>
                  <a:srgbClr val="0070C0"/>
                </a:solidFill>
              </a:rPr>
              <a:t>protonya</a:t>
            </a:r>
            <a:r>
              <a:rPr lang="id-ID" b="1" dirty="0" smtClean="0">
                <a:solidFill>
                  <a:srgbClr val="0070C0"/>
                </a:solidFill>
              </a:rPr>
              <a:t> adalah </a:t>
            </a:r>
          </a:p>
          <a:p>
            <a:pPr eaLnBrk="1" hangingPunct="1">
              <a:buNone/>
            </a:pPr>
            <a:r>
              <a:rPr lang="id-ID" b="1" dirty="0" smtClean="0">
                <a:solidFill>
                  <a:srgbClr val="0070C0"/>
                </a:solidFill>
              </a:rPr>
              <a:t>	</a:t>
            </a:r>
            <a:r>
              <a:rPr lang="id-ID" b="1" dirty="0" err="1" smtClean="0">
                <a:solidFill>
                  <a:srgbClr val="0070C0"/>
                </a:solidFill>
              </a:rPr>
              <a:t>*manes</a:t>
            </a:r>
            <a:endParaRPr lang="id-ID" b="1" dirty="0" smtClean="0">
              <a:solidFill>
                <a:srgbClr val="0070C0"/>
              </a:solidFill>
            </a:endParaRPr>
          </a:p>
          <a:p>
            <a:pPr eaLnBrk="1" hangingPunct="1"/>
            <a:endParaRPr lang="id-ID" b="1" dirty="0" smtClean="0">
              <a:solidFill>
                <a:srgbClr val="0070C0"/>
              </a:solidFill>
            </a:endParaRPr>
          </a:p>
          <a:p>
            <a:pPr eaLnBrk="1" hangingPunct="1"/>
            <a:endParaRPr lang="id-ID" b="1" dirty="0" smtClean="0">
              <a:solidFill>
                <a:srgbClr val="0070C0"/>
              </a:solidFill>
            </a:endParaRPr>
          </a:p>
        </p:txBody>
      </p:sp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/>
          <a:lstStyle/>
          <a:p>
            <a:pPr eaLnBrk="1" hangingPunct="1"/>
            <a:r>
              <a:rPr lang="id-ID" dirty="0" smtClean="0">
                <a:solidFill>
                  <a:schemeClr val="tx1"/>
                </a:solidFill>
              </a:rPr>
              <a:t>Langkah Rekonstruksi</a:t>
            </a:r>
          </a:p>
        </p:txBody>
      </p:sp>
      <p:pic>
        <p:nvPicPr>
          <p:cNvPr id="4" name="Picture 2" descr="E:\Musik\Master_program\LOGO KAMPUS\UPI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338" y="142852"/>
            <a:ext cx="857256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500063" y="1571625"/>
            <a:ext cx="8229600" cy="4525963"/>
          </a:xfrm>
        </p:spPr>
        <p:txBody>
          <a:bodyPr>
            <a:noAutofit/>
          </a:bodyPr>
          <a:lstStyle/>
          <a:p>
            <a:pPr eaLnBrk="1" hangingPunct="1"/>
            <a:r>
              <a:rPr lang="id-ID" sz="2400" dirty="0" smtClean="0">
                <a:solidFill>
                  <a:srgbClr val="FFFF00"/>
                </a:solidFill>
              </a:rPr>
              <a:t>Merupakan gambaran </a:t>
            </a:r>
            <a:r>
              <a:rPr lang="id-ID" sz="2400" dirty="0" err="1" smtClean="0">
                <a:solidFill>
                  <a:srgbClr val="FFFF00"/>
                </a:solidFill>
              </a:rPr>
              <a:t>proto</a:t>
            </a:r>
            <a:r>
              <a:rPr lang="id-ID" sz="2400" dirty="0" smtClean="0">
                <a:solidFill>
                  <a:srgbClr val="FFFF00"/>
                </a:solidFill>
              </a:rPr>
              <a:t> yang terlihat pada cabang-cabang atau bentuk yang telah berkembang dari bentuk asal.</a:t>
            </a:r>
          </a:p>
          <a:p>
            <a:pPr algn="ctr" eaLnBrk="1" hangingPunct="1">
              <a:buFont typeface="Arial" charset="0"/>
              <a:buNone/>
            </a:pPr>
            <a:endParaRPr lang="en-US" sz="2400" dirty="0" smtClean="0">
              <a:solidFill>
                <a:srgbClr val="FFFF00"/>
              </a:solidFill>
            </a:endParaRPr>
          </a:p>
          <a:p>
            <a:pPr algn="ctr" eaLnBrk="1" hangingPunct="1">
              <a:buFont typeface="Arial" charset="0"/>
              <a:buNone/>
            </a:pPr>
            <a:r>
              <a:rPr lang="id-ID" sz="2400" dirty="0" smtClean="0">
                <a:solidFill>
                  <a:srgbClr val="FFFF00"/>
                </a:solidFill>
              </a:rPr>
              <a:t>*proto</a:t>
            </a:r>
          </a:p>
          <a:p>
            <a:pPr algn="ctr" eaLnBrk="1" hangingPunct="1">
              <a:buFont typeface="Arial" charset="0"/>
              <a:buNone/>
            </a:pPr>
            <a:endParaRPr lang="id-ID" sz="2400" dirty="0" smtClean="0">
              <a:solidFill>
                <a:srgbClr val="FFFF00"/>
              </a:solidFill>
            </a:endParaRPr>
          </a:p>
          <a:p>
            <a:pPr algn="ctr" eaLnBrk="1" hangingPunct="1">
              <a:buFont typeface="Arial" charset="0"/>
              <a:buNone/>
            </a:pPr>
            <a:endParaRPr lang="id-ID" sz="2400" dirty="0" smtClean="0">
              <a:solidFill>
                <a:srgbClr val="FFFF00"/>
              </a:solidFill>
            </a:endParaRPr>
          </a:p>
          <a:p>
            <a:pPr algn="ctr" eaLnBrk="1" hangingPunct="1">
              <a:buFont typeface="Arial" charset="0"/>
              <a:buNone/>
            </a:pPr>
            <a:endParaRPr lang="id-ID" sz="2400" dirty="0" smtClean="0">
              <a:solidFill>
                <a:srgbClr val="FFFF00"/>
              </a:solidFill>
            </a:endParaRPr>
          </a:p>
          <a:p>
            <a:pPr algn="ctr" eaLnBrk="1" hangingPunct="1">
              <a:buFont typeface="Arial" charset="0"/>
              <a:buNone/>
            </a:pPr>
            <a:endParaRPr lang="id-ID" sz="2400" dirty="0" smtClean="0">
              <a:solidFill>
                <a:srgbClr val="FFFF00"/>
              </a:solidFill>
            </a:endParaRPr>
          </a:p>
          <a:p>
            <a:pPr algn="ctr" eaLnBrk="1" hangingPunct="1">
              <a:buFont typeface="Arial" charset="0"/>
              <a:buNone/>
            </a:pPr>
            <a:endParaRPr lang="id-ID" sz="2400" dirty="0" smtClean="0">
              <a:solidFill>
                <a:srgbClr val="FFFF00"/>
              </a:solidFill>
            </a:endParaRPr>
          </a:p>
          <a:p>
            <a:pPr algn="ctr" eaLnBrk="1" hangingPunct="1">
              <a:buFont typeface="Arial" charset="0"/>
              <a:buNone/>
            </a:pPr>
            <a:r>
              <a:rPr lang="id-ID" sz="2400" dirty="0" smtClean="0">
                <a:solidFill>
                  <a:srgbClr val="FFFF00"/>
                </a:solidFill>
              </a:rPr>
              <a:t>A		B	C</a:t>
            </a:r>
          </a:p>
          <a:p>
            <a:pPr algn="ctr" eaLnBrk="1" hangingPunct="1">
              <a:buFont typeface="Arial" charset="0"/>
              <a:buNone/>
            </a:pPr>
            <a:endParaRPr lang="id-ID" sz="2400" dirty="0" smtClean="0">
              <a:solidFill>
                <a:srgbClr val="FFFF00"/>
              </a:solidFill>
            </a:endParaRPr>
          </a:p>
          <a:p>
            <a:pPr algn="ctr" eaLnBrk="1" hangingPunct="1">
              <a:buFont typeface="Arial" charset="0"/>
              <a:buNone/>
            </a:pPr>
            <a:endParaRPr lang="id-ID" sz="2400" dirty="0" smtClean="0">
              <a:solidFill>
                <a:srgbClr val="FFFF00"/>
              </a:solidFill>
            </a:endParaRPr>
          </a:p>
          <a:p>
            <a:pPr algn="ctr" eaLnBrk="1" hangingPunct="1">
              <a:buFont typeface="Arial" charset="0"/>
              <a:buNone/>
            </a:pPr>
            <a:endParaRPr lang="id-ID" sz="2400" dirty="0" smtClean="0">
              <a:solidFill>
                <a:srgbClr val="FFFF00"/>
              </a:solidFill>
            </a:endParaRPr>
          </a:p>
          <a:p>
            <a:pPr eaLnBrk="1" hangingPunct="1"/>
            <a:endParaRPr lang="id-ID" sz="2400" dirty="0" smtClean="0">
              <a:solidFill>
                <a:srgbClr val="FFFF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id-ID" sz="2400" dirty="0" smtClean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d-ID" dirty="0" smtClean="0">
                <a:solidFill>
                  <a:srgbClr val="FFFF00"/>
                </a:solidFill>
              </a:rPr>
              <a:t>Refleksi Proto</a:t>
            </a:r>
          </a:p>
        </p:txBody>
      </p:sp>
      <p:pic>
        <p:nvPicPr>
          <p:cNvPr id="4" name="Picture 2" descr="E:\Musik\Master_program\LOGO KAMPUS\UPI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44" y="0"/>
            <a:ext cx="857256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10" name="Straight Connector 9"/>
          <p:cNvCxnSpPr/>
          <p:nvPr/>
        </p:nvCxnSpPr>
        <p:spPr>
          <a:xfrm rot="5400000" flipH="1" flipV="1">
            <a:off x="3571874" y="4071948"/>
            <a:ext cx="1071563" cy="785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6200000" flipV="1">
            <a:off x="4607726" y="4107668"/>
            <a:ext cx="1143000" cy="785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4083905" y="4464061"/>
            <a:ext cx="1071562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id-ID" dirty="0" smtClean="0">
                <a:solidFill>
                  <a:srgbClr val="FFFF00"/>
                </a:solidFill>
              </a:rPr>
              <a:t>Retensi, bentuk dan arti yang tertinggal/bertahan pada bahasa cabang</a:t>
            </a:r>
          </a:p>
          <a:p>
            <a:pPr marL="514350" indent="-514350" eaLnBrk="1" hangingPunct="1">
              <a:buFont typeface="Arial" charset="0"/>
              <a:buNone/>
            </a:pPr>
            <a:r>
              <a:rPr lang="id-ID" dirty="0" smtClean="0">
                <a:solidFill>
                  <a:srgbClr val="FFFF00"/>
                </a:solidFill>
              </a:rPr>
              <a:t>	contoh *susu(PAN) &gt; susu pada BJ, BS, BI</a:t>
            </a:r>
          </a:p>
          <a:p>
            <a:pPr marL="514350" indent="-514350" eaLnBrk="1" hangingPunct="1">
              <a:buFont typeface="Arial" charset="0"/>
              <a:buAutoNum type="arabicPeriod" startAt="2"/>
            </a:pPr>
            <a:endParaRPr lang="en-US" dirty="0" smtClean="0">
              <a:solidFill>
                <a:srgbClr val="FFFF00"/>
              </a:solidFill>
            </a:endParaRPr>
          </a:p>
          <a:p>
            <a:pPr marL="514350" indent="-514350" eaLnBrk="1" hangingPunct="1">
              <a:buFont typeface="Arial" charset="0"/>
              <a:buAutoNum type="arabicPeriod" startAt="2"/>
            </a:pPr>
            <a:r>
              <a:rPr lang="id-ID" dirty="0" smtClean="0">
                <a:solidFill>
                  <a:srgbClr val="FFFF00"/>
                </a:solidFill>
              </a:rPr>
              <a:t>Inovasi, bentuk pada cabang hanya mirip dengan proto dan kemiripan itu memenuhi kaidah perubahan bunyi/hukum bunyi.</a:t>
            </a:r>
          </a:p>
          <a:p>
            <a:pPr marL="514350" indent="-514350" eaLnBrk="1" hangingPunct="1">
              <a:buFont typeface="Arial" charset="0"/>
              <a:buNone/>
            </a:pPr>
            <a:r>
              <a:rPr lang="id-ID" dirty="0" smtClean="0">
                <a:solidFill>
                  <a:srgbClr val="FFFF00"/>
                </a:solidFill>
              </a:rPr>
              <a:t>	</a:t>
            </a:r>
            <a:endParaRPr lang="en-US" dirty="0" smtClean="0">
              <a:solidFill>
                <a:srgbClr val="FFFF00"/>
              </a:solidFill>
            </a:endParaRPr>
          </a:p>
          <a:p>
            <a:pPr marL="514350" indent="-514350" eaLnBrk="1" hangingPunct="1">
              <a:buFont typeface="Arial" charset="0"/>
              <a:buNone/>
            </a:pPr>
            <a:r>
              <a:rPr lang="en-US" dirty="0" smtClean="0">
                <a:solidFill>
                  <a:srgbClr val="FFFF00"/>
                </a:solidFill>
              </a:rPr>
              <a:t>	</a:t>
            </a:r>
            <a:r>
              <a:rPr lang="id-ID" dirty="0" smtClean="0">
                <a:solidFill>
                  <a:srgbClr val="FFFF00"/>
                </a:solidFill>
              </a:rPr>
              <a:t>contoh *teluq &gt; tolu (komering Ulu)</a:t>
            </a:r>
          </a:p>
          <a:p>
            <a:pPr marL="514350" indent="-514350" eaLnBrk="1" hangingPunct="1">
              <a:buFont typeface="Arial" charset="0"/>
              <a:buNone/>
            </a:pPr>
            <a:r>
              <a:rPr lang="id-ID" dirty="0" smtClean="0">
                <a:solidFill>
                  <a:srgbClr val="FFFF00"/>
                </a:solidFill>
              </a:rPr>
              <a:t>	</a:t>
            </a:r>
          </a:p>
          <a:p>
            <a:pPr marL="514350" indent="-514350" eaLnBrk="1" hangingPunct="1">
              <a:buFont typeface="Arial" charset="0"/>
              <a:buNone/>
            </a:pPr>
            <a:r>
              <a:rPr lang="id-ID" dirty="0" smtClean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d-ID" dirty="0" smtClean="0">
                <a:solidFill>
                  <a:srgbClr val="FFFF00"/>
                </a:solidFill>
              </a:rPr>
              <a:t>Tipe Perubahan Bunyi</a:t>
            </a:r>
          </a:p>
        </p:txBody>
      </p:sp>
      <p:pic>
        <p:nvPicPr>
          <p:cNvPr id="4" name="Picture 2" descr="E:\Musik\Master_program\LOGO KAMPUS\UPI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44" y="0"/>
            <a:ext cx="857256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664368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chemeClr val="bg1">
                    <a:lumMod val="95000"/>
                  </a:schemeClr>
                </a:solidFill>
              </a:rPr>
              <a:t>3. Kreasi Baru, bentuk bahasa cabang  yang sama sekali tidak sama dengan bahasa proto, namun artinya sama.</a:t>
            </a:r>
          </a:p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chemeClr val="bg1">
                    <a:lumMod val="95000"/>
                  </a:schemeClr>
                </a:solidFill>
              </a:rPr>
              <a:t>	contoh </a:t>
            </a:r>
          </a:p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chemeClr val="bg1">
                    <a:lumMod val="95000"/>
                  </a:schemeClr>
                </a:solidFill>
              </a:rPr>
              <a:t>	*ikur  (PAN) &gt; gundan (KU)</a:t>
            </a:r>
          </a:p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chemeClr val="bg1">
                    <a:lumMod val="95000"/>
                  </a:schemeClr>
                </a:solidFill>
              </a:rPr>
              <a:t>4. Penghilangan fonem, fonem proto pada bahasa cabang tidak ditemukan lagi. (ASA)</a:t>
            </a:r>
          </a:p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chemeClr val="bg1">
                    <a:lumMod val="95000"/>
                  </a:schemeClr>
                </a:solidFill>
              </a:rPr>
              <a:t>	contoh </a:t>
            </a:r>
          </a:p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chemeClr val="bg1">
                    <a:lumMod val="95000"/>
                  </a:schemeClr>
                </a:solidFill>
              </a:rPr>
              <a:t>	*qatap &gt; atap		: *q &gt; </a:t>
            </a:r>
            <a:r>
              <a:rPr lang="el-GR" dirty="0" smtClean="0">
                <a:solidFill>
                  <a:schemeClr val="bg1">
                    <a:lumMod val="95000"/>
                  </a:schemeClr>
                </a:solidFill>
              </a:rPr>
              <a:t>θ</a:t>
            </a:r>
            <a:r>
              <a:rPr lang="id-ID" dirty="0" smtClean="0">
                <a:solidFill>
                  <a:schemeClr val="bg1">
                    <a:lumMod val="95000"/>
                  </a:schemeClr>
                </a:solidFill>
              </a:rPr>
              <a:t> /#--</a:t>
            </a:r>
          </a:p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chemeClr val="bg1">
                    <a:lumMod val="95000"/>
                  </a:schemeClr>
                </a:solidFill>
              </a:rPr>
              <a:t>5. Penambahan fonem, penambahan fonem pada bahasa cabang yang semula pada bahasa proto tidak ada. (PEP)   </a:t>
            </a:r>
          </a:p>
        </p:txBody>
      </p:sp>
      <p:pic>
        <p:nvPicPr>
          <p:cNvPr id="4" name="Picture 2" descr="E:\Musik\Master_program\LOGO KAMPUS\UPI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6744" y="0"/>
            <a:ext cx="857256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500063" y="214313"/>
            <a:ext cx="8229600" cy="6643687"/>
          </a:xfrm>
        </p:spPr>
        <p:txBody>
          <a:bodyPr/>
          <a:lstStyle/>
          <a:p>
            <a:pPr eaLnBrk="1" hangingPunct="1"/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/>
            <a:r>
              <a:rPr lang="id-I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Monoftongisasi, lebih dari satu fonem proto menjadi sebuah fonem pada bahasa cabang</a:t>
            </a:r>
          </a:p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contoh *mat</a:t>
            </a:r>
            <a:r>
              <a:rPr lang="id-ID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ey</a:t>
            </a:r>
            <a:r>
              <a:rPr lang="id-I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&gt; mat</a:t>
            </a:r>
            <a:r>
              <a:rPr lang="id-ID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</a:t>
            </a:r>
            <a:endParaRPr lang="en-US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buFont typeface="Arial" charset="0"/>
              <a:buNone/>
            </a:pPr>
            <a:endParaRPr lang="id-ID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/>
            <a:r>
              <a:rPr lang="id-I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Pelemahan bunyi (</a:t>
            </a:r>
            <a:r>
              <a:rPr lang="id-ID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lenisi</a:t>
            </a:r>
            <a:r>
              <a:rPr lang="id-I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id-ID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*pinta</a:t>
            </a:r>
            <a:r>
              <a:rPr lang="id-I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&gt; </a:t>
            </a:r>
            <a:r>
              <a:rPr lang="id-ID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winta</a:t>
            </a:r>
            <a:endParaRPr lang="id-ID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id-ID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*pilu</a:t>
            </a:r>
            <a:r>
              <a:rPr lang="id-I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&gt; </a:t>
            </a:r>
            <a:r>
              <a:rPr lang="id-ID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wilu</a:t>
            </a:r>
            <a:endParaRPr lang="id-ID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buFont typeface="Arial" charset="0"/>
              <a:buNone/>
            </a:pPr>
            <a:endParaRPr lang="id-ID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Bunyi kuat	: [b, p, f, x, v, a, d, s, k]</a:t>
            </a:r>
          </a:p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Bunyi lemah	: [p, f, h, h, w,</a:t>
            </a:r>
            <a:r>
              <a:rPr lang="id-ID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ә</a:t>
            </a:r>
            <a:r>
              <a:rPr lang="id-I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l, r, ?]		</a:t>
            </a:r>
          </a:p>
          <a:p>
            <a:pPr eaLnBrk="1" hangingPunct="1">
              <a:buFont typeface="Arial" charset="0"/>
              <a:buNone/>
            </a:pPr>
            <a:r>
              <a:rPr lang="id-I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</a:p>
        </p:txBody>
      </p:sp>
      <p:pic>
        <p:nvPicPr>
          <p:cNvPr id="4" name="Picture 2" descr="E:\Musik\Master_program\LOGO KAMPUS\UPI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44" y="0"/>
            <a:ext cx="857256" cy="1071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01710"/>
            <a:ext cx="8075432" cy="1570166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solidFill>
                  <a:srgbClr val="002060"/>
                </a:solidFill>
              </a:rPr>
              <a:t>Cucu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sopyan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selalu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bertasbih</a:t>
            </a:r>
            <a:r>
              <a:rPr lang="en-US" sz="3600" dirty="0" smtClean="0">
                <a:solidFill>
                  <a:srgbClr val="002060"/>
                </a:solidFill>
              </a:rPr>
              <a:t/>
            </a:r>
            <a:br>
              <a:rPr lang="en-US" sz="3600" dirty="0" smtClean="0">
                <a:solidFill>
                  <a:srgbClr val="002060"/>
                </a:solidFill>
              </a:rPr>
            </a:br>
            <a:r>
              <a:rPr lang="en-US" sz="3600" dirty="0" err="1" smtClean="0">
                <a:solidFill>
                  <a:srgbClr val="002060"/>
                </a:solidFill>
              </a:rPr>
              <a:t>cukup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sekian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dan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terima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kasih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3" name="Picture 7" descr="menschen101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3357562"/>
            <a:ext cx="2500330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id-ID" dirty="0" smtClean="0">
                <a:solidFill>
                  <a:schemeClr val="accent4">
                    <a:lumMod val="50000"/>
                  </a:schemeClr>
                </a:solidFill>
              </a:rPr>
              <a:t>	Tentukan bahasa </a:t>
            </a:r>
            <a:r>
              <a:rPr lang="id-ID" dirty="0" err="1" smtClean="0">
                <a:solidFill>
                  <a:schemeClr val="accent4">
                    <a:lumMod val="50000"/>
                  </a:schemeClr>
                </a:solidFill>
              </a:rPr>
              <a:t>proto</a:t>
            </a:r>
            <a:r>
              <a:rPr lang="id-ID" dirty="0" smtClean="0">
                <a:solidFill>
                  <a:schemeClr val="accent4">
                    <a:lumMod val="50000"/>
                  </a:schemeClr>
                </a:solidFill>
              </a:rPr>
              <a:t> dari data bahasa cabang berikut!</a:t>
            </a:r>
          </a:p>
          <a:p>
            <a:pPr eaLnBrk="1" hangingPunct="1">
              <a:buFont typeface="Arial" charset="0"/>
              <a:buNone/>
              <a:defRPr/>
            </a:pPr>
            <a:endParaRPr lang="id-ID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514350" indent="-514350" eaLnBrk="1" hangingPunct="1">
              <a:buFont typeface="Arial" charset="0"/>
              <a:buAutoNum type="arabicPeriod"/>
              <a:defRPr/>
            </a:pPr>
            <a:r>
              <a:rPr lang="id-ID" dirty="0" smtClean="0">
                <a:solidFill>
                  <a:schemeClr val="accent4">
                    <a:lumMod val="50000"/>
                  </a:schemeClr>
                </a:solidFill>
              </a:rPr>
              <a:t>mataq; mata; moto; mata; </a:t>
            </a:r>
            <a:r>
              <a:rPr lang="id-ID" dirty="0" smtClean="0">
                <a:solidFill>
                  <a:schemeClr val="accent4">
                    <a:lumMod val="50000"/>
                  </a:schemeClr>
                </a:solidFill>
              </a:rPr>
              <a:t>matah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	 *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mata</a:t>
            </a:r>
            <a:endParaRPr lang="id-ID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514350" indent="-514350" eaLnBrk="1" hangingPunct="1">
              <a:buFont typeface="Arial" charset="0"/>
              <a:buAutoNum type="arabicPeriod"/>
              <a:defRPr/>
            </a:pPr>
            <a:r>
              <a:rPr lang="id-ID" dirty="0" smtClean="0">
                <a:solidFill>
                  <a:schemeClr val="accent4">
                    <a:lumMod val="50000"/>
                  </a:schemeClr>
                </a:solidFill>
              </a:rPr>
              <a:t>Kita; kito; keta; </a:t>
            </a:r>
            <a:r>
              <a:rPr lang="id-ID" dirty="0" smtClean="0">
                <a:solidFill>
                  <a:schemeClr val="accent4">
                    <a:lumMod val="50000"/>
                  </a:schemeClr>
                </a:solidFill>
              </a:rPr>
              <a:t>kitaq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		          *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kita</a:t>
            </a:r>
            <a:endParaRPr lang="id-ID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514350" indent="-514350" eaLnBrk="1" hangingPunct="1">
              <a:buFont typeface="Arial" charset="0"/>
              <a:buAutoNum type="arabicPeriod"/>
              <a:defRPr/>
            </a:pPr>
            <a:r>
              <a:rPr lang="id-ID" dirty="0" smtClean="0">
                <a:solidFill>
                  <a:schemeClr val="accent4">
                    <a:lumMod val="50000"/>
                  </a:schemeClr>
                </a:solidFill>
              </a:rPr>
              <a:t>Huraŋ; huraŋ; uraŋ; </a:t>
            </a:r>
            <a:r>
              <a:rPr lang="id-ID" dirty="0" smtClean="0">
                <a:solidFill>
                  <a:schemeClr val="accent4">
                    <a:lumMod val="50000"/>
                  </a:schemeClr>
                </a:solidFill>
              </a:rPr>
              <a:t>odaŋ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		 *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hurang</a:t>
            </a:r>
            <a:endParaRPr lang="id-ID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514350" indent="-514350" eaLnBrk="1" hangingPunct="1">
              <a:buFont typeface="Arial" charset="0"/>
              <a:buAutoNum type="arabicPeriod"/>
              <a:defRPr/>
            </a:pPr>
            <a:endParaRPr lang="id-ID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d-ID" dirty="0" smtClean="0"/>
              <a:t>Latihan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552</TotalTime>
  <Words>370</Words>
  <Application>Microsoft Office PowerPoint</Application>
  <PresentationFormat>On-screen Show (4:3)</PresentationFormat>
  <Paragraphs>159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Concourse</vt:lpstr>
      <vt:lpstr>Korespondensi Bunyi</vt:lpstr>
      <vt:lpstr>Slide 2</vt:lpstr>
      <vt:lpstr>Slide 3</vt:lpstr>
      <vt:lpstr>Slide 4</vt:lpstr>
      <vt:lpstr>Metode Rekonstruksi dan Refleksi</vt:lpstr>
      <vt:lpstr>Slide 6</vt:lpstr>
      <vt:lpstr>Slide 7</vt:lpstr>
      <vt:lpstr>Slide 8</vt:lpstr>
      <vt:lpstr>Slide 9</vt:lpstr>
      <vt:lpstr>Langkah Rekonstruksi</vt:lpstr>
      <vt:lpstr>Refleksi Proto</vt:lpstr>
      <vt:lpstr>Tipe Perubahan Bunyi</vt:lpstr>
      <vt:lpstr>Slide 13</vt:lpstr>
      <vt:lpstr>Slide 14</vt:lpstr>
      <vt:lpstr>Cucu sopyan selalu bertasbih cukup sekian dan terima kasih</vt:lpstr>
      <vt:lpstr>Latihan </vt:lpstr>
    </vt:vector>
  </TitlesOfParts>
  <Company>FPBS UPI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Korespondensi Bunyi</dc:title>
  <dc:creator>Sri Wiyanti</dc:creator>
  <cp:lastModifiedBy>User</cp:lastModifiedBy>
  <cp:revision>67</cp:revision>
  <dcterms:created xsi:type="dcterms:W3CDTF">2009-03-14T04:53:13Z</dcterms:created>
  <dcterms:modified xsi:type="dcterms:W3CDTF">2010-02-23T01:41:14Z</dcterms:modified>
</cp:coreProperties>
</file>