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96259-D431-4BF5-8102-46E208C3431B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2CFFB-F513-4651-9D7D-439B96577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2CFFB-F513-4651-9D7D-439B9657712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0449B-85A4-4BB0-983D-61C5102CAB68}" type="datetimeFigureOut">
              <a:rPr lang="ru-RU" smtClean="0"/>
              <a:pPr/>
              <a:t>28.12.2012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021A0-9D5F-4A34-91EE-64829328AF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900" y="177800"/>
            <a:ext cx="7759700" cy="1485900"/>
          </a:xfrm>
        </p:spPr>
        <p:txBody>
          <a:bodyPr/>
          <a:lstStyle/>
          <a:p>
            <a:r>
              <a:rPr lang="ru-RU" sz="2400" b="1"/>
              <a:t>LITTÉRATURE FRANÇAISE</a:t>
            </a:r>
            <a:endParaRPr lang="ru-RU"/>
          </a:p>
          <a:p>
            <a:r>
              <a:rPr lang="ru-RU" sz="2400" b="1"/>
              <a:t>XVIIIe SIÈCLE</a:t>
            </a:r>
            <a:endParaRPr lang="ru-RU"/>
          </a:p>
        </p:txBody>
      </p:sp>
      <p:sp>
        <p:nvSpPr>
          <p:cNvPr id="7" name="TextBox 12"/>
          <p:cNvSpPr txBox="1"/>
          <p:nvPr/>
        </p:nvSpPr>
        <p:spPr>
          <a:xfrm>
            <a:off x="736600" y="3365500"/>
            <a:ext cx="1524000" cy="1003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1600"/>
              <a:t>La chute de monarcie absolue</a:t>
            </a:r>
            <a:endParaRPr lang="ru-RU"/>
          </a:p>
        </p:txBody>
      </p:sp>
      <p:sp>
        <p:nvSpPr>
          <p:cNvPr id="8" name="TextBox 12"/>
          <p:cNvSpPr txBox="1"/>
          <p:nvPr/>
        </p:nvSpPr>
        <p:spPr>
          <a:xfrm>
            <a:off x="5257800" y="1892300"/>
            <a:ext cx="1701800" cy="723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1600"/>
              <a:t>Héritage de Descartes</a:t>
            </a:r>
            <a:endParaRPr lang="ru-RU"/>
          </a:p>
        </p:txBody>
      </p:sp>
      <p:sp>
        <p:nvSpPr>
          <p:cNvPr id="11" name="TextBox 12"/>
          <p:cNvSpPr txBox="1"/>
          <p:nvPr/>
        </p:nvSpPr>
        <p:spPr>
          <a:xfrm>
            <a:off x="5156200" y="2882900"/>
            <a:ext cx="1968500" cy="685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1600"/>
              <a:t>Rationalisme = Cartésienisme</a:t>
            </a: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257800" y="3873500"/>
            <a:ext cx="1841500" cy="9271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1600"/>
              <a:t>Café, club, salons littéraire se développent</a:t>
            </a:r>
            <a:endParaRPr lang="ru-RU"/>
          </a:p>
        </p:txBody>
      </p:sp>
      <p:sp>
        <p:nvSpPr>
          <p:cNvPr id="14" name="TextBox 12"/>
          <p:cNvSpPr txBox="1"/>
          <p:nvPr/>
        </p:nvSpPr>
        <p:spPr>
          <a:xfrm>
            <a:off x="5295900" y="5130800"/>
            <a:ext cx="1803400" cy="939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1600"/>
              <a:t>Naissance de nouvelles idées philosophiques</a:t>
            </a:r>
            <a:endParaRPr lang="ru-RU"/>
          </a:p>
        </p:txBody>
      </p:sp>
      <p:sp>
        <p:nvSpPr>
          <p:cNvPr id="15" name="TextBox 12"/>
          <p:cNvSpPr txBox="1"/>
          <p:nvPr/>
        </p:nvSpPr>
        <p:spPr>
          <a:xfrm>
            <a:off x="647700" y="1524000"/>
            <a:ext cx="2476500" cy="431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/>
              <a:t>Contexte historique</a:t>
            </a:r>
            <a:endParaRPr lang="ru-RU"/>
          </a:p>
        </p:txBody>
      </p:sp>
      <p:sp>
        <p:nvSpPr>
          <p:cNvPr id="16" name="TextBox 12"/>
          <p:cNvSpPr txBox="1"/>
          <p:nvPr/>
        </p:nvSpPr>
        <p:spPr>
          <a:xfrm>
            <a:off x="7543800" y="3441700"/>
            <a:ext cx="1333500" cy="698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1600"/>
              <a:t>Siècle de lumière</a:t>
            </a:r>
            <a:endParaRPr lang="ru-RU"/>
          </a:p>
        </p:txBody>
      </p:sp>
      <p:sp>
        <p:nvSpPr>
          <p:cNvPr id="17" name="Right Arrow 9"/>
          <p:cNvSpPr/>
          <p:nvPr/>
        </p:nvSpPr>
        <p:spPr>
          <a:xfrm>
            <a:off x="2159000" y="3619500"/>
            <a:ext cx="495300" cy="203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2"/>
          <p:cNvSpPr txBox="1"/>
          <p:nvPr/>
        </p:nvSpPr>
        <p:spPr>
          <a:xfrm>
            <a:off x="2590800" y="3352800"/>
            <a:ext cx="1917700" cy="1193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1600"/>
              <a:t>Crise dans tous les domaines; décadance morales</a:t>
            </a:r>
            <a:endParaRPr lang="ru-RU"/>
          </a:p>
        </p:txBody>
      </p:sp>
      <p:sp>
        <p:nvSpPr>
          <p:cNvPr id="18" name="Right Arrow 9"/>
          <p:cNvSpPr/>
          <p:nvPr/>
        </p:nvSpPr>
        <p:spPr>
          <a:xfrm>
            <a:off x="4419600" y="3606800"/>
            <a:ext cx="52070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Down Arrow 11"/>
          <p:cNvSpPr/>
          <p:nvPr/>
        </p:nvSpPr>
        <p:spPr>
          <a:xfrm>
            <a:off x="5981700" y="2413000"/>
            <a:ext cx="203200" cy="4191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Down Arrow 11"/>
          <p:cNvSpPr/>
          <p:nvPr/>
        </p:nvSpPr>
        <p:spPr>
          <a:xfrm>
            <a:off x="5981700" y="3429000"/>
            <a:ext cx="215900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Down Arrow 11"/>
          <p:cNvSpPr/>
          <p:nvPr/>
        </p:nvSpPr>
        <p:spPr>
          <a:xfrm>
            <a:off x="5994400" y="4673600"/>
            <a:ext cx="215900" cy="444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Right Arrow 9"/>
          <p:cNvSpPr/>
          <p:nvPr/>
        </p:nvSpPr>
        <p:spPr>
          <a:xfrm>
            <a:off x="7086600" y="3556000"/>
            <a:ext cx="584200" cy="203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12"/>
          <p:cNvSpPr txBox="1"/>
          <p:nvPr/>
        </p:nvSpPr>
        <p:spPr>
          <a:xfrm>
            <a:off x="749300" y="774700"/>
            <a:ext cx="4533900" cy="44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/>
              <a:t>Les philosophies qui éclairent l'époque</a:t>
            </a:r>
            <a:endParaRPr lang="ru-RU"/>
          </a:p>
        </p:txBody>
      </p:sp>
      <p:sp>
        <p:nvSpPr>
          <p:cNvPr id="27" name="TextBox 12"/>
          <p:cNvSpPr txBox="1"/>
          <p:nvPr/>
        </p:nvSpPr>
        <p:spPr>
          <a:xfrm>
            <a:off x="774700" y="1130300"/>
            <a:ext cx="8102600" cy="313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/>
              <a:t>Question sociale-politique</a:t>
            </a:r>
            <a:endParaRPr lang="ru-RU"/>
          </a:p>
          <a:p>
            <a:r>
              <a:rPr lang="ru-RU" sz="1600"/>
              <a:t>Plusieurs pensées philosophiques sont nées à travers des oeuvres.</a:t>
            </a:r>
            <a:endParaRPr lang="ru-RU"/>
          </a:p>
          <a:p>
            <a:r>
              <a:rPr lang="ru-RU" sz="1600"/>
              <a:t>1. Montesquieu - l'Esprit des lois (1748)</a:t>
            </a:r>
            <a:endParaRPr lang="ru-RU"/>
          </a:p>
          <a:p>
            <a:r>
              <a:rPr lang="ru-RU" sz="1600"/>
              <a:t>2. Voltaire - Lettres philosophiques (1734).</a:t>
            </a:r>
            <a:endParaRPr lang="ru-RU"/>
          </a:p>
          <a:p>
            <a:r>
              <a:rPr lang="ru-RU" sz="1600"/>
              <a:t>3. Jean Jacques Rousseau - Contrat social (1762)</a:t>
            </a:r>
            <a:endParaRPr lang="ru-RU"/>
          </a:p>
          <a:p>
            <a:r>
              <a:rPr lang="ru-RU" sz="1600"/>
              <a:t>4. Denis Diderot - Autorité politique de l'Ensyclopédie.</a:t>
            </a:r>
            <a:endParaRPr lang="ru-RU"/>
          </a:p>
          <a:p>
            <a:endParaRPr lang="ru-RU"/>
          </a:p>
          <a:p>
            <a:r>
              <a:rPr lang="ru-RU" sz="1600" u="sng"/>
              <a:t>Question religieuse</a:t>
            </a:r>
            <a:endParaRPr lang="ru-RU"/>
          </a:p>
          <a:p>
            <a:r>
              <a:rPr lang="ru-RU" sz="1600"/>
              <a:t>1. Lutte contre l'intolérance et le fanatisme.</a:t>
            </a:r>
            <a:endParaRPr lang="ru-RU"/>
          </a:p>
          <a:p>
            <a:r>
              <a:rPr lang="ru-RU" sz="1600"/>
              <a:t>2. Déisme de Voltaire; Religion naturelle de Rousseau; Athéisme de Diderot</a:t>
            </a:r>
            <a:r>
              <a:rPr lang="ru-RU"/>
              <a:t>.</a:t>
            </a:r>
          </a:p>
          <a:p>
            <a:endParaRPr lang="ru-RU"/>
          </a:p>
        </p:txBody>
      </p:sp>
      <p:sp>
        <p:nvSpPr>
          <p:cNvPr id="28" name="TextBox 12"/>
          <p:cNvSpPr txBox="1"/>
          <p:nvPr/>
        </p:nvSpPr>
        <p:spPr>
          <a:xfrm>
            <a:off x="774700" y="4178300"/>
            <a:ext cx="208280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/>
              <a:t>L'Ensyclopédie</a:t>
            </a:r>
            <a:endParaRPr lang="ru-RU"/>
          </a:p>
        </p:txBody>
      </p:sp>
      <p:sp>
        <p:nvSpPr>
          <p:cNvPr id="29" name="TextBox 12"/>
          <p:cNvSpPr txBox="1"/>
          <p:nvPr/>
        </p:nvSpPr>
        <p:spPr>
          <a:xfrm>
            <a:off x="825500" y="4978400"/>
            <a:ext cx="7569200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/>
              <a:t>Ambition de combattre les préjugées, de faire triompher la raison, d'assurer par la sciencela la libération et lebonheur de l'homme</a:t>
            </a:r>
            <a:endParaRPr lang="ru-RU"/>
          </a:p>
        </p:txBody>
      </p:sp>
      <p:sp>
        <p:nvSpPr>
          <p:cNvPr id="31" name="TextBox 12"/>
          <p:cNvSpPr txBox="1"/>
          <p:nvPr/>
        </p:nvSpPr>
        <p:spPr>
          <a:xfrm>
            <a:off x="698500" y="5676900"/>
            <a:ext cx="7632700" cy="73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32" name="TextBox 12"/>
          <p:cNvSpPr txBox="1"/>
          <p:nvPr/>
        </p:nvSpPr>
        <p:spPr>
          <a:xfrm>
            <a:off x="825500" y="4572000"/>
            <a:ext cx="7505700" cy="495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/>
              <a:t>Le Dictionnaire raisonné des sciences, des arts et des métiers - 17 volumes</a:t>
            </a:r>
            <a:r>
              <a:rPr lang="ru-RU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12"/>
          <p:cNvSpPr txBox="1"/>
          <p:nvPr/>
        </p:nvSpPr>
        <p:spPr>
          <a:xfrm>
            <a:off x="800100" y="812800"/>
            <a:ext cx="2222500" cy="419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/>
              <a:t>Genres Littéraires</a:t>
            </a:r>
            <a:endParaRPr lang="ru-RU"/>
          </a:p>
        </p:txBody>
      </p:sp>
      <p:sp>
        <p:nvSpPr>
          <p:cNvPr id="40" name="TextBox 12"/>
          <p:cNvSpPr txBox="1"/>
          <p:nvPr/>
        </p:nvSpPr>
        <p:spPr>
          <a:xfrm>
            <a:off x="3683000" y="2540000"/>
            <a:ext cx="1778000" cy="177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41" name="TextBox 12"/>
          <p:cNvSpPr txBox="1"/>
          <p:nvPr/>
        </p:nvSpPr>
        <p:spPr>
          <a:xfrm>
            <a:off x="800100" y="1244600"/>
            <a:ext cx="7772400" cy="251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/>
              <a:t>Roman et contes philosophiques</a:t>
            </a:r>
            <a:endParaRPr lang="ru-RU"/>
          </a:p>
          <a:p>
            <a:r>
              <a:rPr lang="ru-RU"/>
              <a:t>a.Genre réalisme: Gil Blas de Santillane de Lesage (1715-1735); Manon Lescault de l'Abée Prévost (1731).</a:t>
            </a:r>
          </a:p>
          <a:p>
            <a:r>
              <a:rPr lang="ru-RU"/>
              <a:t>b.Genre épistolaire: Lettre persannes de Montesquieu (1721); La Nouvelle Héloïse de Rousseau (1761).</a:t>
            </a:r>
          </a:p>
          <a:p>
            <a:r>
              <a:rPr lang="ru-RU"/>
              <a:t>c.Contes philosophiques: Zadig ou la Déstinée (1747), Micromégas (1752), Candide ou l'Optimisme (1759) de Voltaire; La Religieuse (1760), Le Neveu de Rameau (1762), Jacques le Fataliste (1773) de Diderot.</a:t>
            </a:r>
          </a:p>
          <a:p>
            <a:r>
              <a:rPr lang="ru-RU"/>
              <a:t>d.Genre pré-romantique: Confessions (1765-1770) de Rousseau.</a:t>
            </a:r>
          </a:p>
        </p:txBody>
      </p:sp>
      <p:sp>
        <p:nvSpPr>
          <p:cNvPr id="45" name="TextBox 12"/>
          <p:cNvSpPr txBox="1"/>
          <p:nvPr/>
        </p:nvSpPr>
        <p:spPr>
          <a:xfrm>
            <a:off x="800100" y="3708400"/>
            <a:ext cx="7556500" cy="1549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800" b="0" i="0" u="sng">
                <a:solidFill>
                  <a:srgbClr val="000000"/>
                </a:solidFill>
                <a:latin typeface="Arial"/>
              </a:rPr>
              <a:t>Théâtre</a:t>
            </a:r>
            <a:endParaRPr lang="ru-RU"/>
          </a:p>
          <a:p>
            <a:r>
              <a:rPr sz="1800" b="0" i="0" u="none">
                <a:solidFill>
                  <a:srgbClr val="000000"/>
                </a:solidFill>
                <a:latin typeface="Arial"/>
              </a:rPr>
              <a:t>Comédie amoureuse: Le Jeu de l'Amour et ddu Hasard (1730) et Les Fausses Confidences (1737) de Marivaux.</a:t>
            </a:r>
            <a:endParaRPr lang="ru-RU"/>
          </a:p>
          <a:p>
            <a:r>
              <a:rPr sz="1800" b="0" i="0" u="none">
                <a:solidFill>
                  <a:srgbClr val="000000"/>
                </a:solidFill>
                <a:latin typeface="Arial"/>
              </a:rPr>
              <a:t>Comédie satirique: Le Barbier de Séville (1775) et Le Mariage de Figaro (1784) de Beaumarchais</a:t>
            </a:r>
            <a:r>
              <a:rPr sz="1800" b="1" i="0" u="sng">
                <a:solidFill>
                  <a:srgbClr val="000000"/>
                </a:solidFill>
                <a:latin typeface="Arial"/>
              </a:rPr>
              <a:t>.</a:t>
            </a:r>
            <a:endParaRPr lang="ru-RU"/>
          </a:p>
        </p:txBody>
      </p:sp>
      <p:sp>
        <p:nvSpPr>
          <p:cNvPr id="46" name="TextBox 12"/>
          <p:cNvSpPr txBox="1"/>
          <p:nvPr/>
        </p:nvSpPr>
        <p:spPr>
          <a:xfrm>
            <a:off x="3683000" y="2540000"/>
            <a:ext cx="1778000" cy="177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47" name="TextBox 12"/>
          <p:cNvSpPr txBox="1"/>
          <p:nvPr/>
        </p:nvSpPr>
        <p:spPr>
          <a:xfrm>
            <a:off x="787400" y="5181600"/>
            <a:ext cx="7607300" cy="1003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/>
              <a:t>Poésie</a:t>
            </a:r>
            <a:endParaRPr lang="ru-RU"/>
          </a:p>
          <a:p>
            <a:r>
              <a:rPr lang="ru-RU"/>
              <a:t>Nouvelle variété de forme de poésie: genre frivoles stéréotypés.</a:t>
            </a:r>
          </a:p>
          <a:p>
            <a:r>
              <a:rPr lang="ru-RU"/>
              <a:t>Les Bucoliques (1785-1787) de André Chénier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326</Words>
  <Application>Microsoft Office PowerPoint</Application>
  <PresentationFormat>On-screen Show (4:3)</PresentationFormat>
  <Paragraphs>37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LITTÉRATURE FRANÇAISE XVIIIe SIÈCLE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Dante-Icha</dc:creator>
  <cp:lastModifiedBy>Dante-Icha</cp:lastModifiedBy>
  <cp:revision>2</cp:revision>
  <dcterms:modified xsi:type="dcterms:W3CDTF">2012-12-28T00:47:07Z</dcterms:modified>
</cp:coreProperties>
</file>