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63" r:id="rId6"/>
    <p:sldId id="264" r:id="rId7"/>
    <p:sldId id="258" r:id="rId8"/>
    <p:sldId id="265" r:id="rId9"/>
    <p:sldId id="266" r:id="rId10"/>
    <p:sldId id="259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3B878-B665-4AB9-97D1-4760A2E8B3F9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D180D1C-E808-4C35-B197-C0FB36652D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083B878-B665-4AB9-97D1-4760A2E8B3F9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8D180D1C-E808-4C35-B197-C0FB36652D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3B878-B665-4AB9-97D1-4760A2E8B3F9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0D1C-E808-4C35-B197-C0FB36652D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3B878-B665-4AB9-97D1-4760A2E8B3F9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0D1C-E808-4C35-B197-C0FB36652D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0D1C-E808-4C35-B197-C0FB36652D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3B878-B665-4AB9-97D1-4760A2E8B3F9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3B878-B665-4AB9-97D1-4760A2E8B3F9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0D1C-E808-4C35-B197-C0FB36652D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3B878-B665-4AB9-97D1-4760A2E8B3F9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0D1C-E808-4C35-B197-C0FB36652D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083B878-B665-4AB9-97D1-4760A2E8B3F9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D180D1C-E808-4C35-B197-C0FB36652D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3B878-B665-4AB9-97D1-4760A2E8B3F9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D180D1C-E808-4C35-B197-C0FB36652D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3B878-B665-4AB9-97D1-4760A2E8B3F9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0D1C-E808-4C35-B197-C0FB36652D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3B878-B665-4AB9-97D1-4760A2E8B3F9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0D1C-E808-4C35-B197-C0FB36652D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083B878-B665-4AB9-97D1-4760A2E8B3F9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8D180D1C-E808-4C35-B197-C0FB36652D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>
                <a:latin typeface="+mj-lt"/>
              </a:rPr>
              <a:t>Cours</a:t>
            </a:r>
            <a:r>
              <a:rPr lang="en-US" dirty="0" smtClean="0">
                <a:latin typeface="+mj-lt"/>
              </a:rPr>
              <a:t> de La </a:t>
            </a:r>
            <a:r>
              <a:rPr lang="en-US" dirty="0" err="1" smtClean="0">
                <a:latin typeface="+mj-lt"/>
              </a:rPr>
              <a:t>Littérature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Française</a:t>
            </a:r>
            <a:r>
              <a:rPr lang="en-US" dirty="0" smtClean="0">
                <a:latin typeface="+mj-lt"/>
              </a:rPr>
              <a:t> I</a:t>
            </a:r>
          </a:p>
          <a:p>
            <a:r>
              <a:rPr lang="en-US" dirty="0" err="1" smtClean="0">
                <a:latin typeface="+mj-lt"/>
              </a:rPr>
              <a:t>D</a:t>
            </a:r>
            <a:r>
              <a:rPr lang="en-US" dirty="0" err="1" smtClean="0"/>
              <a:t>épartement</a:t>
            </a:r>
            <a:r>
              <a:rPr lang="en-US" dirty="0" smtClean="0"/>
              <a:t> de </a:t>
            </a:r>
            <a:r>
              <a:rPr lang="en-US" dirty="0" err="1" smtClean="0"/>
              <a:t>Français</a:t>
            </a:r>
            <a:r>
              <a:rPr lang="en-US" dirty="0" smtClean="0"/>
              <a:t> FPBS UPI</a:t>
            </a:r>
            <a:endParaRPr lang="en-US" dirty="0" smtClean="0">
              <a:latin typeface="+mj-lt"/>
            </a:endParaRPr>
          </a:p>
          <a:p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Dante </a:t>
            </a:r>
            <a:r>
              <a:rPr lang="en-US" dirty="0" err="1" smtClean="0">
                <a:latin typeface="+mj-lt"/>
              </a:rPr>
              <a:t>Darmawangsa</a:t>
            </a:r>
            <a:r>
              <a:rPr lang="en-US" dirty="0" smtClean="0">
                <a:latin typeface="+mj-lt"/>
              </a:rPr>
              <a:t>, </a:t>
            </a:r>
            <a:r>
              <a:rPr lang="en-US" dirty="0" err="1" smtClean="0">
                <a:latin typeface="+mj-lt"/>
              </a:rPr>
              <a:t>M.Pd</a:t>
            </a:r>
            <a:r>
              <a:rPr lang="en-US" dirty="0" smtClean="0">
                <a:latin typeface="+mj-lt"/>
              </a:rPr>
              <a:t>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dirty="0" smtClean="0"/>
              <a:t>HISTOIRE DE LA LITTERATURE FRAN</a:t>
            </a:r>
            <a:r>
              <a:rPr lang="en-US" dirty="0" smtClean="0"/>
              <a:t>ÇAISE</a:t>
            </a:r>
            <a:br>
              <a:rPr lang="en-US" dirty="0" smtClean="0"/>
            </a:br>
            <a:r>
              <a:rPr dirty="0" smtClean="0"/>
              <a:t>(XVI SIECLE)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+mj-lt"/>
              </a:rPr>
              <a:t>Administration se </a:t>
            </a:r>
            <a:r>
              <a:rPr lang="en-US" dirty="0" err="1" smtClean="0">
                <a:latin typeface="+mj-lt"/>
              </a:rPr>
              <a:t>centralise</a:t>
            </a:r>
            <a:endParaRPr lang="en-US" dirty="0" smtClean="0">
              <a:latin typeface="+mj-lt"/>
            </a:endParaRPr>
          </a:p>
          <a:p>
            <a:pPr algn="just"/>
            <a:r>
              <a:rPr lang="en-US" dirty="0" err="1" smtClean="0">
                <a:latin typeface="+mj-lt"/>
              </a:rPr>
              <a:t>Essor</a:t>
            </a:r>
            <a:r>
              <a:rPr lang="en-US" dirty="0" smtClean="0">
                <a:latin typeface="+mj-lt"/>
              </a:rPr>
              <a:t> de la </a:t>
            </a:r>
            <a:r>
              <a:rPr lang="en-US" dirty="0" err="1" smtClean="0">
                <a:latin typeface="+mj-lt"/>
              </a:rPr>
              <a:t>démographie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européenne</a:t>
            </a:r>
            <a:r>
              <a:rPr lang="en-US" dirty="0" smtClean="0">
                <a:latin typeface="+mj-lt"/>
              </a:rPr>
              <a:t>, du commerce et de la </a:t>
            </a:r>
            <a:r>
              <a:rPr lang="en-US" dirty="0" err="1" smtClean="0">
                <a:latin typeface="+mj-lt"/>
              </a:rPr>
              <a:t>banque</a:t>
            </a:r>
            <a:endParaRPr lang="en-US" dirty="0" smtClean="0">
              <a:latin typeface="+mj-lt"/>
            </a:endParaRPr>
          </a:p>
          <a:p>
            <a:pPr algn="just"/>
            <a:r>
              <a:rPr lang="en-US" dirty="0" err="1" smtClean="0">
                <a:latin typeface="+mj-lt"/>
              </a:rPr>
              <a:t>Décuverte</a:t>
            </a:r>
            <a:r>
              <a:rPr lang="en-US" dirty="0" smtClean="0">
                <a:latin typeface="+mj-lt"/>
              </a:rPr>
              <a:t> des nouveaux </a:t>
            </a:r>
            <a:r>
              <a:rPr lang="en-US" dirty="0" err="1" smtClean="0">
                <a:latin typeface="+mj-lt"/>
              </a:rPr>
              <a:t>mondes</a:t>
            </a:r>
            <a:r>
              <a:rPr lang="en-US" dirty="0" smtClean="0">
                <a:latin typeface="+mj-lt"/>
              </a:rPr>
              <a:t> (</a:t>
            </a:r>
            <a:r>
              <a:rPr lang="en-US" dirty="0" err="1" smtClean="0">
                <a:latin typeface="+mj-lt"/>
              </a:rPr>
              <a:t>Afrique</a:t>
            </a:r>
            <a:r>
              <a:rPr lang="en-US" dirty="0" smtClean="0">
                <a:latin typeface="+mj-lt"/>
              </a:rPr>
              <a:t>, </a:t>
            </a:r>
            <a:r>
              <a:rPr lang="en-US" dirty="0" err="1" smtClean="0">
                <a:latin typeface="+mj-lt"/>
              </a:rPr>
              <a:t>Inde</a:t>
            </a:r>
            <a:r>
              <a:rPr lang="en-US" dirty="0" smtClean="0">
                <a:latin typeface="+mj-lt"/>
              </a:rPr>
              <a:t> et </a:t>
            </a:r>
            <a:r>
              <a:rPr lang="en-US" dirty="0" err="1" smtClean="0">
                <a:latin typeface="+mj-lt"/>
              </a:rPr>
              <a:t>Amérique</a:t>
            </a:r>
            <a:r>
              <a:rPr lang="en-US" dirty="0" smtClean="0">
                <a:latin typeface="+mj-lt"/>
              </a:rPr>
              <a:t>)</a:t>
            </a:r>
          </a:p>
          <a:p>
            <a:pPr algn="just"/>
            <a:r>
              <a:rPr lang="en-US" dirty="0" err="1" smtClean="0">
                <a:latin typeface="+mj-lt"/>
              </a:rPr>
              <a:t>D</a:t>
            </a:r>
            <a:r>
              <a:rPr lang="en-US" dirty="0" err="1" smtClean="0"/>
              <a:t>éveloppement</a:t>
            </a:r>
            <a:r>
              <a:rPr lang="en-US" dirty="0" smtClean="0"/>
              <a:t> de </a:t>
            </a:r>
            <a:r>
              <a:rPr lang="en-US" dirty="0" err="1" smtClean="0"/>
              <a:t>l’imprimerie</a:t>
            </a:r>
            <a:endParaRPr lang="en-US" dirty="0" smtClean="0">
              <a:latin typeface="+mj-lt"/>
            </a:endParaRPr>
          </a:p>
          <a:p>
            <a:pPr algn="just"/>
            <a:r>
              <a:rPr lang="en-US" dirty="0" smtClean="0">
                <a:latin typeface="+mj-lt"/>
              </a:rPr>
              <a:t>Influences </a:t>
            </a:r>
            <a:r>
              <a:rPr lang="en-US" dirty="0" err="1" smtClean="0">
                <a:latin typeface="+mj-lt"/>
              </a:rPr>
              <a:t>Italiennes</a:t>
            </a:r>
            <a:r>
              <a:rPr lang="en-US" dirty="0" smtClean="0">
                <a:latin typeface="+mj-lt"/>
              </a:rPr>
              <a:t> en art et </a:t>
            </a:r>
            <a:r>
              <a:rPr lang="en-US" dirty="0" err="1" smtClean="0">
                <a:latin typeface="+mj-lt"/>
              </a:rPr>
              <a:t>littérature</a:t>
            </a:r>
            <a:r>
              <a:rPr lang="en-US" dirty="0" smtClean="0">
                <a:latin typeface="+mj-lt"/>
              </a:rPr>
              <a:t>: </a:t>
            </a:r>
            <a:r>
              <a:rPr lang="en-US" dirty="0" err="1" smtClean="0">
                <a:latin typeface="+mj-lt"/>
              </a:rPr>
              <a:t>l’art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italien</a:t>
            </a:r>
            <a:r>
              <a:rPr lang="en-US" dirty="0" smtClean="0">
                <a:latin typeface="+mj-lt"/>
              </a:rPr>
              <a:t> se </a:t>
            </a:r>
            <a:r>
              <a:rPr lang="en-US" dirty="0" err="1" smtClean="0">
                <a:latin typeface="+mj-lt"/>
              </a:rPr>
              <a:t>transforme</a:t>
            </a:r>
            <a:r>
              <a:rPr lang="en-US" dirty="0" smtClean="0">
                <a:latin typeface="+mj-lt"/>
              </a:rPr>
              <a:t> en France, les </a:t>
            </a:r>
            <a:r>
              <a:rPr lang="en-US" dirty="0" err="1" smtClean="0">
                <a:latin typeface="+mj-lt"/>
              </a:rPr>
              <a:t>écrivains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italiens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inspirent</a:t>
            </a:r>
            <a:r>
              <a:rPr lang="en-US" dirty="0" smtClean="0">
                <a:latin typeface="+mj-lt"/>
              </a:rPr>
              <a:t> les </a:t>
            </a:r>
            <a:r>
              <a:rPr lang="en-US" dirty="0" err="1" smtClean="0">
                <a:latin typeface="+mj-lt"/>
              </a:rPr>
              <a:t>écrivains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français</a:t>
            </a:r>
            <a:r>
              <a:rPr lang="en-US" dirty="0" smtClean="0">
                <a:latin typeface="+mj-lt"/>
              </a:rPr>
              <a:t>.</a:t>
            </a:r>
          </a:p>
          <a:p>
            <a:pPr algn="just"/>
            <a:r>
              <a:rPr lang="en-US" dirty="0" smtClean="0">
                <a:latin typeface="+mj-lt"/>
              </a:rPr>
              <a:t>Esprit de la renaissance: le retour à </a:t>
            </a:r>
            <a:r>
              <a:rPr lang="en-US" dirty="0" err="1" smtClean="0">
                <a:latin typeface="+mj-lt"/>
              </a:rPr>
              <a:t>l’antiquité</a:t>
            </a:r>
            <a:endParaRPr lang="en-US" dirty="0" smtClean="0">
              <a:latin typeface="+mj-lt"/>
            </a:endParaRPr>
          </a:p>
          <a:p>
            <a:pPr algn="just"/>
            <a:r>
              <a:rPr lang="en-US" dirty="0" err="1" smtClean="0"/>
              <a:t>Développement</a:t>
            </a:r>
            <a:r>
              <a:rPr lang="en-US" dirty="0" smtClean="0"/>
              <a:t> de </a:t>
            </a:r>
            <a:r>
              <a:rPr lang="en-US" dirty="0" err="1" smtClean="0"/>
              <a:t>l’imprimerie</a:t>
            </a:r>
            <a:endParaRPr lang="en-US" dirty="0" smtClean="0"/>
          </a:p>
          <a:p>
            <a:pPr algn="just">
              <a:buNone/>
            </a:pPr>
            <a:endParaRPr lang="en-US" dirty="0" smtClean="0">
              <a:latin typeface="+mj-lt"/>
            </a:endParaRPr>
          </a:p>
          <a:p>
            <a:pPr algn="just"/>
            <a:endParaRPr lang="en-US" dirty="0" smtClean="0">
              <a:latin typeface="+mj-lt"/>
            </a:endParaRPr>
          </a:p>
          <a:p>
            <a:pPr algn="just"/>
            <a:endParaRPr lang="en-US" dirty="0" smtClean="0">
              <a:latin typeface="+mj-lt"/>
            </a:endParaRPr>
          </a:p>
          <a:p>
            <a:pPr algn="just"/>
            <a:endParaRPr lang="en-US" dirty="0">
              <a:latin typeface="+mj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219200"/>
          </a:xfrm>
        </p:spPr>
        <p:txBody>
          <a:bodyPr/>
          <a:lstStyle/>
          <a:p>
            <a:r>
              <a:rPr dirty="0" smtClean="0"/>
              <a:t>La vie </a:t>
            </a:r>
            <a:r>
              <a:rPr dirty="0" err="1" smtClean="0"/>
              <a:t>sociale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00600"/>
          </a:xfrm>
        </p:spPr>
        <p:txBody>
          <a:bodyPr/>
          <a:lstStyle/>
          <a:p>
            <a:pPr algn="just"/>
            <a:r>
              <a:rPr lang="en-US" dirty="0" err="1" smtClean="0">
                <a:latin typeface="+mj-lt"/>
              </a:rPr>
              <a:t>Monarchie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absolue</a:t>
            </a:r>
            <a:endParaRPr lang="en-US" dirty="0" smtClean="0">
              <a:latin typeface="+mj-lt"/>
            </a:endParaRPr>
          </a:p>
          <a:p>
            <a:pPr algn="just"/>
            <a:r>
              <a:rPr lang="en-US" dirty="0" smtClean="0">
                <a:latin typeface="+mj-lt"/>
              </a:rPr>
              <a:t>La censure: beaucoup </a:t>
            </a:r>
            <a:r>
              <a:rPr lang="en-US" dirty="0" err="1" smtClean="0">
                <a:latin typeface="+mj-lt"/>
              </a:rPr>
              <a:t>d’œuvres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littéraires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sont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censurées</a:t>
            </a:r>
            <a:r>
              <a:rPr lang="en-US" dirty="0" smtClean="0">
                <a:latin typeface="+mj-lt"/>
              </a:rPr>
              <a:t> par </a:t>
            </a:r>
            <a:r>
              <a:rPr lang="en-US" dirty="0" err="1" smtClean="0">
                <a:latin typeface="+mj-lt"/>
              </a:rPr>
              <a:t>l’Etat</a:t>
            </a:r>
            <a:endParaRPr lang="en-US" dirty="0" smtClean="0">
              <a:latin typeface="+mj-lt"/>
            </a:endParaRPr>
          </a:p>
          <a:p>
            <a:pPr algn="just"/>
            <a:r>
              <a:rPr lang="en-US" dirty="0" smtClean="0">
                <a:latin typeface="+mj-lt"/>
              </a:rPr>
              <a:t>Le </a:t>
            </a:r>
            <a:r>
              <a:rPr lang="en-US" dirty="0" err="1" smtClean="0">
                <a:latin typeface="+mj-lt"/>
              </a:rPr>
              <a:t>mécénat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amène</a:t>
            </a:r>
            <a:r>
              <a:rPr lang="en-US" dirty="0" smtClean="0">
                <a:latin typeface="+mj-lt"/>
              </a:rPr>
              <a:t> les </a:t>
            </a:r>
            <a:r>
              <a:rPr lang="en-US" dirty="0" err="1" smtClean="0">
                <a:latin typeface="+mj-lt"/>
              </a:rPr>
              <a:t>auteurs</a:t>
            </a:r>
            <a:r>
              <a:rPr lang="en-US" dirty="0" smtClean="0">
                <a:latin typeface="+mj-lt"/>
              </a:rPr>
              <a:t> à se faire les </a:t>
            </a:r>
            <a:r>
              <a:rPr lang="en-US" dirty="0" err="1" smtClean="0">
                <a:latin typeface="+mj-lt"/>
              </a:rPr>
              <a:t>propagandistes</a:t>
            </a:r>
            <a:r>
              <a:rPr lang="en-US" dirty="0" smtClean="0">
                <a:latin typeface="+mj-lt"/>
              </a:rPr>
              <a:t> de la </a:t>
            </a:r>
            <a:r>
              <a:rPr lang="en-US" dirty="0" err="1" smtClean="0">
                <a:latin typeface="+mj-lt"/>
              </a:rPr>
              <a:t>politique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officielle</a:t>
            </a:r>
            <a:r>
              <a:rPr lang="en-US" dirty="0" smtClean="0">
                <a:latin typeface="+mj-lt"/>
              </a:rPr>
              <a:t>: </a:t>
            </a:r>
            <a:r>
              <a:rPr lang="en-US" dirty="0" err="1" smtClean="0">
                <a:latin typeface="+mj-lt"/>
              </a:rPr>
              <a:t>nationalisme</a:t>
            </a:r>
            <a:r>
              <a:rPr lang="en-US" dirty="0" smtClean="0">
                <a:latin typeface="+mj-lt"/>
              </a:rPr>
              <a:t>, </a:t>
            </a:r>
            <a:r>
              <a:rPr lang="en-US" dirty="0" err="1" smtClean="0">
                <a:latin typeface="+mj-lt"/>
              </a:rPr>
              <a:t>catholicisme</a:t>
            </a:r>
            <a:r>
              <a:rPr lang="en-US" dirty="0" smtClean="0">
                <a:latin typeface="+mj-lt"/>
              </a:rPr>
              <a:t> et </a:t>
            </a:r>
            <a:r>
              <a:rPr lang="en-US" dirty="0" err="1" smtClean="0">
                <a:latin typeface="+mj-lt"/>
              </a:rPr>
              <a:t>monarchie</a:t>
            </a:r>
            <a:r>
              <a:rPr lang="en-US" dirty="0" smtClean="0">
                <a:latin typeface="+mj-lt"/>
              </a:rPr>
              <a:t>.</a:t>
            </a:r>
            <a:endParaRPr lang="en-US" dirty="0">
              <a:latin typeface="+mj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219200"/>
          </a:xfrm>
        </p:spPr>
        <p:txBody>
          <a:bodyPr/>
          <a:lstStyle/>
          <a:p>
            <a:r>
              <a:rPr dirty="0" smtClean="0"/>
              <a:t>La </a:t>
            </a:r>
            <a:r>
              <a:rPr dirty="0" err="1" smtClean="0"/>
              <a:t>politique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340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+mj-lt"/>
              </a:rPr>
              <a:t>Multiplication des </a:t>
            </a:r>
            <a:r>
              <a:rPr lang="en-US" dirty="0" err="1" smtClean="0">
                <a:latin typeface="+mj-lt"/>
              </a:rPr>
              <a:t>œvres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littéraires</a:t>
            </a:r>
            <a:endParaRPr lang="en-US" dirty="0" smtClean="0">
              <a:latin typeface="+mj-lt"/>
            </a:endParaRPr>
          </a:p>
          <a:p>
            <a:pPr algn="just"/>
            <a:r>
              <a:rPr lang="en-US" dirty="0" err="1" smtClean="0">
                <a:latin typeface="+mj-lt"/>
              </a:rPr>
              <a:t>Développement</a:t>
            </a:r>
            <a:r>
              <a:rPr lang="en-US" dirty="0" smtClean="0">
                <a:latin typeface="+mj-lt"/>
              </a:rPr>
              <a:t> des </a:t>
            </a:r>
            <a:r>
              <a:rPr lang="en-US" dirty="0" err="1" smtClean="0">
                <a:latin typeface="+mj-lt"/>
              </a:rPr>
              <a:t>librairies</a:t>
            </a:r>
            <a:r>
              <a:rPr lang="en-US" dirty="0" smtClean="0">
                <a:latin typeface="+mj-lt"/>
              </a:rPr>
              <a:t>: en 1470 on </a:t>
            </a:r>
            <a:r>
              <a:rPr lang="en-US" dirty="0" err="1" smtClean="0">
                <a:latin typeface="+mj-lt"/>
              </a:rPr>
              <a:t>installe</a:t>
            </a:r>
            <a:r>
              <a:rPr lang="en-US" dirty="0" smtClean="0">
                <a:latin typeface="+mj-lt"/>
              </a:rPr>
              <a:t> la première </a:t>
            </a:r>
            <a:r>
              <a:rPr lang="en-US" dirty="0" err="1" smtClean="0">
                <a:latin typeface="+mj-lt"/>
              </a:rPr>
              <a:t>imprimerie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parisienne</a:t>
            </a:r>
            <a:r>
              <a:rPr lang="en-US" dirty="0" smtClean="0">
                <a:latin typeface="+mj-lt"/>
              </a:rPr>
              <a:t> à Sorbonne. </a:t>
            </a:r>
            <a:r>
              <a:rPr lang="en-US" dirty="0" err="1" smtClean="0">
                <a:latin typeface="+mj-lt"/>
              </a:rPr>
              <a:t>Vers</a:t>
            </a:r>
            <a:r>
              <a:rPr lang="en-US" dirty="0" smtClean="0">
                <a:latin typeface="+mj-lt"/>
              </a:rPr>
              <a:t> 1500, 40 </a:t>
            </a:r>
            <a:r>
              <a:rPr lang="en-US" dirty="0" err="1" smtClean="0">
                <a:latin typeface="+mj-lt"/>
              </a:rPr>
              <a:t>villes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françaises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possèdent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une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librairie</a:t>
            </a:r>
            <a:endParaRPr lang="en-US" dirty="0" smtClean="0">
              <a:latin typeface="+mj-lt"/>
            </a:endParaRPr>
          </a:p>
          <a:p>
            <a:pPr algn="just"/>
            <a:r>
              <a:rPr lang="en-US" dirty="0" smtClean="0">
                <a:latin typeface="+mj-lt"/>
              </a:rPr>
              <a:t>Immense </a:t>
            </a:r>
            <a:r>
              <a:rPr lang="en-US" dirty="0" err="1" smtClean="0">
                <a:latin typeface="+mj-lt"/>
              </a:rPr>
              <a:t>activité</a:t>
            </a:r>
            <a:r>
              <a:rPr lang="en-US" dirty="0" smtClean="0">
                <a:latin typeface="+mj-lt"/>
              </a:rPr>
              <a:t> de </a:t>
            </a:r>
            <a:r>
              <a:rPr lang="en-US" dirty="0" err="1" smtClean="0">
                <a:latin typeface="+mj-lt"/>
              </a:rPr>
              <a:t>traducteurs</a:t>
            </a:r>
            <a:r>
              <a:rPr lang="en-US" dirty="0" smtClean="0">
                <a:latin typeface="+mj-lt"/>
              </a:rPr>
              <a:t>, </a:t>
            </a:r>
            <a:r>
              <a:rPr lang="en-US" dirty="0" err="1" smtClean="0">
                <a:latin typeface="+mj-lt"/>
              </a:rPr>
              <a:t>commentateurs</a:t>
            </a:r>
            <a:r>
              <a:rPr lang="en-US" dirty="0" smtClean="0">
                <a:latin typeface="+mj-lt"/>
              </a:rPr>
              <a:t>, et </a:t>
            </a:r>
            <a:r>
              <a:rPr lang="en-US" dirty="0" err="1" smtClean="0">
                <a:latin typeface="+mj-lt"/>
              </a:rPr>
              <a:t>philosophes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tels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qu’ERASME</a:t>
            </a:r>
            <a:r>
              <a:rPr lang="en-US" dirty="0" smtClean="0">
                <a:latin typeface="+mj-lt"/>
              </a:rPr>
              <a:t>, LEFÈVRE </a:t>
            </a:r>
            <a:r>
              <a:rPr lang="en-US" dirty="0" err="1" smtClean="0">
                <a:latin typeface="+mj-lt"/>
              </a:rPr>
              <a:t>d’ETAPLES</a:t>
            </a:r>
            <a:r>
              <a:rPr lang="en-US" dirty="0" smtClean="0">
                <a:latin typeface="+mj-lt"/>
              </a:rPr>
              <a:t>, et BUDÉ</a:t>
            </a:r>
          </a:p>
          <a:p>
            <a:pPr algn="just"/>
            <a:r>
              <a:rPr lang="en-US" dirty="0" smtClean="0">
                <a:latin typeface="+mj-lt"/>
              </a:rPr>
              <a:t>Circulation les </a:t>
            </a:r>
            <a:r>
              <a:rPr lang="en-US" dirty="0" err="1" smtClean="0">
                <a:latin typeface="+mj-lt"/>
              </a:rPr>
              <a:t>savoirs</a:t>
            </a:r>
            <a:r>
              <a:rPr lang="en-US" dirty="0" smtClean="0">
                <a:latin typeface="+mj-lt"/>
              </a:rPr>
              <a:t> et les </a:t>
            </a:r>
            <a:r>
              <a:rPr lang="en-US" dirty="0" err="1" smtClean="0">
                <a:latin typeface="+mj-lt"/>
              </a:rPr>
              <a:t>informations</a:t>
            </a:r>
            <a:endParaRPr lang="en-US" dirty="0" smtClean="0">
              <a:latin typeface="+mj-lt"/>
            </a:endParaRPr>
          </a:p>
          <a:p>
            <a:pPr algn="just"/>
            <a:r>
              <a:rPr lang="en-US" dirty="0" smtClean="0">
                <a:latin typeface="+mj-lt"/>
              </a:rPr>
              <a:t>Augmentation des </a:t>
            </a:r>
            <a:r>
              <a:rPr lang="en-US" dirty="0" err="1" smtClean="0">
                <a:latin typeface="+mj-lt"/>
              </a:rPr>
              <a:t>intellectuels</a:t>
            </a:r>
            <a:endParaRPr lang="en-US" dirty="0" smtClean="0">
              <a:latin typeface="+mj-lt"/>
            </a:endParaRPr>
          </a:p>
          <a:p>
            <a:pPr algn="just"/>
            <a:r>
              <a:rPr lang="en-US" dirty="0" err="1" smtClean="0">
                <a:latin typeface="+mj-lt"/>
              </a:rPr>
              <a:t>Création</a:t>
            </a:r>
            <a:r>
              <a:rPr lang="en-US" dirty="0" smtClean="0">
                <a:latin typeface="+mj-lt"/>
              </a:rPr>
              <a:t> des </a:t>
            </a:r>
            <a:r>
              <a:rPr lang="en-US" dirty="0" err="1" smtClean="0">
                <a:latin typeface="+mj-lt"/>
              </a:rPr>
              <a:t>nouvelles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universités</a:t>
            </a:r>
            <a:endParaRPr lang="en-US" dirty="0" smtClean="0">
              <a:latin typeface="+mj-lt"/>
            </a:endParaRPr>
          </a:p>
          <a:p>
            <a:pPr algn="just"/>
            <a:r>
              <a:rPr lang="en-US" dirty="0" err="1" smtClean="0">
                <a:latin typeface="+mj-lt"/>
              </a:rPr>
              <a:t>Querelle</a:t>
            </a:r>
            <a:r>
              <a:rPr lang="en-US" dirty="0" smtClean="0">
                <a:latin typeface="+mj-lt"/>
              </a:rPr>
              <a:t> des </a:t>
            </a:r>
            <a:r>
              <a:rPr lang="en-US" dirty="0" err="1" smtClean="0">
                <a:latin typeface="+mj-lt"/>
              </a:rPr>
              <a:t>anciens</a:t>
            </a:r>
            <a:r>
              <a:rPr lang="en-US" dirty="0" smtClean="0">
                <a:latin typeface="+mj-lt"/>
              </a:rPr>
              <a:t> et des </a:t>
            </a:r>
            <a:r>
              <a:rPr lang="en-US" dirty="0" err="1" smtClean="0">
                <a:latin typeface="+mj-lt"/>
              </a:rPr>
              <a:t>modernes</a:t>
            </a:r>
            <a:r>
              <a:rPr lang="en-US" dirty="0" smtClean="0">
                <a:latin typeface="+mj-lt"/>
              </a:rPr>
              <a:t> au </a:t>
            </a:r>
            <a:r>
              <a:rPr lang="en-US" dirty="0" err="1" smtClean="0">
                <a:latin typeface="+mj-lt"/>
              </a:rPr>
              <a:t>niveau</a:t>
            </a:r>
            <a:r>
              <a:rPr lang="en-US" dirty="0" smtClean="0">
                <a:latin typeface="+mj-lt"/>
              </a:rPr>
              <a:t> de l’ </a:t>
            </a:r>
            <a:r>
              <a:rPr lang="en-US" dirty="0" err="1" smtClean="0">
                <a:latin typeface="+mj-lt"/>
              </a:rPr>
              <a:t>écriture</a:t>
            </a:r>
            <a:endParaRPr lang="en-US" dirty="0" smtClean="0">
              <a:latin typeface="+mj-lt"/>
            </a:endParaRPr>
          </a:p>
          <a:p>
            <a:pPr algn="just"/>
            <a:endParaRPr lang="en-US" dirty="0" smtClean="0">
              <a:latin typeface="+mj-lt"/>
            </a:endParaRPr>
          </a:p>
          <a:p>
            <a:pPr algn="just"/>
            <a:endParaRPr lang="en-US" dirty="0">
              <a:latin typeface="+mj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219200"/>
          </a:xfrm>
        </p:spPr>
        <p:txBody>
          <a:bodyPr/>
          <a:lstStyle/>
          <a:p>
            <a:r>
              <a:rPr dirty="0" smtClean="0"/>
              <a:t>La vie </a:t>
            </a:r>
            <a:r>
              <a:rPr dirty="0" err="1" smtClean="0"/>
              <a:t>culturelle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u="sng" dirty="0" smtClean="0">
                <a:latin typeface="+mj-lt"/>
              </a:rPr>
              <a:t>Conception:</a:t>
            </a:r>
          </a:p>
          <a:p>
            <a:r>
              <a:rPr lang="en-US" dirty="0" err="1" smtClean="0">
                <a:latin typeface="+mj-lt"/>
              </a:rPr>
              <a:t>Philosophie</a:t>
            </a:r>
            <a:r>
              <a:rPr lang="en-US" dirty="0" smtClean="0">
                <a:latin typeface="+mj-lt"/>
              </a:rPr>
              <a:t> qui met </a:t>
            </a:r>
            <a:r>
              <a:rPr lang="en-US" dirty="0" err="1" smtClean="0">
                <a:latin typeface="+mj-lt"/>
              </a:rPr>
              <a:t>l’homme</a:t>
            </a:r>
            <a:r>
              <a:rPr lang="en-US" dirty="0" smtClean="0">
                <a:latin typeface="+mj-lt"/>
              </a:rPr>
              <a:t> et les </a:t>
            </a:r>
            <a:r>
              <a:rPr lang="en-US" dirty="0" err="1" smtClean="0">
                <a:latin typeface="+mj-lt"/>
              </a:rPr>
              <a:t>valeurs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humaines</a:t>
            </a:r>
            <a:r>
              <a:rPr lang="en-US" dirty="0" smtClean="0">
                <a:latin typeface="+mj-lt"/>
              </a:rPr>
              <a:t> au </a:t>
            </a:r>
            <a:r>
              <a:rPr lang="en-US" dirty="0" err="1" smtClean="0">
                <a:latin typeface="+mj-lt"/>
              </a:rPr>
              <a:t>dessus</a:t>
            </a:r>
            <a:r>
              <a:rPr lang="en-US" dirty="0" smtClean="0">
                <a:latin typeface="+mj-lt"/>
              </a:rPr>
              <a:t> de tout</a:t>
            </a:r>
          </a:p>
          <a:p>
            <a:r>
              <a:rPr lang="en-US" dirty="0" smtClean="0">
                <a:latin typeface="+mj-lt"/>
              </a:rPr>
              <a:t>Un </a:t>
            </a:r>
            <a:r>
              <a:rPr lang="en-US" dirty="0" err="1" smtClean="0">
                <a:latin typeface="+mj-lt"/>
              </a:rPr>
              <a:t>mouvement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intelectuel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marqué</a:t>
            </a:r>
            <a:r>
              <a:rPr lang="en-US" dirty="0" smtClean="0">
                <a:latin typeface="+mj-lt"/>
              </a:rPr>
              <a:t> par le retour aux </a:t>
            </a:r>
            <a:r>
              <a:rPr lang="en-US" dirty="0" err="1" smtClean="0">
                <a:latin typeface="+mj-lt"/>
              </a:rPr>
              <a:t>textes</a:t>
            </a:r>
            <a:r>
              <a:rPr lang="en-US" dirty="0" smtClean="0">
                <a:latin typeface="+mj-lt"/>
              </a:rPr>
              <a:t> antiques qui </a:t>
            </a:r>
            <a:r>
              <a:rPr lang="en-US" dirty="0" err="1" smtClean="0">
                <a:latin typeface="+mj-lt"/>
              </a:rPr>
              <a:t>servirent</a:t>
            </a:r>
            <a:r>
              <a:rPr lang="en-US" dirty="0" smtClean="0">
                <a:latin typeface="+mj-lt"/>
              </a:rPr>
              <a:t> de </a:t>
            </a:r>
            <a:r>
              <a:rPr lang="en-US" dirty="0" err="1" smtClean="0">
                <a:latin typeface="+mj-lt"/>
              </a:rPr>
              <a:t>modèle</a:t>
            </a:r>
            <a:r>
              <a:rPr lang="en-US" dirty="0" smtClean="0">
                <a:latin typeface="+mj-lt"/>
              </a:rPr>
              <a:t> de vie, d’ </a:t>
            </a:r>
            <a:r>
              <a:rPr lang="en-US" dirty="0" err="1" smtClean="0">
                <a:latin typeface="+mj-lt"/>
              </a:rPr>
              <a:t>écriture</a:t>
            </a:r>
            <a:r>
              <a:rPr lang="en-US" dirty="0" smtClean="0">
                <a:latin typeface="+mj-lt"/>
              </a:rPr>
              <a:t> et de </a:t>
            </a:r>
            <a:r>
              <a:rPr lang="en-US" dirty="0" err="1" smtClean="0">
                <a:latin typeface="+mj-lt"/>
              </a:rPr>
              <a:t>pensée</a:t>
            </a:r>
            <a:endParaRPr lang="en-US" dirty="0" smtClean="0">
              <a:latin typeface="+mj-lt"/>
            </a:endParaRPr>
          </a:p>
          <a:p>
            <a:r>
              <a:rPr lang="en-US" dirty="0" err="1" smtClean="0">
                <a:latin typeface="+mj-lt"/>
              </a:rPr>
              <a:t>Méthode</a:t>
            </a:r>
            <a:r>
              <a:rPr lang="en-US" dirty="0" smtClean="0">
                <a:latin typeface="+mj-lt"/>
              </a:rPr>
              <a:t> de formation </a:t>
            </a:r>
            <a:r>
              <a:rPr lang="en-US" dirty="0" err="1" smtClean="0">
                <a:latin typeface="+mj-lt"/>
              </a:rPr>
              <a:t>intelectuelle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basée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sur</a:t>
            </a:r>
            <a:r>
              <a:rPr lang="en-US" dirty="0" smtClean="0">
                <a:latin typeface="+mj-lt"/>
              </a:rPr>
              <a:t> les </a:t>
            </a:r>
            <a:r>
              <a:rPr lang="en-US" dirty="0" err="1" smtClean="0">
                <a:latin typeface="+mj-lt"/>
              </a:rPr>
              <a:t>humanistes</a:t>
            </a:r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Conception </a:t>
            </a:r>
            <a:r>
              <a:rPr lang="en-US" dirty="0" err="1" smtClean="0">
                <a:latin typeface="+mj-lt"/>
              </a:rPr>
              <a:t>philosophique</a:t>
            </a:r>
            <a:r>
              <a:rPr lang="en-US" dirty="0" smtClean="0">
                <a:latin typeface="+mj-lt"/>
              </a:rPr>
              <a:t> pour </a:t>
            </a:r>
            <a:r>
              <a:rPr lang="en-US" dirty="0" err="1" smtClean="0">
                <a:latin typeface="+mj-lt"/>
              </a:rPr>
              <a:t>laquelle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l’homme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constitue</a:t>
            </a:r>
            <a:r>
              <a:rPr lang="en-US" dirty="0" smtClean="0">
                <a:latin typeface="+mj-lt"/>
              </a:rPr>
              <a:t> la </a:t>
            </a:r>
            <a:r>
              <a:rPr lang="en-US" dirty="0" err="1" smtClean="0">
                <a:latin typeface="+mj-lt"/>
              </a:rPr>
              <a:t>valeur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suprême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ou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une</a:t>
            </a:r>
            <a:r>
              <a:rPr lang="en-US" dirty="0" smtClean="0">
                <a:latin typeface="+mj-lt"/>
              </a:rPr>
              <a:t> fin et non un </a:t>
            </a:r>
            <a:r>
              <a:rPr lang="en-US" dirty="0" err="1" smtClean="0">
                <a:latin typeface="+mj-lt"/>
              </a:rPr>
              <a:t>moyen</a:t>
            </a:r>
            <a:endParaRPr lang="en-US" dirty="0" smtClean="0">
              <a:latin typeface="+mj-lt"/>
            </a:endParaRPr>
          </a:p>
          <a:p>
            <a:endParaRPr lang="en-US" dirty="0">
              <a:latin typeface="+mj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219200"/>
          </a:xfrm>
        </p:spPr>
        <p:txBody>
          <a:bodyPr/>
          <a:lstStyle/>
          <a:p>
            <a:r>
              <a:rPr dirty="0" err="1" smtClean="0"/>
              <a:t>Humanisme</a:t>
            </a:r>
            <a:r>
              <a:rPr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340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u="sng" dirty="0" err="1" smtClean="0">
                <a:latin typeface="+mj-lt"/>
              </a:rPr>
              <a:t>Valeurs</a:t>
            </a:r>
            <a:r>
              <a:rPr lang="en-US" u="sng" dirty="0" smtClean="0">
                <a:latin typeface="+mj-lt"/>
              </a:rPr>
              <a:t>: </a:t>
            </a:r>
          </a:p>
          <a:p>
            <a:r>
              <a:rPr lang="en-US" dirty="0" err="1" smtClean="0">
                <a:latin typeface="+mj-lt"/>
              </a:rPr>
              <a:t>Confiance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optimisme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dans</a:t>
            </a:r>
            <a:r>
              <a:rPr lang="en-US" dirty="0" smtClean="0">
                <a:latin typeface="+mj-lt"/>
              </a:rPr>
              <a:t> la nature</a:t>
            </a:r>
          </a:p>
          <a:p>
            <a:r>
              <a:rPr lang="en-US" dirty="0" err="1" smtClean="0">
                <a:latin typeface="+mj-lt"/>
              </a:rPr>
              <a:t>Culte</a:t>
            </a:r>
            <a:r>
              <a:rPr lang="en-US" dirty="0" smtClean="0">
                <a:latin typeface="+mj-lt"/>
              </a:rPr>
              <a:t> du </a:t>
            </a:r>
            <a:r>
              <a:rPr lang="en-US" dirty="0" err="1" smtClean="0">
                <a:latin typeface="+mj-lt"/>
              </a:rPr>
              <a:t>bonheur</a:t>
            </a:r>
            <a:endParaRPr lang="en-US" dirty="0" smtClean="0">
              <a:latin typeface="+mj-lt"/>
            </a:endParaRPr>
          </a:p>
          <a:p>
            <a:r>
              <a:rPr lang="en-US" dirty="0" err="1" smtClean="0">
                <a:latin typeface="+mj-lt"/>
              </a:rPr>
              <a:t>Croyance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absolue</a:t>
            </a:r>
            <a:r>
              <a:rPr lang="en-US" dirty="0" smtClean="0">
                <a:latin typeface="+mj-lt"/>
              </a:rPr>
              <a:t> en la </a:t>
            </a:r>
            <a:r>
              <a:rPr lang="en-US" dirty="0" err="1" smtClean="0">
                <a:latin typeface="+mj-lt"/>
              </a:rPr>
              <a:t>dignité</a:t>
            </a:r>
            <a:r>
              <a:rPr lang="en-US" dirty="0" smtClean="0">
                <a:latin typeface="+mj-lt"/>
              </a:rPr>
              <a:t> de </a:t>
            </a:r>
            <a:r>
              <a:rPr lang="en-US" dirty="0" err="1" smtClean="0">
                <a:latin typeface="+mj-lt"/>
              </a:rPr>
              <a:t>l’homme</a:t>
            </a:r>
            <a:endParaRPr lang="en-US" dirty="0" smtClean="0">
              <a:latin typeface="+mj-lt"/>
            </a:endParaRPr>
          </a:p>
          <a:p>
            <a:r>
              <a:rPr lang="en-US" dirty="0" err="1" smtClean="0"/>
              <a:t>Éloge</a:t>
            </a:r>
            <a:r>
              <a:rPr lang="en-US" dirty="0" smtClean="0"/>
              <a:t> de la </a:t>
            </a:r>
            <a:r>
              <a:rPr lang="en-US" dirty="0" err="1" smtClean="0"/>
              <a:t>connaissance</a:t>
            </a:r>
            <a:r>
              <a:rPr lang="en-US" dirty="0" smtClean="0"/>
              <a:t>: </a:t>
            </a:r>
            <a:r>
              <a:rPr lang="en-US" dirty="0" err="1" smtClean="0"/>
              <a:t>grâce</a:t>
            </a:r>
            <a:r>
              <a:rPr lang="en-US" dirty="0" smtClean="0"/>
              <a:t> au </a:t>
            </a:r>
            <a:r>
              <a:rPr lang="en-US" dirty="0" err="1" smtClean="0"/>
              <a:t>savoir,l’homme</a:t>
            </a:r>
            <a:r>
              <a:rPr lang="en-US" dirty="0" smtClean="0"/>
              <a:t> </a:t>
            </a:r>
            <a:r>
              <a:rPr lang="en-US" dirty="0" err="1" smtClean="0"/>
              <a:t>doit</a:t>
            </a:r>
            <a:r>
              <a:rPr lang="en-US" dirty="0" smtClean="0"/>
              <a:t> </a:t>
            </a:r>
            <a:r>
              <a:rPr lang="en-US" dirty="0" err="1" smtClean="0"/>
              <a:t>progresser</a:t>
            </a:r>
            <a:r>
              <a:rPr lang="en-US" dirty="0" smtClean="0"/>
              <a:t> et </a:t>
            </a:r>
            <a:r>
              <a:rPr lang="en-US" dirty="0" err="1" smtClean="0"/>
              <a:t>améliorer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condition</a:t>
            </a:r>
          </a:p>
          <a:p>
            <a:r>
              <a:rPr lang="en-US" dirty="0" smtClean="0">
                <a:latin typeface="+mj-lt"/>
              </a:rPr>
              <a:t>Affirmation de </a:t>
            </a:r>
            <a:r>
              <a:rPr lang="en-US" dirty="0" err="1" smtClean="0">
                <a:latin typeface="+mj-lt"/>
              </a:rPr>
              <a:t>latol</a:t>
            </a:r>
            <a:r>
              <a:rPr lang="en-US" dirty="0" err="1" smtClean="0"/>
              <a:t>érance</a:t>
            </a:r>
            <a:r>
              <a:rPr lang="en-US" dirty="0" smtClean="0"/>
              <a:t>: le </a:t>
            </a:r>
            <a:r>
              <a:rPr lang="en-US" dirty="0" err="1" smtClean="0"/>
              <a:t>droit</a:t>
            </a:r>
            <a:r>
              <a:rPr lang="en-US" dirty="0" smtClean="0"/>
              <a:t>  à la </a:t>
            </a:r>
            <a:r>
              <a:rPr lang="en-US" dirty="0" err="1" smtClean="0"/>
              <a:t>différence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reconnu</a:t>
            </a:r>
            <a:r>
              <a:rPr lang="en-US" dirty="0" smtClean="0"/>
              <a:t>; la </a:t>
            </a:r>
            <a:r>
              <a:rPr lang="en-US" dirty="0" err="1" smtClean="0"/>
              <a:t>diversité</a:t>
            </a:r>
            <a:r>
              <a:rPr lang="en-US" dirty="0" smtClean="0"/>
              <a:t>  des cultures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une</a:t>
            </a:r>
            <a:r>
              <a:rPr lang="en-US" dirty="0" smtClean="0"/>
              <a:t> source </a:t>
            </a:r>
            <a:r>
              <a:rPr lang="en-US" dirty="0" err="1" smtClean="0"/>
              <a:t>d’enrichissement</a:t>
            </a:r>
            <a:r>
              <a:rPr lang="en-US" dirty="0" smtClean="0"/>
              <a:t>; </a:t>
            </a:r>
            <a:r>
              <a:rPr lang="en-US" dirty="0" err="1" smtClean="0"/>
              <a:t>citoyen</a:t>
            </a:r>
            <a:r>
              <a:rPr lang="en-US" dirty="0" smtClean="0"/>
              <a:t>  du monde, </a:t>
            </a:r>
            <a:r>
              <a:rPr lang="en-US" dirty="0" err="1" smtClean="0"/>
              <a:t>l’humaniste</a:t>
            </a:r>
            <a:r>
              <a:rPr lang="en-US" dirty="0" smtClean="0"/>
              <a:t> </a:t>
            </a:r>
            <a:r>
              <a:rPr lang="en-US" dirty="0" err="1" smtClean="0"/>
              <a:t>n’a</a:t>
            </a:r>
            <a:r>
              <a:rPr lang="en-US" dirty="0" smtClean="0"/>
              <a:t> </a:t>
            </a:r>
            <a:r>
              <a:rPr lang="en-US" dirty="0" err="1" smtClean="0"/>
              <a:t>qu’une</a:t>
            </a:r>
            <a:r>
              <a:rPr lang="en-US" dirty="0" smtClean="0"/>
              <a:t> </a:t>
            </a:r>
            <a:r>
              <a:rPr lang="en-US" dirty="0" err="1" smtClean="0"/>
              <a:t>haine</a:t>
            </a:r>
            <a:r>
              <a:rPr lang="en-US" dirty="0" smtClean="0"/>
              <a:t>, </a:t>
            </a:r>
            <a:r>
              <a:rPr lang="en-US" dirty="0" err="1" smtClean="0"/>
              <a:t>c’est</a:t>
            </a:r>
            <a:r>
              <a:rPr lang="en-US" dirty="0" smtClean="0"/>
              <a:t> la guerre.</a:t>
            </a:r>
            <a:endParaRPr lang="en-US" dirty="0" smtClean="0">
              <a:latin typeface="+mj-lt"/>
            </a:endParaRPr>
          </a:p>
          <a:p>
            <a:pPr>
              <a:buNone/>
            </a:pPr>
            <a:r>
              <a:rPr lang="en-US" u="sng" dirty="0" smtClean="0">
                <a:latin typeface="+mj-lt"/>
              </a:rPr>
              <a:t>Figures </a:t>
            </a:r>
            <a:r>
              <a:rPr lang="en-US" u="sng" dirty="0" err="1" smtClean="0">
                <a:latin typeface="+mj-lt"/>
              </a:rPr>
              <a:t>d’humanistes</a:t>
            </a:r>
            <a:r>
              <a:rPr lang="en-US" u="sng" dirty="0" smtClean="0">
                <a:latin typeface="+mj-lt"/>
              </a:rPr>
              <a:t>:</a:t>
            </a:r>
          </a:p>
          <a:p>
            <a:r>
              <a:rPr lang="en-US" dirty="0" smtClean="0">
                <a:latin typeface="+mj-lt"/>
              </a:rPr>
              <a:t>Guillaume </a:t>
            </a:r>
            <a:r>
              <a:rPr lang="en-US" dirty="0" err="1" smtClean="0">
                <a:latin typeface="+mj-lt"/>
              </a:rPr>
              <a:t>Fichet</a:t>
            </a:r>
            <a:r>
              <a:rPr lang="en-US" dirty="0" smtClean="0">
                <a:latin typeface="+mj-lt"/>
              </a:rPr>
              <a:t>, </a:t>
            </a:r>
            <a:r>
              <a:rPr lang="en-US" dirty="0" err="1" smtClean="0">
                <a:latin typeface="+mj-lt"/>
              </a:rPr>
              <a:t>Lefèvre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d’Étaples</a:t>
            </a:r>
            <a:r>
              <a:rPr lang="en-US" dirty="0" smtClean="0">
                <a:latin typeface="+mj-lt"/>
              </a:rPr>
              <a:t>, Guillaume </a:t>
            </a:r>
            <a:r>
              <a:rPr lang="en-US" dirty="0" err="1" smtClean="0">
                <a:latin typeface="+mj-lt"/>
              </a:rPr>
              <a:t>Budé</a:t>
            </a:r>
            <a:r>
              <a:rPr lang="en-US" dirty="0" smtClean="0">
                <a:latin typeface="+mj-lt"/>
              </a:rPr>
              <a:t>, Henri Estienne (</a:t>
            </a:r>
            <a:r>
              <a:rPr lang="en-US" dirty="0" err="1" smtClean="0">
                <a:latin typeface="+mj-lt"/>
              </a:rPr>
              <a:t>linguistes</a:t>
            </a:r>
            <a:r>
              <a:rPr lang="en-US" dirty="0" smtClean="0">
                <a:latin typeface="+mj-lt"/>
              </a:rPr>
              <a:t>) ; </a:t>
            </a:r>
            <a:r>
              <a:rPr lang="en-US" dirty="0" err="1" smtClean="0">
                <a:latin typeface="+mj-lt"/>
              </a:rPr>
              <a:t>Érasme</a:t>
            </a:r>
            <a:r>
              <a:rPr lang="en-US" dirty="0" smtClean="0">
                <a:latin typeface="+mj-lt"/>
              </a:rPr>
              <a:t>, Rabelais, Montaigne (</a:t>
            </a:r>
            <a:r>
              <a:rPr lang="en-US" dirty="0" err="1" smtClean="0">
                <a:latin typeface="+mj-lt"/>
              </a:rPr>
              <a:t>érudits</a:t>
            </a:r>
            <a:r>
              <a:rPr lang="en-US" dirty="0" smtClean="0">
                <a:latin typeface="+mj-lt"/>
              </a:rPr>
              <a:t> et </a:t>
            </a:r>
            <a:r>
              <a:rPr lang="en-US" dirty="0" err="1" smtClean="0">
                <a:latin typeface="+mj-lt"/>
              </a:rPr>
              <a:t>philosophes</a:t>
            </a:r>
            <a:r>
              <a:rPr lang="en-US" dirty="0" smtClean="0">
                <a:latin typeface="+mj-lt"/>
              </a:rPr>
              <a:t>)</a:t>
            </a:r>
            <a:endParaRPr lang="en-US" dirty="0">
              <a:latin typeface="+mj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219200"/>
          </a:xfrm>
        </p:spPr>
        <p:txBody>
          <a:bodyPr/>
          <a:lstStyle/>
          <a:p>
            <a:r>
              <a:rPr dirty="0" err="1" smtClean="0"/>
              <a:t>Humanisme</a:t>
            </a:r>
            <a:r>
              <a:rPr dirty="0" smtClean="0"/>
              <a:t> (suite)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530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>
                <a:latin typeface="+mj-lt"/>
              </a:rPr>
              <a:t>L’ </a:t>
            </a:r>
            <a:r>
              <a:rPr lang="en-US" dirty="0" err="1" smtClean="0">
                <a:latin typeface="+mj-lt"/>
              </a:rPr>
              <a:t>église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est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décadante</a:t>
            </a:r>
            <a:r>
              <a:rPr lang="en-US" dirty="0" smtClean="0">
                <a:latin typeface="+mj-lt"/>
              </a:rPr>
              <a:t>: </a:t>
            </a:r>
            <a:r>
              <a:rPr lang="en-US" dirty="0" err="1" smtClean="0">
                <a:latin typeface="+mj-lt"/>
              </a:rPr>
              <a:t>rigorisme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dans</a:t>
            </a:r>
            <a:r>
              <a:rPr lang="en-US" dirty="0" smtClean="0">
                <a:latin typeface="+mj-lt"/>
              </a:rPr>
              <a:t> le </a:t>
            </a:r>
            <a:r>
              <a:rPr lang="en-US" dirty="0" err="1" smtClean="0">
                <a:latin typeface="+mj-lt"/>
              </a:rPr>
              <a:t>rituel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religieux</a:t>
            </a:r>
            <a:r>
              <a:rPr lang="en-US" dirty="0" smtClean="0">
                <a:latin typeface="+mj-lt"/>
              </a:rPr>
              <a:t>, </a:t>
            </a:r>
            <a:r>
              <a:rPr lang="en-US" dirty="0" err="1" smtClean="0">
                <a:latin typeface="+mj-lt"/>
              </a:rPr>
              <a:t>dévotions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superstitieuses</a:t>
            </a:r>
            <a:r>
              <a:rPr lang="en-US" dirty="0" smtClean="0">
                <a:latin typeface="+mj-lt"/>
              </a:rPr>
              <a:t>, </a:t>
            </a:r>
            <a:r>
              <a:rPr lang="en-US" dirty="0" err="1" smtClean="0">
                <a:latin typeface="+mj-lt"/>
              </a:rPr>
              <a:t>messe</a:t>
            </a:r>
            <a:r>
              <a:rPr lang="en-US" dirty="0" smtClean="0">
                <a:latin typeface="+mj-lt"/>
              </a:rPr>
              <a:t> se </a:t>
            </a:r>
            <a:r>
              <a:rPr lang="en-US" dirty="0" err="1" smtClean="0">
                <a:latin typeface="+mj-lt"/>
              </a:rPr>
              <a:t>dit</a:t>
            </a:r>
            <a:r>
              <a:rPr lang="en-US" dirty="0" smtClean="0">
                <a:latin typeface="+mj-lt"/>
              </a:rPr>
              <a:t> en </a:t>
            </a:r>
            <a:r>
              <a:rPr lang="en-US" dirty="0" err="1" smtClean="0">
                <a:latin typeface="+mj-lt"/>
              </a:rPr>
              <a:t>latin</a:t>
            </a:r>
            <a:r>
              <a:rPr lang="en-US" dirty="0" smtClean="0">
                <a:latin typeface="+mj-lt"/>
              </a:rPr>
              <a:t> et le </a:t>
            </a:r>
            <a:r>
              <a:rPr lang="en-US" dirty="0" err="1" smtClean="0">
                <a:latin typeface="+mj-lt"/>
              </a:rPr>
              <a:t>peuple</a:t>
            </a:r>
            <a:r>
              <a:rPr lang="en-US" dirty="0" smtClean="0">
                <a:latin typeface="+mj-lt"/>
              </a:rPr>
              <a:t> ne </a:t>
            </a:r>
            <a:r>
              <a:rPr lang="en-US" dirty="0" err="1" smtClean="0">
                <a:latin typeface="+mj-lt"/>
              </a:rPr>
              <a:t>comprend</a:t>
            </a:r>
            <a:r>
              <a:rPr lang="en-US" dirty="0" smtClean="0">
                <a:latin typeface="+mj-lt"/>
              </a:rPr>
              <a:t> pas, les </a:t>
            </a:r>
            <a:r>
              <a:rPr lang="en-US" dirty="0" err="1" smtClean="0">
                <a:latin typeface="+mj-lt"/>
              </a:rPr>
              <a:t>Chrétiens</a:t>
            </a:r>
            <a:r>
              <a:rPr lang="en-US" dirty="0" smtClean="0">
                <a:latin typeface="+mj-lt"/>
              </a:rPr>
              <a:t> ne </a:t>
            </a:r>
            <a:r>
              <a:rPr lang="en-US" dirty="0" err="1" smtClean="0">
                <a:latin typeface="+mj-lt"/>
              </a:rPr>
              <a:t>lisent</a:t>
            </a:r>
            <a:r>
              <a:rPr lang="en-US" dirty="0" smtClean="0">
                <a:latin typeface="+mj-lt"/>
              </a:rPr>
              <a:t> plus la Bible, le </a:t>
            </a:r>
            <a:r>
              <a:rPr lang="en-US" dirty="0" err="1" smtClean="0">
                <a:latin typeface="+mj-lt"/>
              </a:rPr>
              <a:t>trafic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d’indulgence</a:t>
            </a:r>
            <a:r>
              <a:rPr lang="en-US" dirty="0" smtClean="0">
                <a:latin typeface="+mj-lt"/>
              </a:rPr>
              <a:t> (pardon </a:t>
            </a:r>
            <a:r>
              <a:rPr lang="en-US" dirty="0" err="1" smtClean="0">
                <a:latin typeface="+mj-lt"/>
              </a:rPr>
              <a:t>dans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l’au-delà</a:t>
            </a:r>
            <a:r>
              <a:rPr lang="en-US" dirty="0" smtClean="0">
                <a:latin typeface="+mj-lt"/>
              </a:rPr>
              <a:t> en </a:t>
            </a:r>
            <a:r>
              <a:rPr lang="en-US" dirty="0" err="1" smtClean="0">
                <a:latin typeface="+mj-lt"/>
              </a:rPr>
              <a:t>échange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d’argent</a:t>
            </a:r>
            <a:r>
              <a:rPr lang="en-US" dirty="0" smtClean="0">
                <a:latin typeface="+mj-lt"/>
              </a:rPr>
              <a:t>)</a:t>
            </a:r>
          </a:p>
          <a:p>
            <a:pPr algn="just"/>
            <a:r>
              <a:rPr lang="en-US" dirty="0" smtClean="0">
                <a:latin typeface="+mj-lt"/>
              </a:rPr>
              <a:t>Luther et Calvin </a:t>
            </a:r>
            <a:r>
              <a:rPr lang="en-US" dirty="0" err="1" smtClean="0">
                <a:latin typeface="+mj-lt"/>
              </a:rPr>
              <a:t>critiquent</a:t>
            </a:r>
            <a:r>
              <a:rPr lang="en-US" dirty="0" smtClean="0">
                <a:latin typeface="+mj-lt"/>
              </a:rPr>
              <a:t> les </a:t>
            </a:r>
            <a:r>
              <a:rPr lang="en-US" dirty="0" err="1" smtClean="0">
                <a:latin typeface="+mj-lt"/>
              </a:rPr>
              <a:t>abus</a:t>
            </a:r>
            <a:r>
              <a:rPr lang="en-US" dirty="0" smtClean="0">
                <a:latin typeface="+mj-lt"/>
              </a:rPr>
              <a:t> de la religion </a:t>
            </a:r>
            <a:r>
              <a:rPr lang="en-US" dirty="0" err="1" smtClean="0">
                <a:latin typeface="+mj-lt"/>
              </a:rPr>
              <a:t>catholique</a:t>
            </a:r>
            <a:r>
              <a:rPr lang="en-US" dirty="0" smtClean="0">
                <a:latin typeface="+mj-lt"/>
              </a:rPr>
              <a:t> et </a:t>
            </a:r>
            <a:r>
              <a:rPr lang="en-US" dirty="0" err="1" smtClean="0">
                <a:latin typeface="+mj-lt"/>
              </a:rPr>
              <a:t>créent</a:t>
            </a:r>
            <a:r>
              <a:rPr lang="en-US" dirty="0" smtClean="0">
                <a:latin typeface="+mj-lt"/>
              </a:rPr>
              <a:t> la religion </a:t>
            </a:r>
            <a:r>
              <a:rPr lang="en-US" dirty="0" err="1" smtClean="0">
                <a:latin typeface="+mj-lt"/>
              </a:rPr>
              <a:t>reformée</a:t>
            </a:r>
            <a:r>
              <a:rPr lang="en-US" dirty="0" smtClean="0">
                <a:latin typeface="+mj-lt"/>
              </a:rPr>
              <a:t> (protestant)</a:t>
            </a:r>
          </a:p>
          <a:p>
            <a:pPr algn="just"/>
            <a:r>
              <a:rPr lang="en-US" dirty="0" err="1" smtClean="0">
                <a:latin typeface="+mj-lt"/>
              </a:rPr>
              <a:t>Catholilicisme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reste</a:t>
            </a:r>
            <a:r>
              <a:rPr lang="en-US" dirty="0" smtClean="0">
                <a:latin typeface="+mj-lt"/>
              </a:rPr>
              <a:t> la religion de </a:t>
            </a:r>
            <a:r>
              <a:rPr lang="en-US" dirty="0" err="1" smtClean="0">
                <a:latin typeface="+mj-lt"/>
              </a:rPr>
              <a:t>l’Etat</a:t>
            </a:r>
            <a:r>
              <a:rPr lang="en-US" dirty="0" smtClean="0">
                <a:latin typeface="+mj-lt"/>
              </a:rPr>
              <a:t>: l’ </a:t>
            </a:r>
            <a:r>
              <a:rPr lang="en-US" dirty="0" err="1" smtClean="0">
                <a:latin typeface="+mj-lt"/>
              </a:rPr>
              <a:t>église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possède</a:t>
            </a:r>
            <a:r>
              <a:rPr lang="en-US" dirty="0" smtClean="0">
                <a:latin typeface="+mj-lt"/>
              </a:rPr>
              <a:t> encore </a:t>
            </a:r>
            <a:r>
              <a:rPr lang="en-US" dirty="0" err="1" smtClean="0">
                <a:latin typeface="+mj-lt"/>
              </a:rPr>
              <a:t>une</a:t>
            </a:r>
            <a:r>
              <a:rPr lang="en-US" dirty="0" smtClean="0">
                <a:latin typeface="+mj-lt"/>
              </a:rPr>
              <a:t> influence </a:t>
            </a:r>
            <a:r>
              <a:rPr lang="en-US" dirty="0" err="1" smtClean="0">
                <a:latin typeface="+mj-lt"/>
              </a:rPr>
              <a:t>sur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l’Etat</a:t>
            </a:r>
            <a:endParaRPr lang="en-US" dirty="0" smtClean="0">
              <a:latin typeface="+mj-lt"/>
            </a:endParaRPr>
          </a:p>
          <a:p>
            <a:pPr algn="just"/>
            <a:r>
              <a:rPr lang="en-US" dirty="0" smtClean="0">
                <a:latin typeface="+mj-lt"/>
              </a:rPr>
              <a:t>François I  ne </a:t>
            </a:r>
            <a:r>
              <a:rPr lang="en-US" dirty="0" err="1" smtClean="0">
                <a:latin typeface="+mj-lt"/>
              </a:rPr>
              <a:t>tolère</a:t>
            </a:r>
            <a:r>
              <a:rPr lang="en-US" dirty="0" smtClean="0">
                <a:latin typeface="+mj-lt"/>
              </a:rPr>
              <a:t> plus les </a:t>
            </a:r>
            <a:r>
              <a:rPr lang="en-US" dirty="0" err="1" smtClean="0">
                <a:latin typeface="+mj-lt"/>
              </a:rPr>
              <a:t>r</a:t>
            </a:r>
            <a:r>
              <a:rPr lang="en-US" dirty="0" err="1" smtClean="0"/>
              <a:t>éformés</a:t>
            </a:r>
            <a:r>
              <a:rPr lang="en-US" dirty="0" smtClean="0"/>
              <a:t> suites à “</a:t>
            </a:r>
            <a:r>
              <a:rPr lang="en-US" dirty="0" err="1" smtClean="0"/>
              <a:t>l’affaire</a:t>
            </a:r>
            <a:r>
              <a:rPr lang="en-US" dirty="0" smtClean="0"/>
              <a:t> des Placards”</a:t>
            </a:r>
          </a:p>
          <a:p>
            <a:pPr algn="just"/>
            <a:r>
              <a:rPr lang="en-US" dirty="0" smtClean="0">
                <a:latin typeface="+mj-lt"/>
              </a:rPr>
              <a:t>Marot et Rabelais </a:t>
            </a:r>
            <a:r>
              <a:rPr lang="en-US" dirty="0" err="1" smtClean="0">
                <a:latin typeface="+mj-lt"/>
              </a:rPr>
              <a:t>supçonn</a:t>
            </a:r>
            <a:r>
              <a:rPr lang="en-US" dirty="0" err="1" smtClean="0"/>
              <a:t>és</a:t>
            </a:r>
            <a:r>
              <a:rPr lang="en-US" dirty="0" smtClean="0"/>
              <a:t> de </a:t>
            </a:r>
            <a:r>
              <a:rPr lang="en-US" dirty="0" err="1" smtClean="0"/>
              <a:t>compromission</a:t>
            </a:r>
            <a:r>
              <a:rPr lang="en-US" dirty="0" smtClean="0"/>
              <a:t> avec les </a:t>
            </a:r>
            <a:r>
              <a:rPr lang="en-US" dirty="0" err="1" smtClean="0"/>
              <a:t>réformés</a:t>
            </a:r>
            <a:r>
              <a:rPr lang="en-US" dirty="0" smtClean="0"/>
              <a:t>, </a:t>
            </a:r>
            <a:r>
              <a:rPr lang="en-US" dirty="0" err="1" smtClean="0"/>
              <a:t>doivent</a:t>
            </a:r>
            <a:r>
              <a:rPr lang="en-US" dirty="0" smtClean="0"/>
              <a:t> </a:t>
            </a:r>
            <a:r>
              <a:rPr lang="en-US" dirty="0" err="1" smtClean="0"/>
              <a:t>fuir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se </a:t>
            </a:r>
            <a:r>
              <a:rPr lang="en-US" dirty="0" err="1" smtClean="0"/>
              <a:t>cacher</a:t>
            </a:r>
            <a:endParaRPr lang="en-US" dirty="0" smtClean="0">
              <a:latin typeface="+mj-lt"/>
            </a:endParaRPr>
          </a:p>
          <a:p>
            <a:pPr algn="just"/>
            <a:endParaRPr lang="en-US" dirty="0">
              <a:latin typeface="+mj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219200"/>
          </a:xfrm>
        </p:spPr>
        <p:txBody>
          <a:bodyPr/>
          <a:lstStyle/>
          <a:p>
            <a:r>
              <a:rPr dirty="0" smtClean="0"/>
              <a:t>Les </a:t>
            </a:r>
            <a:r>
              <a:rPr dirty="0" err="1" smtClean="0"/>
              <a:t>querelles</a:t>
            </a:r>
            <a:r>
              <a:rPr dirty="0" smtClean="0"/>
              <a:t> </a:t>
            </a:r>
            <a:r>
              <a:rPr dirty="0" err="1" smtClean="0"/>
              <a:t>religieuses</a:t>
            </a:r>
            <a:r>
              <a:rPr dirty="0" smtClean="0"/>
              <a:t> (</a:t>
            </a:r>
            <a:r>
              <a:rPr dirty="0" err="1" smtClean="0"/>
              <a:t>r</a:t>
            </a:r>
            <a:r>
              <a:rPr lang="en-US" dirty="0" err="1" smtClean="0"/>
              <a:t>éforme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Un </a:t>
            </a:r>
            <a:r>
              <a:rPr lang="en-US" dirty="0" err="1" smtClean="0"/>
              <a:t>groupe</a:t>
            </a:r>
            <a:r>
              <a:rPr lang="en-US" dirty="0" smtClean="0"/>
              <a:t> de </a:t>
            </a:r>
            <a:r>
              <a:rPr lang="en-US" dirty="0" err="1" smtClean="0"/>
              <a:t>poètes</a:t>
            </a:r>
            <a:r>
              <a:rPr lang="en-US" dirty="0" smtClean="0"/>
              <a:t> (</a:t>
            </a:r>
            <a:r>
              <a:rPr lang="en-US" dirty="0" err="1" smtClean="0"/>
              <a:t>nord</a:t>
            </a:r>
            <a:r>
              <a:rPr lang="en-US" dirty="0" smtClean="0"/>
              <a:t> de la France) </a:t>
            </a:r>
            <a:r>
              <a:rPr lang="en-US" dirty="0" err="1" smtClean="0"/>
              <a:t>oposé</a:t>
            </a:r>
            <a:r>
              <a:rPr lang="en-US" dirty="0" smtClean="0"/>
              <a:t> aux genres </a:t>
            </a:r>
            <a:r>
              <a:rPr lang="en-US" dirty="0" err="1" smtClean="0"/>
              <a:t>médiévaux</a:t>
            </a:r>
            <a:endParaRPr lang="en-US" dirty="0" smtClean="0"/>
          </a:p>
          <a:p>
            <a:r>
              <a:rPr lang="en-US" dirty="0" err="1" smtClean="0"/>
              <a:t>Fondé</a:t>
            </a:r>
            <a:r>
              <a:rPr lang="en-US" dirty="0" smtClean="0"/>
              <a:t> en 1556</a:t>
            </a:r>
          </a:p>
          <a:p>
            <a:r>
              <a:rPr lang="en-US" dirty="0" err="1" smtClean="0"/>
              <a:t>Composé</a:t>
            </a:r>
            <a:r>
              <a:rPr lang="en-US" dirty="0" smtClean="0"/>
              <a:t> de Pierre de Ronsard (1524-1585), Joachim Du Bellay (1522-1560), Antoine de </a:t>
            </a:r>
            <a:r>
              <a:rPr lang="en-US" dirty="0" err="1" smtClean="0"/>
              <a:t>Baïf</a:t>
            </a:r>
            <a:r>
              <a:rPr lang="en-US" dirty="0" smtClean="0"/>
              <a:t> (1523-1589) et </a:t>
            </a:r>
            <a:r>
              <a:rPr lang="en-US" dirty="0" err="1" smtClean="0"/>
              <a:t>Rémi</a:t>
            </a:r>
            <a:r>
              <a:rPr lang="en-US" dirty="0" smtClean="0"/>
              <a:t> Belleau (1528-1577)</a:t>
            </a:r>
          </a:p>
          <a:p>
            <a:r>
              <a:rPr lang="en-US" dirty="0" smtClean="0"/>
              <a:t>Doctrines: imitation de </a:t>
            </a:r>
            <a:r>
              <a:rPr lang="en-US" dirty="0" err="1" smtClean="0"/>
              <a:t>l’Antiquité</a:t>
            </a:r>
            <a:r>
              <a:rPr lang="en-US" dirty="0" smtClean="0"/>
              <a:t>; </a:t>
            </a:r>
            <a:r>
              <a:rPr lang="en-US" dirty="0" err="1" smtClean="0"/>
              <a:t>rénovation</a:t>
            </a:r>
            <a:r>
              <a:rPr lang="en-US" dirty="0" smtClean="0"/>
              <a:t> des </a:t>
            </a:r>
            <a:r>
              <a:rPr lang="en-US" dirty="0" err="1" smtClean="0"/>
              <a:t>myhtes</a:t>
            </a:r>
            <a:r>
              <a:rPr lang="en-US" dirty="0" smtClean="0"/>
              <a:t> de la culture </a:t>
            </a:r>
            <a:r>
              <a:rPr lang="en-US" dirty="0" err="1" smtClean="0"/>
              <a:t>grecque</a:t>
            </a:r>
            <a:r>
              <a:rPr lang="en-US" dirty="0" smtClean="0"/>
              <a:t>; </a:t>
            </a:r>
            <a:r>
              <a:rPr lang="en-US" dirty="0" err="1" smtClean="0"/>
              <a:t>emprunts</a:t>
            </a:r>
            <a:r>
              <a:rPr lang="en-US" dirty="0" smtClean="0"/>
              <a:t> à la </a:t>
            </a:r>
            <a:r>
              <a:rPr lang="en-US" dirty="0" err="1" smtClean="0"/>
              <a:t>rennaissance</a:t>
            </a:r>
            <a:r>
              <a:rPr lang="en-US" dirty="0" smtClean="0"/>
              <a:t> </a:t>
            </a:r>
            <a:r>
              <a:rPr lang="en-US" dirty="0" err="1" smtClean="0"/>
              <a:t>italienne</a:t>
            </a:r>
            <a:r>
              <a:rPr lang="en-US" dirty="0" smtClean="0"/>
              <a:t>; </a:t>
            </a:r>
            <a:r>
              <a:rPr lang="en-US" dirty="0" err="1" smtClean="0"/>
              <a:t>modernisation</a:t>
            </a:r>
            <a:r>
              <a:rPr lang="en-US" dirty="0" smtClean="0"/>
              <a:t> de la langue (</a:t>
            </a:r>
            <a:r>
              <a:rPr lang="en-US" dirty="0" err="1" smtClean="0"/>
              <a:t>créations</a:t>
            </a:r>
            <a:r>
              <a:rPr lang="en-US" dirty="0" smtClean="0"/>
              <a:t> </a:t>
            </a:r>
            <a:r>
              <a:rPr lang="en-US" dirty="0" err="1" smtClean="0"/>
              <a:t>lexicales,emploi</a:t>
            </a:r>
            <a:r>
              <a:rPr lang="en-US" dirty="0" smtClean="0"/>
              <a:t> </a:t>
            </a:r>
            <a:r>
              <a:rPr lang="en-US" dirty="0" err="1" smtClean="0"/>
              <a:t>d’une</a:t>
            </a:r>
            <a:r>
              <a:rPr lang="en-US" dirty="0" smtClean="0"/>
              <a:t> </a:t>
            </a:r>
            <a:r>
              <a:rPr lang="en-US" dirty="0" err="1" smtClean="0"/>
              <a:t>écriture</a:t>
            </a:r>
            <a:r>
              <a:rPr lang="en-US" dirty="0" smtClean="0"/>
              <a:t> </a:t>
            </a:r>
            <a:r>
              <a:rPr lang="en-US" dirty="0" err="1" smtClean="0"/>
              <a:t>savante</a:t>
            </a:r>
            <a:r>
              <a:rPr lang="en-US" dirty="0" smtClean="0"/>
              <a:t>, </a:t>
            </a:r>
            <a:r>
              <a:rPr lang="en-US" dirty="0" err="1" smtClean="0"/>
              <a:t>mais</a:t>
            </a:r>
            <a:r>
              <a:rPr lang="en-US" dirty="0" smtClean="0"/>
              <a:t> </a:t>
            </a:r>
            <a:r>
              <a:rPr lang="en-US" dirty="0" err="1" smtClean="0"/>
              <a:t>aussi</a:t>
            </a:r>
            <a:r>
              <a:rPr lang="en-US" dirty="0" smtClean="0"/>
              <a:t> </a:t>
            </a:r>
            <a:r>
              <a:rPr lang="en-US" dirty="0" err="1" smtClean="0"/>
              <a:t>enrichissement</a:t>
            </a:r>
            <a:r>
              <a:rPr lang="en-US" dirty="0" smtClean="0"/>
              <a:t> à </a:t>
            </a:r>
            <a:r>
              <a:rPr lang="en-US" dirty="0" err="1" smtClean="0"/>
              <a:t>partir</a:t>
            </a:r>
            <a:r>
              <a:rPr lang="en-US" dirty="0" smtClean="0"/>
              <a:t> de la tradition </a:t>
            </a:r>
            <a:r>
              <a:rPr lang="en-US" dirty="0" err="1" smtClean="0"/>
              <a:t>populaire</a:t>
            </a:r>
            <a:r>
              <a:rPr lang="en-US" dirty="0" smtClean="0"/>
              <a:t>; </a:t>
            </a:r>
            <a:r>
              <a:rPr lang="en-US" dirty="0" err="1" smtClean="0"/>
              <a:t>culte</a:t>
            </a:r>
            <a:r>
              <a:rPr lang="en-US" dirty="0" smtClean="0"/>
              <a:t> </a:t>
            </a:r>
            <a:r>
              <a:rPr lang="en-US" dirty="0" err="1" smtClean="0"/>
              <a:t>d’inspiration</a:t>
            </a:r>
            <a:r>
              <a:rPr lang="en-US" dirty="0" smtClean="0"/>
              <a:t> (le </a:t>
            </a:r>
            <a:r>
              <a:rPr lang="en-US" dirty="0" err="1" smtClean="0"/>
              <a:t>poète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l’interpète</a:t>
            </a:r>
            <a:r>
              <a:rPr lang="en-US" dirty="0" smtClean="0"/>
              <a:t> de la </a:t>
            </a:r>
            <a:r>
              <a:rPr lang="en-US" dirty="0" err="1" smtClean="0"/>
              <a:t>divinité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dirty="0" err="1" smtClean="0"/>
              <a:t>Pléiade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Un </a:t>
            </a:r>
            <a:r>
              <a:rPr lang="en-US" dirty="0" err="1" smtClean="0"/>
              <a:t>groupe</a:t>
            </a:r>
            <a:r>
              <a:rPr lang="en-US" dirty="0" smtClean="0"/>
              <a:t> de </a:t>
            </a:r>
            <a:r>
              <a:rPr lang="en-US" dirty="0" err="1" smtClean="0"/>
              <a:t>poètes</a:t>
            </a:r>
            <a:r>
              <a:rPr lang="en-US" dirty="0" smtClean="0"/>
              <a:t> (de Lyon) </a:t>
            </a:r>
            <a:r>
              <a:rPr lang="en-US" dirty="0" err="1" smtClean="0"/>
              <a:t>dont</a:t>
            </a:r>
            <a:r>
              <a:rPr lang="en-US" dirty="0" smtClean="0"/>
              <a:t> les </a:t>
            </a:r>
            <a:r>
              <a:rPr lang="en-US" dirty="0" err="1" smtClean="0"/>
              <a:t>œuvres</a:t>
            </a:r>
            <a:r>
              <a:rPr lang="en-US" dirty="0" smtClean="0"/>
              <a:t> </a:t>
            </a:r>
            <a:r>
              <a:rPr lang="en-US" dirty="0" err="1" smtClean="0"/>
              <a:t>sont</a:t>
            </a:r>
            <a:r>
              <a:rPr lang="en-US" dirty="0" smtClean="0"/>
              <a:t> </a:t>
            </a:r>
            <a:r>
              <a:rPr lang="en-US" dirty="0" err="1" smtClean="0"/>
              <a:t>influancées</a:t>
            </a:r>
            <a:r>
              <a:rPr lang="en-US" dirty="0" smtClean="0"/>
              <a:t> de </a:t>
            </a:r>
            <a:r>
              <a:rPr lang="en-US" dirty="0" err="1" smtClean="0"/>
              <a:t>l’Italie</a:t>
            </a:r>
            <a:r>
              <a:rPr lang="en-US" dirty="0" smtClean="0"/>
              <a:t>.</a:t>
            </a:r>
          </a:p>
          <a:p>
            <a:r>
              <a:rPr lang="en-US" dirty="0" smtClean="0"/>
              <a:t>Figures: Maurice </a:t>
            </a:r>
            <a:r>
              <a:rPr lang="en-US" dirty="0" err="1" smtClean="0"/>
              <a:t>Scève</a:t>
            </a:r>
            <a:r>
              <a:rPr lang="en-US" dirty="0" smtClean="0"/>
              <a:t> et Louise </a:t>
            </a:r>
            <a:r>
              <a:rPr lang="en-US" dirty="0" err="1" smtClean="0"/>
              <a:t>Labé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dirty="0" err="1" smtClean="0"/>
              <a:t>Ecole</a:t>
            </a:r>
            <a:r>
              <a:rPr lang="en-US" dirty="0" smtClean="0"/>
              <a:t> </a:t>
            </a:r>
            <a:r>
              <a:rPr lang="en-US" dirty="0" err="1" smtClean="0"/>
              <a:t>Lyonnaise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u="sng" dirty="0" err="1" smtClean="0"/>
              <a:t>Poésie</a:t>
            </a:r>
            <a:endParaRPr lang="en-US" u="sng" dirty="0" smtClean="0"/>
          </a:p>
          <a:p>
            <a:r>
              <a:rPr lang="en-US" dirty="0" err="1" smtClean="0"/>
              <a:t>Clément</a:t>
            </a:r>
            <a:r>
              <a:rPr lang="en-US" dirty="0" smtClean="0"/>
              <a:t> Marot (1496-1544),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passe</a:t>
            </a:r>
            <a:r>
              <a:rPr lang="en-US" dirty="0" smtClean="0"/>
              <a:t> des </a:t>
            </a:r>
            <a:r>
              <a:rPr lang="en-US" dirty="0" err="1" smtClean="0"/>
              <a:t>formes</a:t>
            </a:r>
            <a:r>
              <a:rPr lang="en-US" dirty="0" smtClean="0"/>
              <a:t> </a:t>
            </a:r>
            <a:r>
              <a:rPr lang="en-US" dirty="0" err="1" smtClean="0"/>
              <a:t>potiques</a:t>
            </a:r>
            <a:r>
              <a:rPr lang="en-US" dirty="0" smtClean="0"/>
              <a:t> du </a:t>
            </a:r>
            <a:r>
              <a:rPr lang="en-US" dirty="0" err="1" smtClean="0"/>
              <a:t>Moyen</a:t>
            </a:r>
            <a:r>
              <a:rPr lang="en-US" dirty="0" smtClean="0"/>
              <a:t> Age  à </a:t>
            </a:r>
            <a:r>
              <a:rPr lang="en-US" dirty="0" err="1" smtClean="0"/>
              <a:t>celles</a:t>
            </a:r>
            <a:r>
              <a:rPr lang="en-US" dirty="0" smtClean="0"/>
              <a:t> de la </a:t>
            </a:r>
            <a:r>
              <a:rPr lang="en-US" dirty="0" err="1" smtClean="0"/>
              <a:t>rennaissance</a:t>
            </a:r>
            <a:r>
              <a:rPr lang="en-US" dirty="0" smtClean="0"/>
              <a:t>: </a:t>
            </a:r>
            <a:r>
              <a:rPr lang="en-US" dirty="0" err="1" smtClean="0"/>
              <a:t>épître</a:t>
            </a:r>
            <a:r>
              <a:rPr lang="en-US" dirty="0" smtClean="0"/>
              <a:t>, </a:t>
            </a:r>
            <a:r>
              <a:rPr lang="en-US" dirty="0" err="1" smtClean="0"/>
              <a:t>élégie</a:t>
            </a:r>
            <a:r>
              <a:rPr lang="en-US" dirty="0" smtClean="0"/>
              <a:t>, sonnet.</a:t>
            </a:r>
          </a:p>
          <a:p>
            <a:r>
              <a:rPr lang="en-US" dirty="0" err="1" smtClean="0"/>
              <a:t>Ecole</a:t>
            </a:r>
            <a:r>
              <a:rPr lang="en-US" dirty="0" smtClean="0"/>
              <a:t> </a:t>
            </a:r>
            <a:r>
              <a:rPr lang="en-US" dirty="0" err="1" smtClean="0"/>
              <a:t>lyonnaise</a:t>
            </a:r>
            <a:r>
              <a:rPr lang="en-US" dirty="0" smtClean="0"/>
              <a:t> </a:t>
            </a:r>
            <a:r>
              <a:rPr lang="en-US" dirty="0" err="1" smtClean="0"/>
              <a:t>s’inspire</a:t>
            </a:r>
            <a:r>
              <a:rPr lang="en-US" dirty="0" smtClean="0"/>
              <a:t> de </a:t>
            </a:r>
            <a:r>
              <a:rPr lang="en-US" dirty="0" err="1" smtClean="0"/>
              <a:t>Pétrarque</a:t>
            </a:r>
            <a:r>
              <a:rPr lang="en-US" dirty="0" smtClean="0"/>
              <a:t>, Maurice </a:t>
            </a:r>
            <a:r>
              <a:rPr lang="en-US" dirty="0" err="1" smtClean="0"/>
              <a:t>Scève</a:t>
            </a:r>
            <a:r>
              <a:rPr lang="en-US" dirty="0" smtClean="0"/>
              <a:t> </a:t>
            </a:r>
            <a:r>
              <a:rPr lang="en-US" dirty="0" err="1" smtClean="0"/>
              <a:t>chante</a:t>
            </a:r>
            <a:r>
              <a:rPr lang="en-US" dirty="0" smtClean="0"/>
              <a:t> </a:t>
            </a:r>
            <a:r>
              <a:rPr lang="en-US" dirty="0" err="1" smtClean="0"/>
              <a:t>l’amour</a:t>
            </a:r>
            <a:r>
              <a:rPr lang="en-US" dirty="0" smtClean="0"/>
              <a:t> </a:t>
            </a:r>
            <a:r>
              <a:rPr lang="en-US" dirty="0" err="1" smtClean="0"/>
              <a:t>pur</a:t>
            </a:r>
            <a:r>
              <a:rPr lang="en-US" dirty="0" smtClean="0"/>
              <a:t>.</a:t>
            </a:r>
          </a:p>
          <a:p>
            <a:r>
              <a:rPr lang="en-US" dirty="0" smtClean="0"/>
              <a:t>Evolution du sonnet: </a:t>
            </a:r>
            <a:r>
              <a:rPr lang="en-US" dirty="0" err="1" smtClean="0"/>
              <a:t>deux</a:t>
            </a:r>
            <a:r>
              <a:rPr lang="en-US" dirty="0" smtClean="0"/>
              <a:t> quatrains en </a:t>
            </a:r>
            <a:r>
              <a:rPr lang="en-US" dirty="0" err="1" smtClean="0"/>
              <a:t>alexandrins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end </a:t>
            </a:r>
            <a:r>
              <a:rPr lang="en-US" dirty="0" err="1" smtClean="0"/>
              <a:t>décasyllabes</a:t>
            </a:r>
            <a:r>
              <a:rPr lang="en-US" dirty="0" smtClean="0"/>
              <a:t> - Joachim Du Bellay (1552-1560, Pierre de Ronsard (1524-1585)</a:t>
            </a:r>
          </a:p>
          <a:p>
            <a:r>
              <a:rPr lang="en-US" dirty="0" smtClean="0"/>
              <a:t>Longue </a:t>
            </a:r>
            <a:r>
              <a:rPr lang="en-US" dirty="0" err="1" smtClean="0"/>
              <a:t>poème</a:t>
            </a:r>
            <a:r>
              <a:rPr lang="en-US" dirty="0" smtClean="0"/>
              <a:t> (</a:t>
            </a:r>
            <a:r>
              <a:rPr lang="en-US" dirty="0" err="1" smtClean="0"/>
              <a:t>littérature</a:t>
            </a:r>
            <a:r>
              <a:rPr lang="en-US" dirty="0" smtClean="0"/>
              <a:t> </a:t>
            </a:r>
            <a:r>
              <a:rPr lang="en-US" dirty="0" err="1" smtClean="0"/>
              <a:t>militante</a:t>
            </a:r>
            <a:r>
              <a:rPr lang="en-US" dirty="0" smtClean="0"/>
              <a:t> et </a:t>
            </a:r>
            <a:r>
              <a:rPr lang="en-US" dirty="0" err="1" smtClean="0"/>
              <a:t>théologique</a:t>
            </a:r>
            <a:r>
              <a:rPr lang="en-US" dirty="0" smtClean="0"/>
              <a:t>): </a:t>
            </a:r>
            <a:r>
              <a:rPr lang="en-US" i="1" dirty="0" err="1" smtClean="0"/>
              <a:t>Tragiques</a:t>
            </a:r>
            <a:r>
              <a:rPr lang="en-US" dirty="0" smtClean="0"/>
              <a:t> de </a:t>
            </a:r>
            <a:r>
              <a:rPr lang="en-US" dirty="0" err="1" smtClean="0"/>
              <a:t>Théodore</a:t>
            </a:r>
            <a:r>
              <a:rPr lang="en-US" dirty="0" smtClean="0"/>
              <a:t> Agrippa </a:t>
            </a:r>
            <a:r>
              <a:rPr lang="en-US" dirty="0" err="1" smtClean="0"/>
              <a:t>d’Aubigné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Genres </a:t>
            </a:r>
            <a:r>
              <a:rPr lang="en-US" dirty="0" err="1" smtClean="0"/>
              <a:t>Littéraires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u="sng" dirty="0" err="1" smtClean="0"/>
              <a:t>Récits</a:t>
            </a:r>
            <a:endParaRPr lang="en-US" u="sng" dirty="0" smtClean="0"/>
          </a:p>
          <a:p>
            <a:r>
              <a:rPr lang="en-US" dirty="0" smtClean="0"/>
              <a:t>Prose narrative: </a:t>
            </a:r>
            <a:r>
              <a:rPr lang="en-US" dirty="0" err="1" smtClean="0"/>
              <a:t>Pantagruel</a:t>
            </a:r>
            <a:r>
              <a:rPr lang="en-US" dirty="0" smtClean="0"/>
              <a:t>, </a:t>
            </a:r>
            <a:r>
              <a:rPr lang="en-US" dirty="0" err="1" smtClean="0"/>
              <a:t>Gargantua</a:t>
            </a:r>
            <a:r>
              <a:rPr lang="en-US" dirty="0" smtClean="0"/>
              <a:t>, Tiers-</a:t>
            </a:r>
            <a:r>
              <a:rPr lang="en-US" dirty="0" err="1" smtClean="0"/>
              <a:t>Livres</a:t>
            </a:r>
            <a:r>
              <a:rPr lang="en-US" dirty="0" smtClean="0"/>
              <a:t>, Quart-</a:t>
            </a:r>
            <a:r>
              <a:rPr lang="en-US" dirty="0" err="1" smtClean="0"/>
              <a:t>Livre</a:t>
            </a:r>
            <a:r>
              <a:rPr lang="en-US" dirty="0" smtClean="0"/>
              <a:t>, </a:t>
            </a:r>
            <a:r>
              <a:rPr lang="en-US" dirty="0" err="1" smtClean="0"/>
              <a:t>Cinquième-Livre</a:t>
            </a:r>
            <a:r>
              <a:rPr lang="en-US" dirty="0" smtClean="0"/>
              <a:t>. (Rabelais)</a:t>
            </a:r>
          </a:p>
          <a:p>
            <a:r>
              <a:rPr lang="en-US" dirty="0" smtClean="0"/>
              <a:t>Conte: </a:t>
            </a:r>
            <a:r>
              <a:rPr lang="en-US" dirty="0" err="1" smtClean="0"/>
              <a:t>L’Heptaméronde</a:t>
            </a:r>
            <a:r>
              <a:rPr lang="en-US" dirty="0" smtClean="0"/>
              <a:t> </a:t>
            </a:r>
            <a:r>
              <a:rPr lang="en-US" dirty="0" err="1" smtClean="0"/>
              <a:t>Margueritte</a:t>
            </a:r>
            <a:r>
              <a:rPr lang="en-US" dirty="0" smtClean="0"/>
              <a:t> de Navarre</a:t>
            </a:r>
          </a:p>
          <a:p>
            <a:pPr>
              <a:buNone/>
            </a:pPr>
            <a:r>
              <a:rPr lang="en-US" u="sng" dirty="0" err="1" smtClean="0"/>
              <a:t>Essais</a:t>
            </a:r>
            <a:endParaRPr lang="en-US" u="sng" dirty="0" smtClean="0"/>
          </a:p>
          <a:p>
            <a:r>
              <a:rPr lang="en-US" i="1" dirty="0" err="1" smtClean="0"/>
              <a:t>L’institution</a:t>
            </a:r>
            <a:r>
              <a:rPr lang="en-US" i="1" dirty="0" smtClean="0"/>
              <a:t> de la religion </a:t>
            </a:r>
            <a:r>
              <a:rPr lang="en-US" i="1" dirty="0" err="1" smtClean="0"/>
              <a:t>chrétienne</a:t>
            </a:r>
            <a:r>
              <a:rPr lang="en-US" dirty="0" smtClean="0"/>
              <a:t> de Calvin  </a:t>
            </a:r>
            <a:r>
              <a:rPr lang="en-US" dirty="0" err="1" smtClean="0"/>
              <a:t>défend</a:t>
            </a:r>
            <a:r>
              <a:rPr lang="en-US" dirty="0" smtClean="0"/>
              <a:t> la </a:t>
            </a:r>
            <a:r>
              <a:rPr lang="en-US" dirty="0" err="1" smtClean="0"/>
              <a:t>réforme</a:t>
            </a:r>
            <a:endParaRPr lang="en-US" dirty="0" smtClean="0"/>
          </a:p>
          <a:p>
            <a:r>
              <a:rPr lang="en-US" i="1" dirty="0" err="1" smtClean="0"/>
              <a:t>Essais</a:t>
            </a:r>
            <a:r>
              <a:rPr lang="en-US" i="1" dirty="0" smtClean="0"/>
              <a:t> I et II </a:t>
            </a:r>
            <a:r>
              <a:rPr lang="en-US" dirty="0" smtClean="0"/>
              <a:t>de Montaigne.</a:t>
            </a:r>
          </a:p>
          <a:p>
            <a:pPr>
              <a:buNone/>
            </a:pPr>
            <a:r>
              <a:rPr lang="en-US" u="sng" dirty="0" err="1" smtClean="0"/>
              <a:t>Théâtre</a:t>
            </a:r>
            <a:endParaRPr lang="en-US" dirty="0" smtClean="0"/>
          </a:p>
          <a:p>
            <a:r>
              <a:rPr lang="en-US" dirty="0" err="1" smtClean="0"/>
              <a:t>Tragédie</a:t>
            </a:r>
            <a:r>
              <a:rPr lang="en-US" dirty="0" smtClean="0"/>
              <a:t> (sans  </a:t>
            </a:r>
            <a:r>
              <a:rPr lang="en-US" dirty="0" err="1" smtClean="0"/>
              <a:t>décore</a:t>
            </a:r>
            <a:r>
              <a:rPr lang="en-US" dirty="0" smtClean="0"/>
              <a:t> </a:t>
            </a:r>
            <a:r>
              <a:rPr lang="en-US" dirty="0" err="1" smtClean="0"/>
              <a:t>ni</a:t>
            </a:r>
            <a:r>
              <a:rPr lang="en-US" dirty="0" smtClean="0"/>
              <a:t> costumes, de simples </a:t>
            </a:r>
            <a:r>
              <a:rPr lang="en-US" dirty="0" err="1" smtClean="0"/>
              <a:t>tapisseries</a:t>
            </a:r>
            <a:r>
              <a:rPr lang="en-US" dirty="0" smtClean="0"/>
              <a:t> </a:t>
            </a:r>
            <a:r>
              <a:rPr lang="en-US" dirty="0" err="1" smtClean="0"/>
              <a:t>servent</a:t>
            </a:r>
            <a:r>
              <a:rPr lang="en-US" dirty="0" smtClean="0"/>
              <a:t> à </a:t>
            </a:r>
            <a:r>
              <a:rPr lang="en-US" dirty="0" err="1" smtClean="0"/>
              <a:t>délimiter</a:t>
            </a:r>
            <a:r>
              <a:rPr lang="en-US" dirty="0" smtClean="0"/>
              <a:t> </a:t>
            </a:r>
            <a:r>
              <a:rPr lang="en-US" dirty="0" err="1" smtClean="0"/>
              <a:t>l’espace</a:t>
            </a:r>
            <a:r>
              <a:rPr lang="en-US" dirty="0" smtClean="0"/>
              <a:t> de la scène) – </a:t>
            </a:r>
            <a:r>
              <a:rPr lang="en-US" dirty="0" err="1" smtClean="0"/>
              <a:t>Théodore</a:t>
            </a:r>
            <a:r>
              <a:rPr lang="en-US" dirty="0" smtClean="0"/>
              <a:t> de </a:t>
            </a:r>
            <a:r>
              <a:rPr lang="en-US" dirty="0" err="1" smtClean="0"/>
              <a:t>Bèze</a:t>
            </a:r>
            <a:r>
              <a:rPr lang="en-US" dirty="0" smtClean="0"/>
              <a:t> (1519-1605)</a:t>
            </a:r>
          </a:p>
          <a:p>
            <a:r>
              <a:rPr lang="en-US" dirty="0" err="1" smtClean="0"/>
              <a:t>Comédie</a:t>
            </a:r>
            <a:r>
              <a:rPr lang="en-US" dirty="0" smtClean="0"/>
              <a:t> (</a:t>
            </a:r>
            <a:r>
              <a:rPr lang="en-US" dirty="0" err="1" smtClean="0"/>
              <a:t>personnages</a:t>
            </a:r>
            <a:r>
              <a:rPr lang="en-US" dirty="0" smtClean="0"/>
              <a:t> </a:t>
            </a:r>
            <a:r>
              <a:rPr lang="en-US" dirty="0" err="1" smtClean="0"/>
              <a:t>glorieux</a:t>
            </a:r>
            <a:r>
              <a:rPr lang="en-US" dirty="0" smtClean="0"/>
              <a:t>, la diction des </a:t>
            </a:r>
            <a:r>
              <a:rPr lang="en-US" dirty="0" err="1" smtClean="0"/>
              <a:t>acteurs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grandiloquente</a:t>
            </a:r>
            <a:r>
              <a:rPr lang="en-US" dirty="0" smtClean="0"/>
              <a:t> –on </a:t>
            </a:r>
            <a:r>
              <a:rPr lang="en-US" dirty="0" err="1" smtClean="0"/>
              <a:t>prononce</a:t>
            </a:r>
            <a:r>
              <a:rPr lang="en-US" dirty="0" smtClean="0"/>
              <a:t> les “e” </a:t>
            </a:r>
            <a:r>
              <a:rPr lang="en-US" dirty="0" err="1" smtClean="0"/>
              <a:t>muets</a:t>
            </a:r>
            <a:r>
              <a:rPr lang="en-US" dirty="0" smtClean="0"/>
              <a:t>) – Pierre de </a:t>
            </a:r>
            <a:r>
              <a:rPr lang="en-US" dirty="0" err="1" smtClean="0"/>
              <a:t>Larivey</a:t>
            </a:r>
            <a:r>
              <a:rPr lang="en-US" dirty="0" smtClean="0"/>
              <a:t> (1540-1611)</a:t>
            </a:r>
            <a:endParaRPr lang="en-US" u="sng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219200"/>
          </a:xfrm>
        </p:spPr>
        <p:txBody>
          <a:bodyPr/>
          <a:lstStyle/>
          <a:p>
            <a:r>
              <a:rPr lang="en-US" dirty="0" smtClean="0"/>
              <a:t>Genres </a:t>
            </a:r>
            <a:r>
              <a:rPr lang="en-US" dirty="0" err="1" smtClean="0"/>
              <a:t>Littéraires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u="sng" dirty="0" smtClean="0"/>
              <a:t>François Rabelais (1483-1553)</a:t>
            </a:r>
            <a:endParaRPr lang="en-US" dirty="0" smtClean="0"/>
          </a:p>
          <a:p>
            <a:r>
              <a:rPr lang="en-US" dirty="0" smtClean="0"/>
              <a:t>1532: </a:t>
            </a:r>
            <a:r>
              <a:rPr lang="en-US" dirty="0" err="1" smtClean="0"/>
              <a:t>Pantagruel</a:t>
            </a:r>
            <a:endParaRPr lang="en-US" dirty="0" smtClean="0"/>
          </a:p>
          <a:p>
            <a:r>
              <a:rPr lang="en-US" dirty="0" smtClean="0"/>
              <a:t>1534: </a:t>
            </a:r>
            <a:r>
              <a:rPr lang="en-US" dirty="0" err="1" smtClean="0"/>
              <a:t>Gargantua</a:t>
            </a:r>
            <a:endParaRPr lang="en-US" dirty="0" smtClean="0"/>
          </a:p>
          <a:p>
            <a:r>
              <a:rPr lang="en-US" dirty="0" smtClean="0"/>
              <a:t>1546: Tiers </a:t>
            </a:r>
            <a:r>
              <a:rPr lang="en-US" dirty="0" err="1" smtClean="0"/>
              <a:t>livre</a:t>
            </a:r>
            <a:endParaRPr lang="en-US" dirty="0" smtClean="0"/>
          </a:p>
          <a:p>
            <a:r>
              <a:rPr lang="en-US" dirty="0" smtClean="0"/>
              <a:t>1548: Quart </a:t>
            </a:r>
            <a:r>
              <a:rPr lang="en-US" dirty="0" err="1" smtClean="0"/>
              <a:t>livre</a:t>
            </a:r>
            <a:endParaRPr lang="en-US" dirty="0" smtClean="0"/>
          </a:p>
          <a:p>
            <a:r>
              <a:rPr lang="en-US" dirty="0" smtClean="0"/>
              <a:t>1564: </a:t>
            </a:r>
            <a:r>
              <a:rPr lang="en-US" dirty="0" err="1" smtClean="0"/>
              <a:t>Cinqième</a:t>
            </a:r>
            <a:r>
              <a:rPr lang="en-US" dirty="0" smtClean="0"/>
              <a:t> </a:t>
            </a:r>
            <a:r>
              <a:rPr lang="en-US" dirty="0" err="1" smtClean="0"/>
              <a:t>livre</a:t>
            </a:r>
            <a:r>
              <a:rPr lang="en-US" dirty="0" smtClean="0"/>
              <a:t> (</a:t>
            </a:r>
            <a:r>
              <a:rPr lang="en-US" dirty="0" err="1" smtClean="0"/>
              <a:t>parution</a:t>
            </a:r>
            <a:r>
              <a:rPr lang="en-US" dirty="0" smtClean="0"/>
              <a:t> </a:t>
            </a:r>
            <a:r>
              <a:rPr lang="en-US" dirty="0" err="1" smtClean="0"/>
              <a:t>posthume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219200"/>
          </a:xfrm>
        </p:spPr>
        <p:txBody>
          <a:bodyPr/>
          <a:lstStyle/>
          <a:p>
            <a:r>
              <a:rPr lang="en-US" dirty="0" err="1" smtClean="0"/>
              <a:t>Ecrivains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u="sng" dirty="0" err="1" smtClean="0"/>
              <a:t>Cl</a:t>
            </a:r>
            <a:r>
              <a:rPr lang="en-US" dirty="0" err="1" smtClean="0"/>
              <a:t>ément</a:t>
            </a:r>
            <a:r>
              <a:rPr lang="en-US" dirty="0" smtClean="0"/>
              <a:t> Marot (1496-1544)</a:t>
            </a:r>
          </a:p>
          <a:p>
            <a:r>
              <a:rPr lang="en-US" dirty="0" smtClean="0"/>
              <a:t>1526: </a:t>
            </a:r>
            <a:r>
              <a:rPr lang="en-US" dirty="0" err="1" smtClean="0"/>
              <a:t>L’enfer</a:t>
            </a:r>
            <a:r>
              <a:rPr lang="en-US" dirty="0" smtClean="0"/>
              <a:t> (</a:t>
            </a:r>
            <a:r>
              <a:rPr lang="en-US" dirty="0" err="1" smtClean="0"/>
              <a:t>publié</a:t>
            </a:r>
            <a:r>
              <a:rPr lang="en-US" dirty="0" smtClean="0"/>
              <a:t> en 1542)</a:t>
            </a:r>
          </a:p>
          <a:p>
            <a:r>
              <a:rPr lang="en-US" dirty="0" smtClean="0"/>
              <a:t>1527: </a:t>
            </a:r>
            <a:r>
              <a:rPr lang="en-US" dirty="0" err="1" smtClean="0"/>
              <a:t>Epître</a:t>
            </a:r>
            <a:r>
              <a:rPr lang="en-US" dirty="0" smtClean="0"/>
              <a:t> au </a:t>
            </a:r>
            <a:r>
              <a:rPr lang="en-US" dirty="0" err="1" smtClean="0"/>
              <a:t>roi</a:t>
            </a:r>
            <a:r>
              <a:rPr lang="en-US" dirty="0" smtClean="0"/>
              <a:t> pour le </a:t>
            </a:r>
            <a:r>
              <a:rPr lang="en-US" dirty="0" err="1" smtClean="0"/>
              <a:t>délivrer</a:t>
            </a:r>
            <a:r>
              <a:rPr lang="en-US" dirty="0" smtClean="0"/>
              <a:t> de prison</a:t>
            </a:r>
          </a:p>
          <a:p>
            <a:r>
              <a:rPr lang="en-US" dirty="0" smtClean="0"/>
              <a:t>1532: </a:t>
            </a:r>
            <a:r>
              <a:rPr lang="en-US" dirty="0" err="1" smtClean="0"/>
              <a:t>Epître</a:t>
            </a:r>
            <a:r>
              <a:rPr lang="en-US" dirty="0" smtClean="0"/>
              <a:t> au </a:t>
            </a:r>
            <a:r>
              <a:rPr lang="en-US" dirty="0" err="1" smtClean="0"/>
              <a:t>roi</a:t>
            </a:r>
            <a:r>
              <a:rPr lang="en-US" dirty="0" smtClean="0"/>
              <a:t>  pour </a:t>
            </a:r>
            <a:r>
              <a:rPr lang="en-US" dirty="0" err="1" smtClean="0"/>
              <a:t>avoir</a:t>
            </a:r>
            <a:r>
              <a:rPr lang="en-US" dirty="0" smtClean="0"/>
              <a:t>  </a:t>
            </a:r>
            <a:r>
              <a:rPr lang="en-US" dirty="0" err="1" smtClean="0"/>
              <a:t>été</a:t>
            </a:r>
            <a:r>
              <a:rPr lang="en-US" dirty="0" smtClean="0"/>
              <a:t> </a:t>
            </a:r>
            <a:r>
              <a:rPr lang="en-US" dirty="0" err="1" smtClean="0"/>
              <a:t>dérobé</a:t>
            </a:r>
            <a:endParaRPr lang="en-US" dirty="0" smtClean="0"/>
          </a:p>
          <a:p>
            <a:r>
              <a:rPr lang="en-US" dirty="0" smtClean="0"/>
              <a:t>1538: Editions de </a:t>
            </a:r>
            <a:r>
              <a:rPr lang="en-US" dirty="0" err="1" smtClean="0"/>
              <a:t>ses</a:t>
            </a:r>
            <a:r>
              <a:rPr lang="en-US" dirty="0" smtClean="0"/>
              <a:t> </a:t>
            </a:r>
            <a:r>
              <a:rPr lang="en-US" dirty="0" err="1" smtClean="0"/>
              <a:t>œuvres</a:t>
            </a:r>
            <a:endParaRPr lang="en-US" dirty="0" smtClean="0"/>
          </a:p>
          <a:p>
            <a:r>
              <a:rPr lang="en-US" dirty="0" smtClean="0"/>
              <a:t>1543: </a:t>
            </a:r>
            <a:r>
              <a:rPr lang="en-US" dirty="0" err="1" smtClean="0"/>
              <a:t>Psaumes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219200"/>
          </a:xfrm>
        </p:spPr>
        <p:txBody>
          <a:bodyPr/>
          <a:lstStyle/>
          <a:p>
            <a:r>
              <a:rPr lang="en-US" dirty="0" err="1" smtClean="0"/>
              <a:t>Ecrivains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u="sng" dirty="0" smtClean="0"/>
              <a:t>Joachim Du Bellay (1522-1560)</a:t>
            </a:r>
            <a:endParaRPr lang="en-US" dirty="0" smtClean="0"/>
          </a:p>
          <a:p>
            <a:r>
              <a:rPr lang="en-US" dirty="0" smtClean="0"/>
              <a:t>1549: </a:t>
            </a:r>
            <a:r>
              <a:rPr lang="en-US" dirty="0" err="1" smtClean="0"/>
              <a:t>Dèfense</a:t>
            </a:r>
            <a:r>
              <a:rPr lang="en-US" dirty="0" smtClean="0"/>
              <a:t> et </a:t>
            </a:r>
            <a:r>
              <a:rPr lang="en-US" dirty="0" err="1" smtClean="0"/>
              <a:t>illustrationde</a:t>
            </a:r>
            <a:r>
              <a:rPr lang="en-US" dirty="0" smtClean="0"/>
              <a:t> la langue </a:t>
            </a:r>
            <a:r>
              <a:rPr lang="en-US" dirty="0" err="1" smtClean="0"/>
              <a:t>française</a:t>
            </a:r>
            <a:endParaRPr lang="en-US" dirty="0" smtClean="0"/>
          </a:p>
          <a:p>
            <a:r>
              <a:rPr lang="en-US" dirty="0" smtClean="0"/>
              <a:t>1550: </a:t>
            </a:r>
            <a:r>
              <a:rPr lang="en-US" dirty="0" err="1" smtClean="0"/>
              <a:t>L’Olive</a:t>
            </a:r>
            <a:endParaRPr lang="en-US" dirty="0" smtClean="0"/>
          </a:p>
          <a:p>
            <a:r>
              <a:rPr lang="en-US" dirty="0" smtClean="0"/>
              <a:t>1558: Les regrets et Les </a:t>
            </a:r>
            <a:r>
              <a:rPr lang="en-US" dirty="0" err="1" smtClean="0"/>
              <a:t>Antiquités</a:t>
            </a:r>
            <a:r>
              <a:rPr lang="en-US" dirty="0" smtClean="0"/>
              <a:t> de Rome</a:t>
            </a:r>
          </a:p>
          <a:p>
            <a:r>
              <a:rPr lang="en-US" dirty="0" smtClean="0"/>
              <a:t>1559: Le </a:t>
            </a:r>
            <a:r>
              <a:rPr lang="en-US" dirty="0" err="1" smtClean="0"/>
              <a:t>poète</a:t>
            </a:r>
            <a:r>
              <a:rPr lang="en-US" dirty="0" smtClean="0"/>
              <a:t> </a:t>
            </a:r>
            <a:r>
              <a:rPr lang="en-US" dirty="0" err="1" smtClean="0"/>
              <a:t>courtisan</a:t>
            </a:r>
            <a:r>
              <a:rPr lang="en-US" dirty="0" smtClean="0"/>
              <a:t> (satire)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219200"/>
          </a:xfrm>
        </p:spPr>
        <p:txBody>
          <a:bodyPr/>
          <a:lstStyle/>
          <a:p>
            <a:r>
              <a:rPr lang="en-US" dirty="0" err="1" smtClean="0"/>
              <a:t>Ecrivains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u="sng" dirty="0" smtClean="0"/>
              <a:t>Pierre de Ronsard (1524-1585)</a:t>
            </a:r>
            <a:endParaRPr lang="en-US" dirty="0" smtClean="0"/>
          </a:p>
          <a:p>
            <a:r>
              <a:rPr lang="en-US" dirty="0" smtClean="0"/>
              <a:t>1550: Odes</a:t>
            </a:r>
          </a:p>
          <a:p>
            <a:r>
              <a:rPr lang="en-US" dirty="0" smtClean="0"/>
              <a:t>1552: Les Amours de </a:t>
            </a:r>
            <a:r>
              <a:rPr lang="en-US" dirty="0" err="1" smtClean="0"/>
              <a:t>Cassandre</a:t>
            </a:r>
            <a:endParaRPr lang="en-US" dirty="0" smtClean="0"/>
          </a:p>
          <a:p>
            <a:r>
              <a:rPr lang="en-US" dirty="0" smtClean="0"/>
              <a:t>1555-1564: </a:t>
            </a:r>
            <a:r>
              <a:rPr lang="en-US" dirty="0" err="1" smtClean="0"/>
              <a:t>Hymnes</a:t>
            </a:r>
            <a:endParaRPr lang="en-US" dirty="0" smtClean="0"/>
          </a:p>
          <a:p>
            <a:r>
              <a:rPr lang="en-US" dirty="0" smtClean="0"/>
              <a:t>1562: </a:t>
            </a:r>
            <a:r>
              <a:rPr lang="en-US" dirty="0" err="1" smtClean="0"/>
              <a:t>Discours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les </a:t>
            </a:r>
            <a:r>
              <a:rPr lang="en-US" dirty="0" err="1" smtClean="0"/>
              <a:t>misères</a:t>
            </a:r>
            <a:r>
              <a:rPr lang="en-US" dirty="0" smtClean="0"/>
              <a:t> de </a:t>
            </a:r>
            <a:r>
              <a:rPr lang="en-US" dirty="0" err="1" smtClean="0"/>
              <a:t>ce</a:t>
            </a:r>
            <a:r>
              <a:rPr lang="en-US" dirty="0" smtClean="0"/>
              <a:t> temps (</a:t>
            </a:r>
            <a:r>
              <a:rPr lang="en-US" dirty="0" err="1" smtClean="0"/>
              <a:t>engagé</a:t>
            </a:r>
            <a:r>
              <a:rPr lang="en-US" dirty="0" smtClean="0"/>
              <a:t>)</a:t>
            </a:r>
          </a:p>
          <a:p>
            <a:r>
              <a:rPr lang="en-US" dirty="0" smtClean="0"/>
              <a:t>1572: </a:t>
            </a:r>
            <a:r>
              <a:rPr lang="en-US" dirty="0" err="1" smtClean="0"/>
              <a:t>LaFranciade</a:t>
            </a:r>
            <a:r>
              <a:rPr lang="en-US" dirty="0" smtClean="0"/>
              <a:t> (</a:t>
            </a:r>
            <a:r>
              <a:rPr lang="en-US" dirty="0" err="1" smtClean="0"/>
              <a:t>poème</a:t>
            </a:r>
            <a:r>
              <a:rPr lang="en-US" dirty="0" smtClean="0"/>
              <a:t> </a:t>
            </a:r>
            <a:r>
              <a:rPr lang="en-US" dirty="0" err="1" smtClean="0"/>
              <a:t>épique</a:t>
            </a:r>
            <a:r>
              <a:rPr lang="en-US" dirty="0" smtClean="0"/>
              <a:t>)</a:t>
            </a:r>
          </a:p>
          <a:p>
            <a:r>
              <a:rPr lang="en-US" dirty="0" smtClean="0"/>
              <a:t>1578: Sonnets pour Hélène</a:t>
            </a:r>
          </a:p>
          <a:p>
            <a:r>
              <a:rPr lang="en-US" dirty="0" smtClean="0"/>
              <a:t>1586: </a:t>
            </a:r>
            <a:r>
              <a:rPr lang="en-US" dirty="0" err="1" smtClean="0"/>
              <a:t>Derniers</a:t>
            </a:r>
            <a:r>
              <a:rPr lang="en-US" dirty="0" smtClean="0"/>
              <a:t> </a:t>
            </a:r>
            <a:r>
              <a:rPr lang="en-US" dirty="0" err="1" smtClean="0"/>
              <a:t>vers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219200"/>
          </a:xfrm>
        </p:spPr>
        <p:txBody>
          <a:bodyPr/>
          <a:lstStyle/>
          <a:p>
            <a:r>
              <a:rPr lang="en-US" dirty="0" err="1" smtClean="0"/>
              <a:t>Ecrivains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u="sng" dirty="0" smtClean="0"/>
              <a:t>Agrippa </a:t>
            </a:r>
            <a:r>
              <a:rPr lang="en-US" u="sng" dirty="0" err="1" smtClean="0"/>
              <a:t>d’Aubign</a:t>
            </a:r>
            <a:r>
              <a:rPr lang="en-US" dirty="0" err="1" smtClean="0"/>
              <a:t>é</a:t>
            </a:r>
            <a:r>
              <a:rPr lang="en-US" dirty="0" smtClean="0"/>
              <a:t> (1552-1630)</a:t>
            </a:r>
          </a:p>
          <a:p>
            <a:r>
              <a:rPr lang="en-US" dirty="0" smtClean="0"/>
              <a:t>1570-1573: Le </a:t>
            </a:r>
            <a:r>
              <a:rPr lang="en-US" dirty="0" err="1" smtClean="0"/>
              <a:t>printemps</a:t>
            </a:r>
            <a:endParaRPr lang="en-US" dirty="0" smtClean="0"/>
          </a:p>
          <a:p>
            <a:r>
              <a:rPr lang="en-US" dirty="0" smtClean="0"/>
              <a:t>1577: Les </a:t>
            </a:r>
            <a:r>
              <a:rPr lang="en-US" dirty="0" err="1" smtClean="0"/>
              <a:t>tragiques</a:t>
            </a:r>
            <a:r>
              <a:rPr lang="en-US" dirty="0" smtClean="0"/>
              <a:t> (</a:t>
            </a:r>
            <a:r>
              <a:rPr lang="en-US" dirty="0" err="1" smtClean="0"/>
              <a:t>publiées</a:t>
            </a:r>
            <a:r>
              <a:rPr lang="en-US" dirty="0" smtClean="0"/>
              <a:t> en 1616)</a:t>
            </a:r>
          </a:p>
          <a:p>
            <a:r>
              <a:rPr lang="en-US" dirty="0" smtClean="0"/>
              <a:t>1617: </a:t>
            </a:r>
            <a:r>
              <a:rPr lang="en-US" dirty="0" err="1" smtClean="0"/>
              <a:t>Aventure</a:t>
            </a:r>
            <a:r>
              <a:rPr lang="en-US" dirty="0" smtClean="0"/>
              <a:t> du baron </a:t>
            </a:r>
            <a:r>
              <a:rPr lang="en-US" dirty="0" err="1" smtClean="0"/>
              <a:t>deFaeneste</a:t>
            </a:r>
            <a:r>
              <a:rPr lang="en-US" dirty="0" smtClean="0"/>
              <a:t> (</a:t>
            </a:r>
            <a:r>
              <a:rPr lang="en-US" dirty="0" err="1" smtClean="0"/>
              <a:t>satired’un</a:t>
            </a:r>
            <a:r>
              <a:rPr lang="en-US" dirty="0" smtClean="0"/>
              <a:t> </a:t>
            </a:r>
            <a:r>
              <a:rPr lang="en-US" dirty="0" err="1" smtClean="0"/>
              <a:t>courtisan</a:t>
            </a:r>
            <a:r>
              <a:rPr lang="en-US" dirty="0" smtClean="0"/>
              <a:t>)</a:t>
            </a:r>
          </a:p>
          <a:p>
            <a:r>
              <a:rPr lang="en-US" dirty="0" smtClean="0"/>
              <a:t>1618-1627: Histoire </a:t>
            </a:r>
            <a:r>
              <a:rPr lang="en-US" dirty="0" err="1" smtClean="0"/>
              <a:t>universelle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219200"/>
          </a:xfrm>
        </p:spPr>
        <p:txBody>
          <a:bodyPr/>
          <a:lstStyle/>
          <a:p>
            <a:r>
              <a:rPr lang="en-US" dirty="0" err="1" smtClean="0"/>
              <a:t>Ecrivains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u="sng" dirty="0" smtClean="0"/>
              <a:t>Michel Montaigne (1533-1592)</a:t>
            </a:r>
            <a:endParaRPr lang="en-US" dirty="0" smtClean="0"/>
          </a:p>
          <a:p>
            <a:r>
              <a:rPr lang="en-US" dirty="0" smtClean="0"/>
              <a:t>1580: les </a:t>
            </a:r>
            <a:r>
              <a:rPr lang="en-US" dirty="0" err="1" smtClean="0"/>
              <a:t>essais</a:t>
            </a:r>
            <a:r>
              <a:rPr lang="en-US" dirty="0" smtClean="0"/>
              <a:t> (</a:t>
            </a:r>
            <a:r>
              <a:rPr lang="en-US" dirty="0" err="1" smtClean="0"/>
              <a:t>livres</a:t>
            </a:r>
            <a:r>
              <a:rPr lang="en-US" dirty="0" smtClean="0"/>
              <a:t> I et II), journal de voyage</a:t>
            </a:r>
          </a:p>
          <a:p>
            <a:r>
              <a:rPr lang="en-US" dirty="0" smtClean="0"/>
              <a:t>1588: les </a:t>
            </a:r>
            <a:r>
              <a:rPr lang="en-US" dirty="0" err="1" smtClean="0"/>
              <a:t>essais</a:t>
            </a:r>
            <a:r>
              <a:rPr lang="en-US" dirty="0" smtClean="0"/>
              <a:t> (</a:t>
            </a:r>
            <a:r>
              <a:rPr lang="en-US" dirty="0" err="1" smtClean="0"/>
              <a:t>livre</a:t>
            </a:r>
            <a:r>
              <a:rPr lang="en-US" smtClean="0"/>
              <a:t> III)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219200"/>
          </a:xfrm>
        </p:spPr>
        <p:txBody>
          <a:bodyPr/>
          <a:lstStyle/>
          <a:p>
            <a:r>
              <a:rPr lang="en-US" dirty="0" err="1" smtClean="0"/>
              <a:t>Ecrivains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390</TotalTime>
  <Words>977</Words>
  <Application>Microsoft Office PowerPoint</Application>
  <PresentationFormat>On-screen Show (4:3)</PresentationFormat>
  <Paragraphs>115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Paper</vt:lpstr>
      <vt:lpstr>HISTOIRE DE LA LITTERATURE FRANÇAISE (XVI SIECLE)</vt:lpstr>
      <vt:lpstr>La vie sociale</vt:lpstr>
      <vt:lpstr>La politique</vt:lpstr>
      <vt:lpstr>La vie culturelle</vt:lpstr>
      <vt:lpstr>Humanisme </vt:lpstr>
      <vt:lpstr>Humanisme (suite)</vt:lpstr>
      <vt:lpstr>Les querelles religieuses (réforme)</vt:lpstr>
      <vt:lpstr>Pléiade</vt:lpstr>
      <vt:lpstr>Ecole Lyonnaise</vt:lpstr>
      <vt:lpstr>Genres Littéraires</vt:lpstr>
      <vt:lpstr>Genres Littéraires</vt:lpstr>
      <vt:lpstr>Ecrivains</vt:lpstr>
      <vt:lpstr>Ecrivains</vt:lpstr>
      <vt:lpstr>Ecrivains</vt:lpstr>
      <vt:lpstr>Ecrivains</vt:lpstr>
      <vt:lpstr>Ecrivains</vt:lpstr>
      <vt:lpstr>Ecrivains</vt:lpstr>
    </vt:vector>
  </TitlesOfParts>
  <Company>http://sharingcentre.info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HISTOIRE DE LA LITTERATURE FRANÇAISE (XVI SIECLE)</dc:title>
  <dc:creator>Activated User</dc:creator>
  <cp:lastModifiedBy>Dante-Icha</cp:lastModifiedBy>
  <cp:revision>10</cp:revision>
  <dcterms:created xsi:type="dcterms:W3CDTF">2011-02-28T21:54:11Z</dcterms:created>
  <dcterms:modified xsi:type="dcterms:W3CDTF">2012-12-28T00:46:20Z</dcterms:modified>
</cp:coreProperties>
</file>