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7F932-A773-476B-9CDE-A1E3D1ABFDD7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3A300-BDFD-4D8A-A56B-52BE869B0F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7F932-A773-476B-9CDE-A1E3D1ABFDD7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3A300-BDFD-4D8A-A56B-52BE869B0F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7F932-A773-476B-9CDE-A1E3D1ABFDD7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3A300-BDFD-4D8A-A56B-52BE869B0F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7F932-A773-476B-9CDE-A1E3D1ABFDD7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3A300-BDFD-4D8A-A56B-52BE869B0F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7F932-A773-476B-9CDE-A1E3D1ABFDD7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3A300-BDFD-4D8A-A56B-52BE869B0F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7F932-A773-476B-9CDE-A1E3D1ABFDD7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3A300-BDFD-4D8A-A56B-52BE869B0F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7F932-A773-476B-9CDE-A1E3D1ABFDD7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3A300-BDFD-4D8A-A56B-52BE869B0F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7F932-A773-476B-9CDE-A1E3D1ABFDD7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3A300-BDFD-4D8A-A56B-52BE869B0F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7F932-A773-476B-9CDE-A1E3D1ABFDD7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5B3A300-BDFD-4D8A-A56B-52BE869B0F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7F932-A773-476B-9CDE-A1E3D1ABFDD7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3A300-BDFD-4D8A-A56B-52BE869B0F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7F932-A773-476B-9CDE-A1E3D1ABFDD7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3A300-BDFD-4D8A-A56B-52BE869B0F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A87F932-A773-476B-9CDE-A1E3D1ABFDD7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5B3A300-BDFD-4D8A-A56B-52BE869B0FC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Patterns of Organization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Try to memorize the groups of number below!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2  4  6   8   10  12</a:t>
            </a:r>
          </a:p>
          <a:p>
            <a:r>
              <a:rPr lang="en-US" sz="4800" dirty="0" smtClean="0"/>
              <a:t>3  1  5  2  8  4   7</a:t>
            </a:r>
          </a:p>
          <a:p>
            <a:r>
              <a:rPr lang="en-US" sz="4800" dirty="0" smtClean="0"/>
              <a:t>5   7  9  11  13  15</a:t>
            </a:r>
          </a:p>
          <a:p>
            <a:r>
              <a:rPr lang="en-US" sz="4800" dirty="0" smtClean="0"/>
              <a:t>2  5  6  4   9  8  3</a:t>
            </a:r>
            <a:endParaRPr lang="en-US" sz="4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Which group of numbers are easily memorized?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The first and the third group</a:t>
            </a:r>
          </a:p>
          <a:p>
            <a:r>
              <a:rPr lang="en-US" sz="4400" dirty="0" smtClean="0"/>
              <a:t>This is because they have patterns</a:t>
            </a:r>
          </a:p>
          <a:p>
            <a:r>
              <a:rPr lang="en-US" sz="4400" dirty="0" smtClean="0"/>
              <a:t>Patterns help you memorize information</a:t>
            </a:r>
          </a:p>
          <a:p>
            <a:pPr>
              <a:buNone/>
            </a:pPr>
            <a:endParaRPr lang="en-US" sz="4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importance of patterns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Understanding the patterns of organization helps you understand and remember information better</a:t>
            </a:r>
          </a:p>
          <a:p>
            <a:pPr>
              <a:buNone/>
            </a:pPr>
            <a:r>
              <a:rPr lang="en-US" dirty="0" smtClean="0"/>
              <a:t>There are four common patterns in a text:</a:t>
            </a:r>
          </a:p>
          <a:p>
            <a:pPr marL="514350" indent="-514350">
              <a:buAutoNum type="arabicPeriod"/>
            </a:pPr>
            <a:r>
              <a:rPr lang="en-US" dirty="0" smtClean="0"/>
              <a:t>Listing related ideas/examples</a:t>
            </a:r>
          </a:p>
          <a:p>
            <a:pPr marL="514350" indent="-514350">
              <a:buAutoNum type="arabicPeriod"/>
            </a:pPr>
            <a:r>
              <a:rPr lang="en-US" dirty="0" smtClean="0"/>
              <a:t>Sequence</a:t>
            </a:r>
          </a:p>
          <a:p>
            <a:pPr marL="514350" indent="-514350">
              <a:buAutoNum type="arabicPeriod"/>
            </a:pPr>
            <a:r>
              <a:rPr lang="en-US" dirty="0" smtClean="0"/>
              <a:t>Comparison/contrast</a:t>
            </a:r>
          </a:p>
          <a:p>
            <a:pPr marL="514350" indent="-514350">
              <a:buAutoNum type="arabicPeriod"/>
            </a:pPr>
            <a:r>
              <a:rPr lang="en-US" dirty="0" smtClean="0"/>
              <a:t>Cause Effect</a:t>
            </a:r>
          </a:p>
          <a:p>
            <a:pPr marL="514350" indent="-514350">
              <a:buAutoNum type="arabicPeriod"/>
            </a:pPr>
            <a:r>
              <a:rPr lang="en-US" dirty="0" smtClean="0"/>
              <a:t>Problem Solution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Listing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writer’s main idea is a general statement that is followed by a list of supporting details</a:t>
            </a:r>
          </a:p>
          <a:p>
            <a:r>
              <a:rPr lang="en-US" dirty="0" smtClean="0"/>
              <a:t>The signal words:</a:t>
            </a:r>
          </a:p>
          <a:p>
            <a:pPr>
              <a:buNone/>
            </a:pPr>
            <a:r>
              <a:rPr lang="en-US" dirty="0" smtClean="0"/>
              <a:t>A few, several, numerous, the main, another, many, a variety, for example, first, second, etc.</a:t>
            </a:r>
          </a:p>
          <a:p>
            <a:pPr>
              <a:buNone/>
            </a:pPr>
            <a:r>
              <a:rPr lang="en-US" dirty="0" smtClean="0"/>
              <a:t>e.g.: There are many things that I have to do on holiday, such as cleaning the house, washing the dirty clothes, ironing, and preparing the meal for my family.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Sequence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This pattern is used for the organization of two kinds of material:</a:t>
            </a:r>
          </a:p>
          <a:p>
            <a:pPr>
              <a:buFontTx/>
              <a:buChar char="-"/>
            </a:pPr>
            <a:r>
              <a:rPr lang="en-US" dirty="0" smtClean="0"/>
              <a:t>Events ordered by time</a:t>
            </a:r>
          </a:p>
          <a:p>
            <a:pPr>
              <a:buNone/>
            </a:pPr>
            <a:r>
              <a:rPr lang="en-US" dirty="0" smtClean="0"/>
              <a:t>	 I wake up at 5, then I pray, take a bath, have a bath, and after that get ready to go to campus.</a:t>
            </a:r>
          </a:p>
          <a:p>
            <a:pPr>
              <a:buFontTx/>
              <a:buChar char="-"/>
            </a:pPr>
            <a:r>
              <a:rPr lang="en-US" dirty="0" smtClean="0"/>
              <a:t>Steps in a process</a:t>
            </a:r>
          </a:p>
          <a:p>
            <a:pPr>
              <a:buFontTx/>
              <a:buChar char="-"/>
            </a:pPr>
            <a:r>
              <a:rPr lang="en-US" dirty="0" smtClean="0"/>
              <a:t>First, boil the water, then put the vegetables in the boiling water, let it cook for about three minutes, then drain it.</a:t>
            </a:r>
          </a:p>
          <a:p>
            <a:pPr>
              <a:buNone/>
            </a:pPr>
            <a:r>
              <a:rPr lang="en-US" dirty="0" smtClean="0"/>
              <a:t>	 Signal words: first, next, later, after, before, while, etc.</a:t>
            </a:r>
          </a:p>
          <a:p>
            <a:pPr>
              <a:buFontTx/>
              <a:buChar char="-"/>
            </a:pPr>
            <a:endParaRPr lang="en-US" dirty="0" smtClean="0"/>
          </a:p>
          <a:p>
            <a:pPr>
              <a:buFontTx/>
              <a:buChar char="-"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Comparison and Contrast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is used when the write wants to talk about the similarities and /or differences of two things</a:t>
            </a:r>
          </a:p>
          <a:p>
            <a:r>
              <a:rPr lang="en-US" dirty="0" smtClean="0"/>
              <a:t>Signal words: similarly, also, both, in common</a:t>
            </a:r>
          </a:p>
          <a:p>
            <a:r>
              <a:rPr lang="en-US" dirty="0" smtClean="0"/>
              <a:t>However, in  contrast, unlike, although, on the other hand, yet, different from, etc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dirty="0" smtClean="0"/>
              <a:t>e.g. Living in a village is more comfortable than living in a city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dirty="0" smtClean="0"/>
              <a:t>  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Cause-Effect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is to show how one event or condition is caused by another</a:t>
            </a:r>
          </a:p>
          <a:p>
            <a:pPr>
              <a:buNone/>
            </a:pPr>
            <a:r>
              <a:rPr lang="en-US" dirty="0" smtClean="0"/>
              <a:t>e.g. woke up late  (cause)         missed the bus (effect)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dirty="0" smtClean="0"/>
              <a:t>I woke up late, therefore, I missed the bus.</a:t>
            </a:r>
          </a:p>
          <a:p>
            <a:pPr>
              <a:buNone/>
            </a:pPr>
            <a:r>
              <a:rPr lang="en-US" dirty="0" smtClean="0"/>
              <a:t>Or</a:t>
            </a:r>
          </a:p>
          <a:p>
            <a:pPr>
              <a:buNone/>
            </a:pPr>
            <a:r>
              <a:rPr lang="en-US" dirty="0" smtClean="0"/>
              <a:t>I missed the bus because I woke up late.</a:t>
            </a:r>
          </a:p>
          <a:p>
            <a:pPr>
              <a:buNone/>
            </a:pPr>
            <a:r>
              <a:rPr lang="en-US" dirty="0" smtClean="0"/>
              <a:t>Signal words: cause, lead to, result in, due to, is the result of, caused by, etc.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shows problem-solution relationship</a:t>
            </a:r>
          </a:p>
          <a:p>
            <a:pPr>
              <a:buNone/>
            </a:pPr>
            <a:r>
              <a:rPr lang="en-US" dirty="0" smtClean="0"/>
              <a:t>e.g. </a:t>
            </a:r>
            <a:r>
              <a:rPr lang="en-US" dirty="0" smtClean="0"/>
              <a:t> 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Overpopulation can be solved by reinforcing family planning program</a:t>
            </a:r>
          </a:p>
          <a:p>
            <a:pPr>
              <a:buNone/>
            </a:pPr>
            <a:r>
              <a:rPr lang="en-US" dirty="0" smtClean="0"/>
              <a:t>Problem: overpopulation</a:t>
            </a:r>
          </a:p>
          <a:p>
            <a:pPr>
              <a:buNone/>
            </a:pPr>
            <a:r>
              <a:rPr lang="en-US" dirty="0" smtClean="0"/>
              <a:t>Solution: reinforcing family planning program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Mikulecky</a:t>
            </a:r>
            <a:r>
              <a:rPr lang="en-US" dirty="0" smtClean="0"/>
              <a:t>, B.S. and Linda Jeffries. 1996. More Reading Power. Addison-Wesley Publishing Company, Inc.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31</TotalTime>
  <Words>372</Words>
  <Application>Microsoft Office PowerPoint</Application>
  <PresentationFormat>On-screen Show (4:3)</PresentationFormat>
  <Paragraphs>51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Flow</vt:lpstr>
      <vt:lpstr>Patterns of Organization</vt:lpstr>
      <vt:lpstr>Try to memorize the groups of number below!</vt:lpstr>
      <vt:lpstr>Which group of numbers are easily memorized?</vt:lpstr>
      <vt:lpstr>The importance of patterns</vt:lpstr>
      <vt:lpstr>Listing</vt:lpstr>
      <vt:lpstr>Sequence</vt:lpstr>
      <vt:lpstr>Comparison and Contrast</vt:lpstr>
      <vt:lpstr>Cause-Effect</vt:lpstr>
      <vt:lpstr>Problem Solution</vt:lpstr>
      <vt:lpstr>References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Patterns of Organization</dc:title>
  <dc:creator>ferry</dc:creator>
  <cp:lastModifiedBy>ferry</cp:lastModifiedBy>
  <cp:revision>7</cp:revision>
  <dcterms:created xsi:type="dcterms:W3CDTF">2012-12-13T14:36:43Z</dcterms:created>
  <dcterms:modified xsi:type="dcterms:W3CDTF">2012-12-14T00:18:29Z</dcterms:modified>
</cp:coreProperties>
</file>