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75"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78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868037-F1A1-4B08-87CB-8715AAF18A57}" type="datetimeFigureOut">
              <a:rPr lang="id-ID" smtClean="0"/>
              <a:t>22/01/2013</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A011CE-4DC5-4828-8F0C-2243A4ACE5DE}" type="slidenum">
              <a:rPr lang="id-ID" smtClean="0"/>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BFA011CE-4DC5-4828-8F0C-2243A4ACE5DE}" type="slidenum">
              <a:rPr lang="id-ID" smtClean="0"/>
              <a:t>1</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2E6018D-BF13-43D9-8BA4-73527DA22C16}" type="datetimeFigureOut">
              <a:rPr lang="id-ID" smtClean="0"/>
              <a:pPr/>
              <a:t>22/01/2013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D8A28D9-6C0D-4EAF-A189-110B0C7ED0CE}"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E6018D-BF13-43D9-8BA4-73527DA22C16}" type="datetimeFigureOut">
              <a:rPr lang="id-ID" smtClean="0"/>
              <a:pPr/>
              <a:t>22/01/2013</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A28D9-6C0D-4EAF-A189-110B0C7ED0CE}"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524000"/>
          </a:xfrm>
        </p:spPr>
        <p:txBody>
          <a:bodyPr>
            <a:normAutofit fontScale="90000"/>
          </a:bodyPr>
          <a:lstStyle/>
          <a:p>
            <a:r>
              <a:rPr lang="id-ID" dirty="0" smtClean="0"/>
              <a:t/>
            </a:r>
            <a:br>
              <a:rPr lang="id-ID" dirty="0" smtClean="0"/>
            </a:br>
            <a:r>
              <a:rPr lang="id-ID" dirty="0" smtClean="0">
                <a:solidFill>
                  <a:srgbClr val="FF0000"/>
                </a:solidFill>
              </a:rPr>
              <a:t>THE </a:t>
            </a:r>
            <a:r>
              <a:rPr lang="id-ID" dirty="0">
                <a:solidFill>
                  <a:srgbClr val="FF0000"/>
                </a:solidFill>
              </a:rPr>
              <a:t>PATTERNS AND EFFECTIVENESS OF LANGUAGE USE IN CLIL CLASSROOM</a:t>
            </a:r>
            <a:br>
              <a:rPr lang="id-ID" dirty="0">
                <a:solidFill>
                  <a:srgbClr val="FF0000"/>
                </a:solidFill>
              </a:rPr>
            </a:br>
            <a:endParaRPr lang="id-ID" dirty="0">
              <a:solidFill>
                <a:srgbClr val="FF0000"/>
              </a:solidFill>
            </a:endParaRPr>
          </a:p>
        </p:txBody>
      </p:sp>
      <p:sp>
        <p:nvSpPr>
          <p:cNvPr id="5" name="Content Placeholder 4"/>
          <p:cNvSpPr>
            <a:spLocks noGrp="1"/>
          </p:cNvSpPr>
          <p:nvPr>
            <p:ph idx="1"/>
          </p:nvPr>
        </p:nvSpPr>
        <p:spPr/>
        <p:txBody>
          <a:bodyPr>
            <a:normAutofit lnSpcReduction="10000"/>
          </a:bodyPr>
          <a:lstStyle/>
          <a:p>
            <a:pPr algn="ctr">
              <a:buNone/>
            </a:pPr>
            <a:r>
              <a:rPr lang="id-ID" dirty="0" smtClean="0"/>
              <a:t>By</a:t>
            </a:r>
          </a:p>
          <a:p>
            <a:pPr algn="ctr">
              <a:buNone/>
            </a:pPr>
            <a:endParaRPr lang="id-ID" dirty="0"/>
          </a:p>
          <a:p>
            <a:pPr algn="ctr">
              <a:buNone/>
            </a:pPr>
            <a:r>
              <a:rPr lang="id-ID" dirty="0" smtClean="0"/>
              <a:t>Didi Sukyadi</a:t>
            </a:r>
          </a:p>
          <a:p>
            <a:pPr algn="ctr">
              <a:buNone/>
            </a:pPr>
            <a:r>
              <a:rPr lang="id-ID" dirty="0" smtClean="0"/>
              <a:t>Indonesia University of Education</a:t>
            </a:r>
          </a:p>
          <a:p>
            <a:pPr algn="ctr">
              <a:buNone/>
            </a:pPr>
            <a:endParaRPr lang="id-ID" dirty="0" smtClean="0"/>
          </a:p>
          <a:p>
            <a:pPr algn="ctr">
              <a:buNone/>
            </a:pPr>
            <a:r>
              <a:rPr lang="id-ID" dirty="0" smtClean="0"/>
              <a:t>Presented at</a:t>
            </a:r>
          </a:p>
          <a:p>
            <a:pPr algn="ctr">
              <a:buNone/>
            </a:pPr>
            <a:r>
              <a:rPr lang="id-ID" dirty="0" smtClean="0"/>
              <a:t>Thai TESOL Conference</a:t>
            </a:r>
          </a:p>
          <a:p>
            <a:pPr algn="ctr">
              <a:buNone/>
            </a:pPr>
            <a:r>
              <a:rPr lang="id-ID" dirty="0" smtClean="0"/>
              <a:t>Khon Kaen, Bangkok, 25-26 January 2013</a:t>
            </a:r>
            <a:endParaRPr lang="id-ID"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Background</a:t>
            </a:r>
            <a:endParaRPr lang="id-ID" dirty="0"/>
          </a:p>
        </p:txBody>
      </p:sp>
      <p:sp>
        <p:nvSpPr>
          <p:cNvPr id="3" name="Content Placeholder 2"/>
          <p:cNvSpPr>
            <a:spLocks noGrp="1"/>
          </p:cNvSpPr>
          <p:nvPr>
            <p:ph idx="1"/>
          </p:nvPr>
        </p:nvSpPr>
        <p:spPr/>
        <p:txBody>
          <a:bodyPr>
            <a:normAutofit fontScale="85000" lnSpcReduction="10000"/>
          </a:bodyPr>
          <a:lstStyle/>
          <a:p>
            <a:r>
              <a:rPr lang="id-ID" dirty="0"/>
              <a:t>Since 2006, </a:t>
            </a:r>
            <a:r>
              <a:rPr lang="id-ID" dirty="0" smtClean="0"/>
              <a:t>the implementation of content </a:t>
            </a:r>
            <a:r>
              <a:rPr lang="id-ID" dirty="0"/>
              <a:t>language integrated learning (CLIL) </a:t>
            </a:r>
            <a:r>
              <a:rPr lang="id-ID" dirty="0" smtClean="0"/>
              <a:t>started through the establishment of </a:t>
            </a:r>
            <a:r>
              <a:rPr lang="id-ID" dirty="0"/>
              <a:t>called Fledgling International Standard Schools (FISS). </a:t>
            </a:r>
            <a:endParaRPr lang="id-ID" dirty="0" smtClean="0"/>
          </a:p>
          <a:p>
            <a:r>
              <a:rPr lang="id-ID" dirty="0" smtClean="0"/>
              <a:t>Every </a:t>
            </a:r>
            <a:r>
              <a:rPr lang="id-ID" dirty="0"/>
              <a:t>municipal goverment </a:t>
            </a:r>
            <a:r>
              <a:rPr lang="id-ID" dirty="0" smtClean="0"/>
              <a:t>should </a:t>
            </a:r>
            <a:r>
              <a:rPr lang="id-ID" dirty="0"/>
              <a:t>establish </a:t>
            </a:r>
            <a:r>
              <a:rPr lang="id-ID" dirty="0" smtClean="0"/>
              <a:t>one </a:t>
            </a:r>
            <a:r>
              <a:rPr lang="id-ID" dirty="0"/>
              <a:t>FISS </a:t>
            </a:r>
            <a:r>
              <a:rPr lang="id-ID" dirty="0" smtClean="0"/>
              <a:t>which </a:t>
            </a:r>
            <a:r>
              <a:rPr lang="id-ID" dirty="0"/>
              <a:t>should meet national education standard plus standards adopted from those of OECD countries. </a:t>
            </a:r>
            <a:endParaRPr lang="id-ID" dirty="0" smtClean="0"/>
          </a:p>
          <a:p>
            <a:r>
              <a:rPr lang="id-ID" dirty="0" smtClean="0"/>
              <a:t>FISS was characterized by </a:t>
            </a:r>
            <a:r>
              <a:rPr lang="id-ID" dirty="0"/>
              <a:t>the use of English as the language of instruction </a:t>
            </a:r>
            <a:r>
              <a:rPr lang="id-ID" dirty="0" smtClean="0"/>
              <a:t>for </a:t>
            </a:r>
            <a:r>
              <a:rPr lang="id-ID" dirty="0"/>
              <a:t>teaching math and sciences, while for the rest of the </a:t>
            </a:r>
            <a:r>
              <a:rPr lang="id-ID" dirty="0" smtClean="0"/>
              <a:t>subjects useBahasa Indonesia</a:t>
            </a:r>
            <a:r>
              <a:rPr lang="id-ID" dirty="0" smtClean="0"/>
              <a:t>.</a:t>
            </a:r>
            <a:r>
              <a:rPr lang="id-ID" dirty="0" smtClean="0"/>
              <a:t> </a:t>
            </a:r>
            <a:endParaRPr lang="id-ID"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Problems</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Most </a:t>
            </a:r>
            <a:r>
              <a:rPr lang="id-ID" dirty="0"/>
              <a:t>math and science teachers do not have sufficient training in English and English teaching pedagogy. </a:t>
            </a:r>
            <a:endParaRPr lang="id-ID" dirty="0" smtClean="0"/>
          </a:p>
          <a:p>
            <a:r>
              <a:rPr lang="id-ID" dirty="0"/>
              <a:t>S</a:t>
            </a:r>
            <a:r>
              <a:rPr lang="id-ID" dirty="0" smtClean="0"/>
              <a:t>ome </a:t>
            </a:r>
            <a:r>
              <a:rPr lang="id-ID" dirty="0"/>
              <a:t>teachers are indicated to use only a small amount of English during their teaching such </a:t>
            </a:r>
            <a:r>
              <a:rPr lang="id-ID" dirty="0" smtClean="0"/>
              <a:t>as for </a:t>
            </a:r>
            <a:r>
              <a:rPr lang="id-ID" dirty="0"/>
              <a:t>opening and closing the lesson. </a:t>
            </a:r>
            <a:endParaRPr lang="id-ID" dirty="0" smtClean="0"/>
          </a:p>
          <a:p>
            <a:r>
              <a:rPr lang="id-ID" dirty="0" smtClean="0"/>
              <a:t>The </a:t>
            </a:r>
            <a:r>
              <a:rPr lang="id-ID" dirty="0"/>
              <a:t>main activities are mainly in Bahasa Indonesia. </a:t>
            </a:r>
            <a:endParaRPr lang="id-ID" dirty="0" smtClean="0"/>
          </a:p>
          <a:p>
            <a:r>
              <a:rPr lang="id-ID" dirty="0" smtClean="0"/>
              <a:t>Now, the law ordering the </a:t>
            </a:r>
            <a:r>
              <a:rPr lang="id-ID" dirty="0" smtClean="0"/>
              <a:t>running </a:t>
            </a:r>
            <a:r>
              <a:rPr lang="id-ID" dirty="0" smtClean="0"/>
              <a:t>of FISS has been nullified by Constitution Court, but the spirit and practices are still alive.</a:t>
            </a:r>
            <a:endParaRPr lang="id-ID"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Research Question?</a:t>
            </a:r>
            <a:endParaRPr lang="id-ID" dirty="0"/>
          </a:p>
        </p:txBody>
      </p:sp>
      <p:sp>
        <p:nvSpPr>
          <p:cNvPr id="3" name="Content Placeholder 2"/>
          <p:cNvSpPr>
            <a:spLocks noGrp="1"/>
          </p:cNvSpPr>
          <p:nvPr>
            <p:ph idx="1"/>
          </p:nvPr>
        </p:nvSpPr>
        <p:spPr/>
        <p:txBody>
          <a:bodyPr/>
          <a:lstStyle/>
          <a:p>
            <a:pPr marL="514350" indent="-514350">
              <a:buAutoNum type="arabicParenR"/>
            </a:pPr>
            <a:r>
              <a:rPr lang="id-ID" dirty="0" smtClean="0"/>
              <a:t>What are the patterns of </a:t>
            </a:r>
            <a:r>
              <a:rPr lang="id-ID" dirty="0" smtClean="0"/>
              <a:t>interaction </a:t>
            </a:r>
            <a:r>
              <a:rPr lang="id-ID" dirty="0" smtClean="0"/>
              <a:t>during the </a:t>
            </a:r>
            <a:r>
              <a:rPr lang="id-ID" dirty="0" smtClean="0"/>
              <a:t>teaching and learning activities.</a:t>
            </a:r>
            <a:endParaRPr lang="id-ID" dirty="0" smtClean="0"/>
          </a:p>
          <a:p>
            <a:pPr marL="514350" indent="-514350">
              <a:buAutoNum type="arabicParenR"/>
            </a:pPr>
            <a:r>
              <a:rPr lang="id-ID" dirty="0" smtClean="0"/>
              <a:t>Is the use of language  pedagogically indicate an effective classroom interaction?</a:t>
            </a:r>
            <a:endParaRPr lang="id-ID"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Theoretical Framework</a:t>
            </a:r>
            <a:endParaRPr lang="id-ID"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id-ID" dirty="0"/>
              <a:t>Snow, Met and Genesee (1989</a:t>
            </a:r>
            <a:r>
              <a:rPr lang="id-ID" dirty="0" smtClean="0"/>
              <a:t>) CLIL language: </a:t>
            </a:r>
            <a:r>
              <a:rPr lang="id-ID" i="1" dirty="0"/>
              <a:t>content obligatory language</a:t>
            </a:r>
            <a:r>
              <a:rPr lang="id-ID" dirty="0"/>
              <a:t> </a:t>
            </a:r>
            <a:r>
              <a:rPr lang="id-ID" dirty="0" smtClean="0"/>
              <a:t> for learning content and </a:t>
            </a:r>
            <a:r>
              <a:rPr lang="id-ID" i="1" dirty="0"/>
              <a:t>content-compatible language</a:t>
            </a:r>
            <a:r>
              <a:rPr lang="id-ID" dirty="0"/>
              <a:t> </a:t>
            </a:r>
            <a:r>
              <a:rPr lang="id-ID" dirty="0" smtClean="0"/>
              <a:t>for supporting content</a:t>
            </a:r>
          </a:p>
          <a:p>
            <a:r>
              <a:rPr lang="id-ID" dirty="0" smtClean="0"/>
              <a:t>Coyle et al (2010): CLIL Language: 1) Language of learning, </a:t>
            </a:r>
            <a:r>
              <a:rPr lang="id-ID" dirty="0" smtClean="0"/>
              <a:t>2) </a:t>
            </a:r>
            <a:r>
              <a:rPr lang="id-ID" dirty="0" smtClean="0"/>
              <a:t>Language </a:t>
            </a:r>
            <a:r>
              <a:rPr lang="id-ID" dirty="0" smtClean="0"/>
              <a:t>for </a:t>
            </a:r>
            <a:r>
              <a:rPr lang="id-ID" dirty="0" smtClean="0"/>
              <a:t>learning, </a:t>
            </a:r>
            <a:r>
              <a:rPr lang="id-ID" dirty="0" smtClean="0"/>
              <a:t>and </a:t>
            </a:r>
            <a:r>
              <a:rPr lang="id-ID" dirty="0" smtClean="0"/>
              <a:t>3) language </a:t>
            </a:r>
            <a:r>
              <a:rPr lang="id-ID" dirty="0" smtClean="0"/>
              <a:t>through learning.</a:t>
            </a:r>
          </a:p>
          <a:p>
            <a:r>
              <a:rPr lang="id-ID" dirty="0" smtClean="0"/>
              <a:t>Language of learning= content language, language for learning = for learning interaction, language through learning = for learning </a:t>
            </a:r>
            <a:r>
              <a:rPr lang="id-ID" dirty="0" smtClean="0"/>
              <a:t>new </a:t>
            </a:r>
            <a:r>
              <a:rPr lang="id-ID" dirty="0" smtClean="0"/>
              <a:t>knowledge.</a:t>
            </a:r>
            <a:endParaRPr lang="id-ID"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Theoretical Framework</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Different from ordinary conversation where the  </a:t>
            </a:r>
            <a:r>
              <a:rPr lang="en-US" dirty="0" smtClean="0"/>
              <a:t>transition-relevance </a:t>
            </a:r>
            <a:r>
              <a:rPr lang="en-US" dirty="0" smtClean="0"/>
              <a:t>place (TRP) becomes </a:t>
            </a:r>
            <a:r>
              <a:rPr lang="en-US" dirty="0" smtClean="0"/>
              <a:t>available</a:t>
            </a:r>
            <a:r>
              <a:rPr lang="id-ID" dirty="0" smtClean="0"/>
              <a:t> through:</a:t>
            </a:r>
            <a:r>
              <a:rPr lang="en-US" dirty="0" smtClean="0"/>
              <a:t> (</a:t>
            </a:r>
            <a:r>
              <a:rPr lang="en-US" dirty="0" smtClean="0"/>
              <a:t>1) “the current speaker selects </a:t>
            </a:r>
            <a:r>
              <a:rPr lang="en-US" dirty="0" smtClean="0"/>
              <a:t>the</a:t>
            </a:r>
            <a:r>
              <a:rPr lang="id-ID" dirty="0" smtClean="0"/>
              <a:t> </a:t>
            </a:r>
            <a:r>
              <a:rPr lang="en-US" dirty="0" smtClean="0"/>
              <a:t>next </a:t>
            </a:r>
            <a:r>
              <a:rPr lang="en-US" dirty="0" smtClean="0"/>
              <a:t>speaker,” (2) “the next speaker self-selects,” and (3) “the current </a:t>
            </a:r>
            <a:r>
              <a:rPr lang="en-US" dirty="0" smtClean="0"/>
              <a:t>speaker</a:t>
            </a:r>
            <a:r>
              <a:rPr lang="id-ID" dirty="0" smtClean="0"/>
              <a:t>, in the classroom discourse, the rule is </a:t>
            </a:r>
            <a:r>
              <a:rPr lang="en-US" dirty="0" smtClean="0"/>
              <a:t>the </a:t>
            </a:r>
            <a:r>
              <a:rPr lang="en-US" dirty="0" smtClean="0"/>
              <a:t>IRF sequence (teacher </a:t>
            </a:r>
            <a:r>
              <a:rPr lang="en-US" dirty="0" smtClean="0"/>
              <a:t>initiation–student </a:t>
            </a:r>
            <a:r>
              <a:rPr lang="en-US" dirty="0" smtClean="0"/>
              <a:t>response–teacher feedback; Sinclair &amp; </a:t>
            </a:r>
            <a:r>
              <a:rPr lang="en-US" dirty="0" err="1" smtClean="0"/>
              <a:t>Coulthard</a:t>
            </a:r>
            <a:r>
              <a:rPr lang="en-US" dirty="0" smtClean="0"/>
              <a:t>, 1975) or IRE, </a:t>
            </a:r>
            <a:r>
              <a:rPr lang="en-US" dirty="0" smtClean="0"/>
              <a:t>where</a:t>
            </a:r>
            <a:r>
              <a:rPr lang="id-ID" dirty="0" smtClean="0"/>
              <a:t> </a:t>
            </a:r>
            <a:r>
              <a:rPr lang="en-US" dirty="0" smtClean="0"/>
              <a:t>E </a:t>
            </a:r>
            <a:r>
              <a:rPr lang="en-US" dirty="0" smtClean="0"/>
              <a:t>stands for Evaluation (</a:t>
            </a:r>
            <a:r>
              <a:rPr lang="en-US" dirty="0" err="1" smtClean="0"/>
              <a:t>Mehan</a:t>
            </a:r>
            <a:r>
              <a:rPr lang="en-US" dirty="0" smtClean="0"/>
              <a:t>, 1979). According to Wells (1993</a:t>
            </a:r>
            <a:r>
              <a:rPr lang="en-US" dirty="0" smtClean="0"/>
              <a:t>)</a:t>
            </a:r>
            <a:r>
              <a:rPr lang="id-ID" dirty="0" smtClean="0"/>
              <a:t> in Waring (2009)</a:t>
            </a:r>
            <a:endParaRPr lang="id-ID" dirty="0" smtClean="0"/>
          </a:p>
          <a:p>
            <a:endParaRPr lang="id-ID"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Effective CLIL Classroom</a:t>
            </a:r>
            <a:br>
              <a:rPr lang="id-ID" dirty="0" smtClean="0"/>
            </a:br>
            <a:r>
              <a:rPr lang="id-ID" dirty="0" smtClean="0"/>
              <a:t>(de Graaff et al 2007) </a:t>
            </a:r>
            <a:endParaRPr lang="id-ID" dirty="0"/>
          </a:p>
        </p:txBody>
      </p:sp>
      <p:sp>
        <p:nvSpPr>
          <p:cNvPr id="3" name="Content Placeholder 2"/>
          <p:cNvSpPr>
            <a:spLocks noGrp="1"/>
          </p:cNvSpPr>
          <p:nvPr>
            <p:ph idx="1"/>
          </p:nvPr>
        </p:nvSpPr>
        <p:spPr/>
        <p:txBody>
          <a:bodyPr>
            <a:normAutofit/>
          </a:bodyPr>
          <a:lstStyle/>
          <a:p>
            <a:pPr>
              <a:buNone/>
            </a:pPr>
            <a:r>
              <a:rPr lang="en-US" dirty="0" smtClean="0"/>
              <a:t>(1) Teachers facilitate exposure to input at a (minimally) challenging level </a:t>
            </a:r>
            <a:r>
              <a:rPr lang="en-US" dirty="0" smtClean="0"/>
              <a:t>by</a:t>
            </a:r>
            <a:r>
              <a:rPr lang="id-ID" dirty="0" smtClean="0"/>
              <a:t> </a:t>
            </a:r>
            <a:r>
              <a:rPr lang="en-US" dirty="0" smtClean="0"/>
              <a:t>selecting </a:t>
            </a:r>
            <a:r>
              <a:rPr lang="en-US" dirty="0" smtClean="0"/>
              <a:t>attractive authentic materials, adapting texts up to the level </a:t>
            </a:r>
            <a:r>
              <a:rPr lang="en-US" dirty="0" smtClean="0"/>
              <a:t>of</a:t>
            </a:r>
            <a:r>
              <a:rPr lang="id-ID" dirty="0" smtClean="0"/>
              <a:t> </a:t>
            </a:r>
            <a:r>
              <a:rPr lang="en-US" dirty="0" smtClean="0"/>
              <a:t>the </a:t>
            </a:r>
            <a:r>
              <a:rPr lang="en-US" dirty="0" smtClean="0"/>
              <a:t>learners and scaffolding on the content and language level by </a:t>
            </a:r>
            <a:r>
              <a:rPr lang="en-US" dirty="0" smtClean="0"/>
              <a:t>active</a:t>
            </a:r>
            <a:r>
              <a:rPr lang="id-ID" dirty="0" smtClean="0"/>
              <a:t> </a:t>
            </a:r>
            <a:r>
              <a:rPr lang="en-US" dirty="0" smtClean="0"/>
              <a:t>use </a:t>
            </a:r>
            <a:r>
              <a:rPr lang="en-US" dirty="0" smtClean="0"/>
              <a:t>of body language and visual aids</a:t>
            </a:r>
            <a:r>
              <a:rPr lang="en-US" dirty="0" smtClean="0"/>
              <a:t>.</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Effective CLIL Classroom</a:t>
            </a:r>
            <a:endParaRPr lang="id-ID" dirty="0"/>
          </a:p>
        </p:txBody>
      </p:sp>
      <p:sp>
        <p:nvSpPr>
          <p:cNvPr id="3" name="Content Placeholder 2"/>
          <p:cNvSpPr>
            <a:spLocks noGrp="1"/>
          </p:cNvSpPr>
          <p:nvPr>
            <p:ph idx="1"/>
          </p:nvPr>
        </p:nvSpPr>
        <p:spPr/>
        <p:txBody>
          <a:bodyPr/>
          <a:lstStyle/>
          <a:p>
            <a:pPr>
              <a:buNone/>
            </a:pPr>
            <a:r>
              <a:rPr lang="en-US" dirty="0" smtClean="0"/>
              <a:t>(2) Teachers facilitate </a:t>
            </a:r>
            <a:r>
              <a:rPr lang="en-US" dirty="0" smtClean="0"/>
              <a:t>meaning-focused </a:t>
            </a:r>
            <a:r>
              <a:rPr lang="en-US" dirty="0" smtClean="0"/>
              <a:t>processing by stimulating the learners </a:t>
            </a:r>
            <a:r>
              <a:rPr lang="en-US" dirty="0" smtClean="0"/>
              <a:t>to</a:t>
            </a:r>
            <a:r>
              <a:rPr lang="id-ID" dirty="0" smtClean="0"/>
              <a:t> </a:t>
            </a:r>
            <a:r>
              <a:rPr lang="en-US" dirty="0" smtClean="0"/>
              <a:t>request </a:t>
            </a:r>
            <a:r>
              <a:rPr lang="en-US" dirty="0" smtClean="0"/>
              <a:t>new vocabulary items, check their meaning, use explicit </a:t>
            </a:r>
            <a:r>
              <a:rPr lang="en-US" dirty="0" smtClean="0"/>
              <a:t>and</a:t>
            </a:r>
            <a:r>
              <a:rPr lang="id-ID" dirty="0" smtClean="0"/>
              <a:t> </a:t>
            </a:r>
            <a:r>
              <a:rPr lang="en-US" dirty="0" smtClean="0"/>
              <a:t>implicit </a:t>
            </a:r>
            <a:r>
              <a:rPr lang="en-US" dirty="0" smtClean="0"/>
              <a:t>types of corrective feedback on incorrect meaning </a:t>
            </a:r>
            <a:r>
              <a:rPr lang="en-US" dirty="0" smtClean="0"/>
              <a:t>identification,</a:t>
            </a:r>
            <a:r>
              <a:rPr lang="id-ID" dirty="0" smtClean="0"/>
              <a:t> </a:t>
            </a:r>
            <a:r>
              <a:rPr lang="en-US" dirty="0" smtClean="0"/>
              <a:t>and </a:t>
            </a:r>
            <a:r>
              <a:rPr lang="en-US" dirty="0" smtClean="0"/>
              <a:t>practice through relevant speaking and writing assignments.</a:t>
            </a:r>
          </a:p>
          <a:p>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Effective CLIL Classroom</a:t>
            </a:r>
            <a:endParaRPr lang="id-ID" dirty="0"/>
          </a:p>
        </p:txBody>
      </p:sp>
      <p:sp>
        <p:nvSpPr>
          <p:cNvPr id="3" name="Content Placeholder 2"/>
          <p:cNvSpPr>
            <a:spLocks noGrp="1"/>
          </p:cNvSpPr>
          <p:nvPr>
            <p:ph idx="1"/>
          </p:nvPr>
        </p:nvSpPr>
        <p:spPr/>
        <p:txBody>
          <a:bodyPr>
            <a:normAutofit/>
          </a:bodyPr>
          <a:lstStyle/>
          <a:p>
            <a:pPr>
              <a:buNone/>
            </a:pPr>
            <a:r>
              <a:rPr lang="en-US" dirty="0" smtClean="0"/>
              <a:t>(3) Teachers facilitate form-</a:t>
            </a:r>
            <a:r>
              <a:rPr lang="en-US" dirty="0" err="1" smtClean="0"/>
              <a:t>focussed</a:t>
            </a:r>
            <a:r>
              <a:rPr lang="en-US" dirty="0" smtClean="0"/>
              <a:t> processing by giving examples, </a:t>
            </a:r>
            <a:r>
              <a:rPr lang="en-US" dirty="0" smtClean="0"/>
              <a:t>using</a:t>
            </a:r>
            <a:r>
              <a:rPr lang="id-ID" dirty="0" smtClean="0"/>
              <a:t> </a:t>
            </a:r>
            <a:r>
              <a:rPr lang="en-US" dirty="0" smtClean="0"/>
              <a:t>recasts </a:t>
            </a:r>
            <a:r>
              <a:rPr lang="en-US" dirty="0" smtClean="0"/>
              <a:t>and confirmation checks, clarification requests and giving </a:t>
            </a:r>
            <a:r>
              <a:rPr lang="en-US" dirty="0" smtClean="0"/>
              <a:t>feedback</a:t>
            </a:r>
            <a:r>
              <a:rPr lang="id-ID" dirty="0" smtClean="0"/>
              <a:t> </a:t>
            </a:r>
            <a:r>
              <a:rPr lang="en-US" dirty="0" smtClean="0"/>
              <a:t>(sometimes </a:t>
            </a:r>
            <a:r>
              <a:rPr lang="en-US" dirty="0" smtClean="0"/>
              <a:t>including peer feedback). </a:t>
            </a:r>
            <a:r>
              <a:rPr lang="en-US" dirty="0" smtClean="0"/>
              <a:t>CLIL </a:t>
            </a:r>
            <a:r>
              <a:rPr lang="en-US" dirty="0" smtClean="0"/>
              <a:t>teachers providing explicit form-focused instruction, e.g. </a:t>
            </a:r>
            <a:r>
              <a:rPr lang="id-ID" dirty="0" smtClean="0"/>
              <a:t>b</a:t>
            </a:r>
            <a:r>
              <a:rPr lang="en-US" dirty="0" smtClean="0"/>
              <a:t>y</a:t>
            </a:r>
            <a:r>
              <a:rPr lang="id-ID" dirty="0" smtClean="0"/>
              <a:t> explaining </a:t>
            </a:r>
            <a:r>
              <a:rPr lang="id-ID" dirty="0" smtClean="0"/>
              <a:t>rules.</a:t>
            </a:r>
          </a:p>
          <a:p>
            <a:endParaRPr lang="id-ID"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Effective CLIL Classroom</a:t>
            </a:r>
            <a:endParaRPr lang="id-ID"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(4) Teachers facilitate output production by encouraging learners’ </a:t>
            </a:r>
            <a:r>
              <a:rPr lang="en-US" dirty="0" smtClean="0"/>
              <a:t>reactions,</a:t>
            </a:r>
            <a:r>
              <a:rPr lang="id-ID" dirty="0" smtClean="0"/>
              <a:t> </a:t>
            </a:r>
            <a:r>
              <a:rPr lang="en-US" dirty="0" smtClean="0"/>
              <a:t>working </a:t>
            </a:r>
            <a:r>
              <a:rPr lang="en-US" dirty="0" smtClean="0"/>
              <a:t>in different interactive formats and </a:t>
            </a:r>
            <a:r>
              <a:rPr lang="id-ID" dirty="0" smtClean="0"/>
              <a:t>practising </a:t>
            </a:r>
            <a:r>
              <a:rPr lang="en-US" dirty="0" smtClean="0"/>
              <a:t>creative</a:t>
            </a:r>
            <a:r>
              <a:rPr lang="id-ID" dirty="0" smtClean="0"/>
              <a:t> </a:t>
            </a:r>
            <a:r>
              <a:rPr lang="en-US" dirty="0" smtClean="0"/>
              <a:t>forms </a:t>
            </a:r>
            <a:r>
              <a:rPr lang="en-US" dirty="0" smtClean="0"/>
              <a:t>of oral (presentations, round tables, debates) and written (</a:t>
            </a:r>
            <a:r>
              <a:rPr lang="en-US" dirty="0" smtClean="0"/>
              <a:t>letters,</a:t>
            </a:r>
            <a:r>
              <a:rPr lang="id-ID" dirty="0" smtClean="0"/>
              <a:t> </a:t>
            </a:r>
            <a:r>
              <a:rPr lang="en-US" dirty="0" smtClean="0"/>
              <a:t>surveys</a:t>
            </a:r>
            <a:r>
              <a:rPr lang="en-US" dirty="0" smtClean="0"/>
              <a:t>, articles, manuals) output production, suggesting </a:t>
            </a:r>
            <a:r>
              <a:rPr lang="en-US" dirty="0" smtClean="0"/>
              <a:t>communicatively</a:t>
            </a:r>
            <a:r>
              <a:rPr lang="id-ID" dirty="0" smtClean="0"/>
              <a:t> </a:t>
            </a:r>
            <a:r>
              <a:rPr lang="en-US" dirty="0" smtClean="0"/>
              <a:t>feasible </a:t>
            </a:r>
            <a:r>
              <a:rPr lang="en-US" dirty="0" smtClean="0"/>
              <a:t>tasks, giving the learners enough time for </a:t>
            </a:r>
            <a:r>
              <a:rPr lang="en-US" dirty="0" smtClean="0"/>
              <a:t>task</a:t>
            </a:r>
            <a:r>
              <a:rPr lang="id-ID" dirty="0" smtClean="0"/>
              <a:t> </a:t>
            </a:r>
            <a:r>
              <a:rPr lang="en-US" dirty="0" smtClean="0"/>
              <a:t>completion</a:t>
            </a:r>
            <a:r>
              <a:rPr lang="en-US" dirty="0" smtClean="0"/>
              <a:t>, encouraging learners to speak only in English, </a:t>
            </a:r>
            <a:r>
              <a:rPr lang="en-US" dirty="0" smtClean="0"/>
              <a:t>providing</a:t>
            </a:r>
            <a:r>
              <a:rPr lang="id-ID" dirty="0" smtClean="0"/>
              <a:t> </a:t>
            </a:r>
            <a:r>
              <a:rPr lang="en-US" dirty="0" smtClean="0"/>
              <a:t>feedback </a:t>
            </a:r>
            <a:r>
              <a:rPr lang="en-US" dirty="0" smtClean="0"/>
              <a:t>on students’ incorrect language use and stimulating </a:t>
            </a:r>
            <a:r>
              <a:rPr lang="en-US" dirty="0" smtClean="0"/>
              <a:t>peer</a:t>
            </a:r>
            <a:r>
              <a:rPr lang="id-ID" dirty="0" smtClean="0"/>
              <a:t> feedback</a:t>
            </a:r>
            <a:r>
              <a:rPr lang="id-ID" dirty="0" smtClean="0"/>
              <a:t>.</a:t>
            </a:r>
          </a:p>
          <a:p>
            <a:endParaRPr lang="id-ID"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Effective CLIL Classroom</a:t>
            </a:r>
            <a:endParaRPr lang="id-ID" dirty="0"/>
          </a:p>
        </p:txBody>
      </p:sp>
      <p:sp>
        <p:nvSpPr>
          <p:cNvPr id="3" name="Content Placeholder 2"/>
          <p:cNvSpPr>
            <a:spLocks noGrp="1"/>
          </p:cNvSpPr>
          <p:nvPr>
            <p:ph idx="1"/>
          </p:nvPr>
        </p:nvSpPr>
        <p:spPr/>
        <p:txBody>
          <a:bodyPr/>
          <a:lstStyle/>
          <a:p>
            <a:pPr>
              <a:buNone/>
            </a:pPr>
            <a:r>
              <a:rPr lang="en-US" dirty="0" smtClean="0"/>
              <a:t>(5) Teachers facilitate the use of compensation strategies by stimulating </a:t>
            </a:r>
            <a:r>
              <a:rPr lang="en-US" dirty="0" smtClean="0"/>
              <a:t>students</a:t>
            </a:r>
            <a:r>
              <a:rPr lang="id-ID" dirty="0" smtClean="0"/>
              <a:t> </a:t>
            </a:r>
            <a:r>
              <a:rPr lang="en-US" dirty="0" smtClean="0"/>
              <a:t>to </a:t>
            </a:r>
            <a:r>
              <a:rPr lang="en-US" dirty="0" smtClean="0"/>
              <a:t>overcome problems in language comprehension and </a:t>
            </a:r>
            <a:r>
              <a:rPr lang="en-US" dirty="0" smtClean="0"/>
              <a:t>language</a:t>
            </a:r>
            <a:r>
              <a:rPr lang="id-ID" dirty="0" smtClean="0"/>
              <a:t> </a:t>
            </a:r>
            <a:r>
              <a:rPr lang="en-US" dirty="0" smtClean="0"/>
              <a:t>production</a:t>
            </a:r>
            <a:r>
              <a:rPr lang="en-US" dirty="0" smtClean="0"/>
              <a:t>, reflecting on use of compensation strategies, and </a:t>
            </a:r>
            <a:r>
              <a:rPr lang="en-US" dirty="0" smtClean="0"/>
              <a:t>scaffolding</a:t>
            </a:r>
            <a:r>
              <a:rPr lang="id-ID" dirty="0" smtClean="0"/>
              <a:t> on-the-spot </a:t>
            </a:r>
            <a:r>
              <a:rPr lang="id-ID" dirty="0" smtClean="0"/>
              <a:t>strategy use.</a:t>
            </a:r>
          </a:p>
          <a:p>
            <a:endParaRPr lang="id-ID"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METHOD</a:t>
            </a:r>
            <a:endParaRPr lang="id-ID" dirty="0"/>
          </a:p>
        </p:txBody>
      </p:sp>
      <p:sp>
        <p:nvSpPr>
          <p:cNvPr id="3" name="Content Placeholder 2"/>
          <p:cNvSpPr>
            <a:spLocks noGrp="1"/>
          </p:cNvSpPr>
          <p:nvPr>
            <p:ph idx="1"/>
          </p:nvPr>
        </p:nvSpPr>
        <p:spPr/>
        <p:txBody>
          <a:bodyPr/>
          <a:lstStyle/>
          <a:p>
            <a:r>
              <a:rPr lang="id-ID" dirty="0" smtClean="0"/>
              <a:t>Respondent: Biology, Math and Physics teachers teaching in Junior High Schools categorised as Fledling International Standard Schools.</a:t>
            </a:r>
          </a:p>
          <a:p>
            <a:r>
              <a:rPr lang="id-ID" dirty="0" smtClean="0"/>
              <a:t>Their teaching sessions (a session for each teacher was videotaped and transcribed.</a:t>
            </a:r>
          </a:p>
          <a:p>
            <a:r>
              <a:rPr lang="id-ID" dirty="0" smtClean="0"/>
              <a:t>The results were analyzed based on the theoretical framework mentioned above.</a:t>
            </a:r>
            <a:endParaRPr lang="id-ID"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FINDINGS AND DISCUSSION</a:t>
            </a:r>
            <a:endParaRPr lang="id-ID" dirty="0"/>
          </a:p>
        </p:txBody>
      </p:sp>
      <p:sp>
        <p:nvSpPr>
          <p:cNvPr id="3" name="Content Placeholder 2"/>
          <p:cNvSpPr>
            <a:spLocks noGrp="1"/>
          </p:cNvSpPr>
          <p:nvPr>
            <p:ph idx="1"/>
          </p:nvPr>
        </p:nvSpPr>
        <p:spPr/>
        <p:txBody>
          <a:bodyPr>
            <a:normAutofit/>
          </a:bodyPr>
          <a:lstStyle/>
          <a:p>
            <a:r>
              <a:rPr lang="id-ID" dirty="0" smtClean="0"/>
              <a:t>IRF is confirmed:</a:t>
            </a:r>
          </a:p>
          <a:p>
            <a:pPr>
              <a:buNone/>
            </a:pPr>
            <a:r>
              <a:rPr lang="en-US" dirty="0" smtClean="0"/>
              <a:t>Extract 1.</a:t>
            </a:r>
            <a:endParaRPr lang="id-ID" dirty="0" smtClean="0"/>
          </a:p>
          <a:p>
            <a:pPr>
              <a:buNone/>
            </a:pPr>
            <a:r>
              <a:rPr lang="en-US" dirty="0" smtClean="0"/>
              <a:t>32</a:t>
            </a:r>
            <a:r>
              <a:rPr lang="id-ID" dirty="0" smtClean="0"/>
              <a:t>  </a:t>
            </a:r>
            <a:r>
              <a:rPr lang="en-US" dirty="0" smtClean="0"/>
              <a:t>F:</a:t>
            </a:r>
            <a:r>
              <a:rPr lang="id-ID" dirty="0" smtClean="0"/>
              <a:t> </a:t>
            </a:r>
            <a:r>
              <a:rPr lang="en-US" dirty="0" smtClean="0"/>
              <a:t>By </a:t>
            </a:r>
            <a:r>
              <a:rPr lang="en-US" dirty="0" smtClean="0"/>
              <a:t>the way ((pause)) where is DNA is located? </a:t>
            </a:r>
            <a:r>
              <a:rPr lang="en-US" b="1" dirty="0" smtClean="0"/>
              <a:t>(=I)</a:t>
            </a:r>
            <a:endParaRPr lang="id-ID" dirty="0" smtClean="0"/>
          </a:p>
          <a:p>
            <a:pPr>
              <a:buNone/>
            </a:pPr>
            <a:r>
              <a:rPr lang="en-US" dirty="0" smtClean="0"/>
              <a:t>33</a:t>
            </a:r>
            <a:r>
              <a:rPr lang="id-ID" dirty="0" smtClean="0"/>
              <a:t>  </a:t>
            </a:r>
            <a:r>
              <a:rPr lang="en-US" dirty="0" smtClean="0"/>
              <a:t>Students:</a:t>
            </a:r>
            <a:r>
              <a:rPr lang="id-ID" dirty="0" smtClean="0"/>
              <a:t> </a:t>
            </a:r>
            <a:r>
              <a:rPr lang="en-US" dirty="0" smtClean="0"/>
              <a:t>Nucleus</a:t>
            </a:r>
            <a:r>
              <a:rPr lang="en-US" dirty="0" smtClean="0"/>
              <a:t>. </a:t>
            </a:r>
            <a:r>
              <a:rPr lang="en-US" b="1" dirty="0" smtClean="0"/>
              <a:t>(=R)</a:t>
            </a:r>
            <a:endParaRPr lang="id-ID" dirty="0" smtClean="0"/>
          </a:p>
          <a:p>
            <a:pPr>
              <a:buNone/>
            </a:pPr>
            <a:r>
              <a:rPr lang="en-US" dirty="0" smtClean="0"/>
              <a:t>34</a:t>
            </a:r>
            <a:r>
              <a:rPr lang="id-ID" dirty="0" smtClean="0"/>
              <a:t>  </a:t>
            </a:r>
            <a:r>
              <a:rPr lang="en-US" dirty="0" smtClean="0"/>
              <a:t>F:</a:t>
            </a:r>
            <a:r>
              <a:rPr lang="id-ID" dirty="0" smtClean="0"/>
              <a:t> </a:t>
            </a:r>
            <a:r>
              <a:rPr lang="en-US" dirty="0" smtClean="0"/>
              <a:t>Correct</a:t>
            </a:r>
            <a:r>
              <a:rPr lang="en-US" dirty="0" smtClean="0"/>
              <a:t>. This is cell [showing her slides to the students] </a:t>
            </a:r>
            <a:r>
              <a:rPr lang="en-US" b="1" dirty="0" smtClean="0"/>
              <a:t>(F)</a:t>
            </a:r>
            <a:endParaRPr lang="id-ID" dirty="0" smtClean="0"/>
          </a:p>
          <a:p>
            <a:endParaRPr lang="id-ID"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Initiation</a:t>
            </a:r>
            <a:endParaRPr lang="id-ID"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id-ID" dirty="0" smtClean="0"/>
              <a:t>Teacher mostly uses questions to initiate IRF</a:t>
            </a:r>
          </a:p>
          <a:p>
            <a:pPr>
              <a:buNone/>
            </a:pPr>
            <a:r>
              <a:rPr lang="en-US" dirty="0" smtClean="0"/>
              <a:t>Extract 2</a:t>
            </a:r>
            <a:r>
              <a:rPr lang="en-US" dirty="0" smtClean="0"/>
              <a:t>.</a:t>
            </a:r>
            <a:endParaRPr lang="id-ID" dirty="0" smtClean="0"/>
          </a:p>
          <a:p>
            <a:pPr>
              <a:buNone/>
            </a:pPr>
            <a:r>
              <a:rPr lang="en-US" dirty="0" smtClean="0"/>
              <a:t>T	: =Oh, no. Greater than 180°. ((pause))</a:t>
            </a:r>
            <a:endParaRPr lang="id-ID" dirty="0" smtClean="0"/>
          </a:p>
          <a:p>
            <a:pPr>
              <a:buNone/>
            </a:pPr>
            <a:r>
              <a:rPr lang="en-US" dirty="0" smtClean="0"/>
              <a:t>	  (</a:t>
            </a:r>
            <a:r>
              <a:rPr lang="en-US" dirty="0" err="1" smtClean="0"/>
              <a:t>mekka</a:t>
            </a:r>
            <a:r>
              <a:rPr lang="en-US" dirty="0" smtClean="0"/>
              <a:t> </a:t>
            </a:r>
            <a:r>
              <a:rPr lang="en-US" dirty="0" err="1" smtClean="0"/>
              <a:t>bunit</a:t>
            </a:r>
            <a:r>
              <a:rPr lang="en-US" dirty="0" smtClean="0"/>
              <a:t> </a:t>
            </a:r>
            <a:r>
              <a:rPr lang="en-US" dirty="0" err="1" smtClean="0"/>
              <a:t>cor</a:t>
            </a:r>
            <a:r>
              <a:rPr lang="en-US" dirty="0" smtClean="0"/>
              <a:t>)</a:t>
            </a:r>
            <a:endParaRPr lang="id-ID" dirty="0" smtClean="0"/>
          </a:p>
          <a:p>
            <a:pPr>
              <a:buNone/>
            </a:pPr>
            <a:r>
              <a:rPr lang="en-US" dirty="0" smtClean="0"/>
              <a:t>	 200 degree is call? 200 degree  is call? ((pause))</a:t>
            </a:r>
            <a:endParaRPr lang="id-ID" dirty="0" smtClean="0"/>
          </a:p>
          <a:p>
            <a:pPr>
              <a:buNone/>
            </a:pPr>
            <a:r>
              <a:rPr lang="en-US" dirty="0" smtClean="0"/>
              <a:t>	 Ok </a:t>
            </a:r>
            <a:r>
              <a:rPr lang="en-US" dirty="0" err="1" smtClean="0"/>
              <a:t>Hasni</a:t>
            </a:r>
            <a:r>
              <a:rPr lang="en-US" dirty="0" smtClean="0"/>
              <a:t>. ((pause)) What is the name? </a:t>
            </a:r>
            <a:r>
              <a:rPr lang="en-US" i="1" dirty="0" smtClean="0"/>
              <a:t>Ayo</a:t>
            </a:r>
            <a:endParaRPr lang="id-ID" dirty="0" smtClean="0"/>
          </a:p>
          <a:p>
            <a:pPr>
              <a:buNone/>
            </a:pPr>
            <a:r>
              <a:rPr lang="en-US" dirty="0" smtClean="0"/>
              <a:t>	 Acute angle, obtuse angle, and then?</a:t>
            </a:r>
            <a:endParaRPr lang="id-ID" dirty="0" smtClean="0"/>
          </a:p>
          <a:p>
            <a:pPr>
              <a:buNone/>
            </a:pPr>
            <a:r>
              <a:rPr lang="en-US" dirty="0" smtClean="0"/>
              <a:t>S	: Right</a:t>
            </a:r>
            <a:endParaRPr lang="id-ID" dirty="0" smtClean="0"/>
          </a:p>
          <a:p>
            <a:pPr>
              <a:buNone/>
            </a:pPr>
            <a:r>
              <a:rPr lang="en-US" dirty="0" smtClean="0"/>
              <a:t>T	: Right angle. And then? ((pause)) What is the angle? ((pause)) R- r- r-?</a:t>
            </a:r>
            <a:endParaRPr lang="id-ID" dirty="0" smtClean="0"/>
          </a:p>
          <a:p>
            <a:pPr>
              <a:buNone/>
            </a:pPr>
            <a:r>
              <a:rPr lang="en-US" dirty="0" smtClean="0"/>
              <a:t>S	: Right</a:t>
            </a:r>
            <a:endParaRPr lang="id-ID" dirty="0" smtClean="0"/>
          </a:p>
          <a:p>
            <a:pPr>
              <a:buNone/>
            </a:pPr>
            <a:r>
              <a:rPr lang="en-US" dirty="0" smtClean="0"/>
              <a:t>T	: No. R – E – ?</a:t>
            </a:r>
            <a:endParaRPr lang="id-ID" dirty="0" smtClean="0"/>
          </a:p>
          <a:p>
            <a:pPr>
              <a:buNone/>
            </a:pPr>
            <a:endParaRPr lang="id-ID"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Language of Learning and Language For Learning are essential in IRF</a:t>
            </a:r>
            <a:endParaRPr lang="id-ID"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F:</a:t>
            </a:r>
            <a:r>
              <a:rPr lang="id-ID" dirty="0" smtClean="0"/>
              <a:t> 		</a:t>
            </a:r>
            <a:r>
              <a:rPr lang="en-US" dirty="0" smtClean="0"/>
              <a:t>By </a:t>
            </a:r>
            <a:r>
              <a:rPr lang="en-US" dirty="0" smtClean="0"/>
              <a:t>the way ((pause)) where is DNA is located? </a:t>
            </a:r>
            <a:r>
              <a:rPr lang="en-US" b="1" dirty="0" smtClean="0"/>
              <a:t>(=I)</a:t>
            </a:r>
            <a:endParaRPr lang="id-ID" dirty="0" smtClean="0"/>
          </a:p>
          <a:p>
            <a:pPr>
              <a:buNone/>
            </a:pPr>
            <a:r>
              <a:rPr lang="en-US" dirty="0" smtClean="0"/>
              <a:t>Students:</a:t>
            </a:r>
            <a:r>
              <a:rPr lang="id-ID" dirty="0" smtClean="0"/>
              <a:t> </a:t>
            </a:r>
            <a:r>
              <a:rPr lang="en-US" dirty="0" smtClean="0"/>
              <a:t>Nucleus</a:t>
            </a:r>
            <a:r>
              <a:rPr lang="en-US" dirty="0" smtClean="0"/>
              <a:t>. </a:t>
            </a:r>
            <a:r>
              <a:rPr lang="en-US" b="1" dirty="0" smtClean="0"/>
              <a:t>(=R)</a:t>
            </a:r>
            <a:endParaRPr lang="id-ID" dirty="0" smtClean="0"/>
          </a:p>
          <a:p>
            <a:pPr>
              <a:buNone/>
            </a:pPr>
            <a:r>
              <a:rPr lang="en-US" dirty="0" smtClean="0"/>
              <a:t>F:</a:t>
            </a:r>
            <a:r>
              <a:rPr lang="id-ID" dirty="0" smtClean="0"/>
              <a:t>		</a:t>
            </a:r>
            <a:r>
              <a:rPr lang="en-US" dirty="0" smtClean="0"/>
              <a:t>Correct</a:t>
            </a:r>
            <a:r>
              <a:rPr lang="en-US" dirty="0" smtClean="0"/>
              <a:t>. This is cell [showing her slides to the students] </a:t>
            </a:r>
            <a:r>
              <a:rPr lang="en-US" b="1" dirty="0" smtClean="0"/>
              <a:t>(=F)</a:t>
            </a:r>
            <a:endParaRPr lang="id-ID" dirty="0" smtClean="0"/>
          </a:p>
          <a:p>
            <a:pPr>
              <a:buNone/>
            </a:pPr>
            <a:r>
              <a:rPr lang="id-ID" dirty="0" smtClean="0"/>
              <a:t>		</a:t>
            </a:r>
            <a:r>
              <a:rPr lang="en-US" dirty="0" smtClean="0"/>
              <a:t>Cell </a:t>
            </a:r>
            <a:r>
              <a:rPr lang="en-US" dirty="0" smtClean="0"/>
              <a:t>is the basic of living things and nucleus at the center of </a:t>
            </a:r>
            <a:endParaRPr lang="id-ID" dirty="0" smtClean="0"/>
          </a:p>
          <a:p>
            <a:pPr>
              <a:buNone/>
            </a:pPr>
            <a:r>
              <a:rPr lang="id-ID" dirty="0" smtClean="0"/>
              <a:t>	</a:t>
            </a:r>
            <a:r>
              <a:rPr lang="id-ID" dirty="0" smtClean="0"/>
              <a:t>	</a:t>
            </a:r>
            <a:r>
              <a:rPr lang="en-US" dirty="0" smtClean="0"/>
              <a:t>cell.</a:t>
            </a:r>
            <a:endParaRPr lang="id-ID" dirty="0" smtClean="0"/>
          </a:p>
          <a:p>
            <a:pPr>
              <a:buNone/>
            </a:pPr>
            <a:r>
              <a:rPr lang="id-ID" dirty="0" smtClean="0"/>
              <a:t>	</a:t>
            </a:r>
            <a:r>
              <a:rPr lang="id-ID" dirty="0" smtClean="0"/>
              <a:t>	</a:t>
            </a:r>
            <a:r>
              <a:rPr lang="en-US" dirty="0" smtClean="0"/>
              <a:t>Let’s </a:t>
            </a:r>
            <a:r>
              <a:rPr lang="en-US" dirty="0" smtClean="0"/>
              <a:t>make </a:t>
            </a:r>
            <a:r>
              <a:rPr lang="en-US" dirty="0" smtClean="0"/>
              <a:t>define!</a:t>
            </a:r>
            <a:endParaRPr lang="id-ID" dirty="0" smtClean="0"/>
          </a:p>
          <a:p>
            <a:pPr>
              <a:buNone/>
            </a:pPr>
            <a:r>
              <a:rPr lang="id-ID" dirty="0" smtClean="0"/>
              <a:t>	</a:t>
            </a:r>
            <a:r>
              <a:rPr lang="id-ID" dirty="0" smtClean="0"/>
              <a:t>	</a:t>
            </a:r>
            <a:r>
              <a:rPr lang="en-US" dirty="0" smtClean="0"/>
              <a:t>That’s </a:t>
            </a:r>
            <a:r>
              <a:rPr lang="en-US" dirty="0" smtClean="0"/>
              <a:t>nucleus [looking at power point slide about nucleus]</a:t>
            </a:r>
            <a:endParaRPr lang="id-ID" dirty="0" smtClean="0"/>
          </a:p>
          <a:p>
            <a:pPr>
              <a:buNone/>
            </a:pPr>
            <a:r>
              <a:rPr lang="id-ID" dirty="0" smtClean="0"/>
              <a:t>		</a:t>
            </a:r>
            <a:r>
              <a:rPr lang="en-US" dirty="0" smtClean="0"/>
              <a:t>What </a:t>
            </a:r>
            <a:r>
              <a:rPr lang="en-US" dirty="0" smtClean="0"/>
              <a:t>is that? [pointing to the slide] </a:t>
            </a:r>
            <a:r>
              <a:rPr lang="en-US" b="1" dirty="0" smtClean="0"/>
              <a:t>(=</a:t>
            </a:r>
            <a:r>
              <a:rPr lang="en-US" b="1" dirty="0" smtClean="0"/>
              <a:t>I)</a:t>
            </a:r>
            <a:endParaRPr lang="id-ID" dirty="0" smtClean="0"/>
          </a:p>
          <a:p>
            <a:pPr>
              <a:buNone/>
            </a:pPr>
            <a:r>
              <a:rPr lang="en-US" dirty="0" smtClean="0"/>
              <a:t>Students</a:t>
            </a:r>
            <a:r>
              <a:rPr lang="id-ID" dirty="0" smtClean="0"/>
              <a:t>: </a:t>
            </a:r>
            <a:r>
              <a:rPr lang="en-US" dirty="0" smtClean="0"/>
              <a:t>Chromosome</a:t>
            </a:r>
            <a:r>
              <a:rPr lang="en-US" dirty="0" smtClean="0"/>
              <a:t>. </a:t>
            </a:r>
            <a:r>
              <a:rPr lang="en-US" b="1" dirty="0" smtClean="0"/>
              <a:t>(=R)</a:t>
            </a:r>
            <a:endParaRPr lang="id-ID" dirty="0" smtClean="0"/>
          </a:p>
          <a:p>
            <a:pPr>
              <a:buNone/>
            </a:pPr>
            <a:r>
              <a:rPr lang="en-US" dirty="0" smtClean="0"/>
              <a:t>F:</a:t>
            </a:r>
            <a:r>
              <a:rPr lang="id-ID" dirty="0" smtClean="0"/>
              <a:t> 		</a:t>
            </a:r>
            <a:r>
              <a:rPr lang="en-US" dirty="0" smtClean="0"/>
              <a:t>Good</a:t>
            </a:r>
            <a:r>
              <a:rPr lang="en-US" dirty="0" smtClean="0"/>
              <a:t>. Chromosome is coil of DNA. DNA’s strange ((pause)) like </a:t>
            </a:r>
            <a:endParaRPr lang="id-ID" dirty="0" smtClean="0"/>
          </a:p>
          <a:p>
            <a:pPr>
              <a:buNone/>
            </a:pPr>
            <a:r>
              <a:rPr lang="id-ID" dirty="0" smtClean="0"/>
              <a:t>	</a:t>
            </a:r>
            <a:r>
              <a:rPr lang="id-ID" dirty="0" smtClean="0"/>
              <a:t>	</a:t>
            </a:r>
            <a:r>
              <a:rPr lang="en-US" dirty="0" smtClean="0"/>
              <a:t>this </a:t>
            </a:r>
            <a:r>
              <a:rPr lang="en-US" dirty="0" smtClean="0"/>
              <a:t>[looking at slide of DNA] Yup ((pause)) amazing </a:t>
            </a:r>
            <a:r>
              <a:rPr lang="en-US" b="1" dirty="0" smtClean="0"/>
              <a:t>(=R)</a:t>
            </a:r>
            <a:r>
              <a:rPr lang="en-US" dirty="0" smtClean="0"/>
              <a:t>, right? </a:t>
            </a:r>
            <a:endParaRPr lang="id-ID" dirty="0" smtClean="0"/>
          </a:p>
          <a:p>
            <a:pPr>
              <a:buNone/>
            </a:pPr>
            <a:r>
              <a:rPr lang="id-ID" b="1" dirty="0" smtClean="0"/>
              <a:t>	</a:t>
            </a:r>
            <a:r>
              <a:rPr lang="id-ID" b="1" dirty="0" smtClean="0"/>
              <a:t>	</a:t>
            </a:r>
            <a:r>
              <a:rPr lang="en-US" b="1" dirty="0" smtClean="0"/>
              <a:t>(=</a:t>
            </a:r>
            <a:r>
              <a:rPr lang="en-US" b="1" dirty="0" smtClean="0"/>
              <a:t>I)</a:t>
            </a:r>
            <a:endParaRPr lang="id-ID" dirty="0" smtClean="0"/>
          </a:p>
          <a:p>
            <a:pPr>
              <a:buNone/>
            </a:pPr>
            <a:r>
              <a:rPr lang="en-US" dirty="0" smtClean="0"/>
              <a:t>Students</a:t>
            </a:r>
            <a:r>
              <a:rPr lang="id-ID" dirty="0" smtClean="0"/>
              <a:t>: </a:t>
            </a:r>
            <a:r>
              <a:rPr lang="en-US" dirty="0" smtClean="0"/>
              <a:t>Yeah</a:t>
            </a:r>
            <a:r>
              <a:rPr lang="en-US" dirty="0" smtClean="0"/>
              <a:t>. </a:t>
            </a:r>
            <a:r>
              <a:rPr lang="en-US" b="1" dirty="0" smtClean="0"/>
              <a:t>(=R</a:t>
            </a:r>
            <a:r>
              <a:rPr lang="en-US" b="1" dirty="0" smtClean="0"/>
              <a:t>)</a:t>
            </a:r>
            <a:endParaRPr lang="id-ID" dirty="0" smtClean="0"/>
          </a:p>
          <a:p>
            <a:pPr>
              <a:buNone/>
            </a:pPr>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IRF &amp; Language Trptych</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T</a:t>
            </a:r>
            <a:r>
              <a:rPr lang="en-US" dirty="0" smtClean="0"/>
              <a:t>he </a:t>
            </a:r>
            <a:r>
              <a:rPr lang="en-US" dirty="0" smtClean="0"/>
              <a:t>knowledge of language of learning is really important for CLIL classroom teachers and students as only by knowing the language of learning IRF, including language for learning, can be achieved</a:t>
            </a:r>
            <a:r>
              <a:rPr lang="en-US" dirty="0" smtClean="0"/>
              <a:t>.</a:t>
            </a:r>
            <a:endParaRPr lang="id-ID" dirty="0" smtClean="0"/>
          </a:p>
          <a:p>
            <a:r>
              <a:rPr lang="en-US" dirty="0" smtClean="0"/>
              <a:t>When they know the language of learning, then they will be able to use it as language for learning that will establish successful conversation during the </a:t>
            </a:r>
            <a:r>
              <a:rPr lang="en-US" dirty="0" smtClean="0"/>
              <a:t>class</a:t>
            </a:r>
            <a:r>
              <a:rPr lang="id-ID" dirty="0" smtClean="0"/>
              <a:t> </a:t>
            </a:r>
            <a:r>
              <a:rPr lang="id-ID" dirty="0" smtClean="0"/>
              <a:t>in that </a:t>
            </a:r>
            <a:r>
              <a:rPr lang="en-US" dirty="0" smtClean="0"/>
              <a:t>the </a:t>
            </a:r>
            <a:r>
              <a:rPr lang="en-US" dirty="0" smtClean="0"/>
              <a:t>contribution comes from both </a:t>
            </a:r>
            <a:r>
              <a:rPr lang="en-US" dirty="0" smtClean="0"/>
              <a:t>sides</a:t>
            </a:r>
            <a:r>
              <a:rPr lang="id-ID" dirty="0" smtClean="0"/>
              <a:t>.</a:t>
            </a:r>
            <a:r>
              <a:rPr lang="en-US" dirty="0" smtClean="0"/>
              <a:t>  </a:t>
            </a:r>
            <a:endParaRPr lang="id-ID"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Teacher’s Feedbacks are varied</a:t>
            </a:r>
            <a:endParaRPr lang="id-ID" dirty="0"/>
          </a:p>
        </p:txBody>
      </p:sp>
      <p:sp>
        <p:nvSpPr>
          <p:cNvPr id="3" name="Content Placeholder 2"/>
          <p:cNvSpPr>
            <a:spLocks noGrp="1"/>
          </p:cNvSpPr>
          <p:nvPr>
            <p:ph idx="1"/>
          </p:nvPr>
        </p:nvSpPr>
        <p:spPr/>
        <p:txBody>
          <a:bodyPr>
            <a:normAutofit fontScale="92500" lnSpcReduction="20000"/>
          </a:bodyPr>
          <a:lstStyle/>
          <a:p>
            <a:r>
              <a:rPr lang="en-US" dirty="0" smtClean="0"/>
              <a:t>Extract 4.</a:t>
            </a:r>
            <a:endParaRPr lang="id-ID" dirty="0" smtClean="0"/>
          </a:p>
          <a:p>
            <a:pPr>
              <a:buNone/>
            </a:pPr>
            <a:r>
              <a:rPr lang="en-US" dirty="0" smtClean="0"/>
              <a:t>F:</a:t>
            </a:r>
            <a:r>
              <a:rPr lang="id-ID" dirty="0" smtClean="0"/>
              <a:t>		</a:t>
            </a:r>
            <a:r>
              <a:rPr lang="en-US" dirty="0" smtClean="0"/>
              <a:t>Is </a:t>
            </a:r>
            <a:r>
              <a:rPr lang="en-US" dirty="0" smtClean="0"/>
              <a:t>it possible? David Beckham and Victoria </a:t>
            </a:r>
            <a:endParaRPr lang="id-ID" dirty="0" smtClean="0"/>
          </a:p>
          <a:p>
            <a:pPr>
              <a:buNone/>
            </a:pPr>
            <a:r>
              <a:rPr lang="id-ID" dirty="0" smtClean="0"/>
              <a:t>	</a:t>
            </a:r>
            <a:r>
              <a:rPr lang="id-ID" dirty="0" smtClean="0"/>
              <a:t>	</a:t>
            </a:r>
            <a:r>
              <a:rPr lang="en-US" dirty="0" smtClean="0"/>
              <a:t>have </a:t>
            </a:r>
            <a:r>
              <a:rPr lang="en-US" dirty="0" smtClean="0"/>
              <a:t>children like </a:t>
            </a:r>
            <a:r>
              <a:rPr lang="en-US" dirty="0" smtClean="0"/>
              <a:t>this?</a:t>
            </a:r>
            <a:endParaRPr lang="id-ID" dirty="0" smtClean="0"/>
          </a:p>
          <a:p>
            <a:pPr>
              <a:buNone/>
            </a:pPr>
            <a:r>
              <a:rPr lang="en-US" dirty="0" smtClean="0"/>
              <a:t>Students:</a:t>
            </a:r>
            <a:r>
              <a:rPr lang="id-ID" dirty="0" smtClean="0"/>
              <a:t> </a:t>
            </a:r>
            <a:r>
              <a:rPr lang="en-US" dirty="0" smtClean="0"/>
              <a:t>No</a:t>
            </a:r>
            <a:r>
              <a:rPr lang="en-US" dirty="0" smtClean="0"/>
              <a:t>.</a:t>
            </a:r>
            <a:endParaRPr lang="id-ID" dirty="0" smtClean="0"/>
          </a:p>
          <a:p>
            <a:pPr>
              <a:buNone/>
            </a:pPr>
            <a:r>
              <a:rPr lang="en-US" dirty="0" smtClean="0"/>
              <a:t>F:</a:t>
            </a:r>
            <a:r>
              <a:rPr lang="id-ID" dirty="0" smtClean="0"/>
              <a:t>		</a:t>
            </a:r>
            <a:r>
              <a:rPr lang="en-US" dirty="0" smtClean="0"/>
              <a:t>Of </a:t>
            </a:r>
            <a:r>
              <a:rPr lang="en-US" dirty="0" smtClean="0"/>
              <a:t>course not. </a:t>
            </a:r>
            <a:r>
              <a:rPr lang="en-US" b="1" dirty="0" smtClean="0"/>
              <a:t>Why</a:t>
            </a:r>
            <a:r>
              <a:rPr lang="en-US" dirty="0" smtClean="0"/>
              <a:t>?</a:t>
            </a:r>
            <a:endParaRPr lang="id-ID" dirty="0" smtClean="0"/>
          </a:p>
          <a:p>
            <a:pPr>
              <a:buNone/>
            </a:pPr>
            <a:r>
              <a:rPr lang="en-US" dirty="0" smtClean="0"/>
              <a:t>Students:</a:t>
            </a:r>
            <a:r>
              <a:rPr lang="id-ID" dirty="0" smtClean="0"/>
              <a:t> </a:t>
            </a:r>
            <a:r>
              <a:rPr lang="en-US" dirty="0" smtClean="0"/>
              <a:t>Different </a:t>
            </a:r>
            <a:r>
              <a:rPr lang="en-US" dirty="0" err="1" smtClean="0"/>
              <a:t>spesies</a:t>
            </a:r>
            <a:r>
              <a:rPr lang="en-US" dirty="0" smtClean="0"/>
              <a:t>. </a:t>
            </a:r>
            <a:endParaRPr lang="id-ID" dirty="0" smtClean="0"/>
          </a:p>
          <a:p>
            <a:pPr>
              <a:buNone/>
            </a:pPr>
            <a:r>
              <a:rPr lang="id-ID" dirty="0" smtClean="0"/>
              <a:t>F: 	</a:t>
            </a:r>
            <a:r>
              <a:rPr lang="en-US" dirty="0" smtClean="0"/>
              <a:t>Excellent</a:t>
            </a:r>
            <a:r>
              <a:rPr lang="en-US" dirty="0" smtClean="0"/>
              <a:t>. So amazing phenomena in genetic is a </a:t>
            </a:r>
            <a:r>
              <a:rPr lang="en-US" dirty="0" err="1" smtClean="0"/>
              <a:t>spesies</a:t>
            </a:r>
            <a:r>
              <a:rPr lang="en-US" dirty="0" smtClean="0"/>
              <a:t> can reproduce similar </a:t>
            </a:r>
            <a:r>
              <a:rPr lang="en-US" dirty="0" err="1" smtClean="0"/>
              <a:t>spesies</a:t>
            </a:r>
            <a:r>
              <a:rPr lang="en-US" dirty="0" smtClean="0"/>
              <a:t>. Humans reproduce humans. Cats reproduce cats. Elephants reproduce elephants. That’s amazing.</a:t>
            </a:r>
            <a:endParaRPr lang="id-ID" dirty="0" smtClean="0"/>
          </a:p>
          <a:p>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Effective CLIL Classrooms</a:t>
            </a:r>
            <a:endParaRPr lang="id-ID"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r>
              <a:rPr lang="id-ID" dirty="0" smtClean="0"/>
              <a:t>I</a:t>
            </a:r>
            <a:r>
              <a:rPr lang="en-US" dirty="0" smtClean="0"/>
              <a:t>t </a:t>
            </a:r>
            <a:r>
              <a:rPr lang="en-US" dirty="0" smtClean="0"/>
              <a:t>can be seen clearly that for the first category, exposure to input, all the teachers have fulfilled the indicators given by </a:t>
            </a:r>
            <a:r>
              <a:rPr lang="en-US" dirty="0" err="1" smtClean="0"/>
              <a:t>Westhoff</a:t>
            </a:r>
            <a:r>
              <a:rPr lang="en-US" dirty="0" smtClean="0"/>
              <a:t> (2004). </a:t>
            </a:r>
            <a:endParaRPr lang="id-ID" dirty="0" smtClean="0"/>
          </a:p>
          <a:p>
            <a:r>
              <a:rPr lang="id-ID" dirty="0" smtClean="0"/>
              <a:t>There was </a:t>
            </a:r>
            <a:r>
              <a:rPr lang="en-US" dirty="0" smtClean="0"/>
              <a:t>problem </a:t>
            </a:r>
            <a:r>
              <a:rPr lang="en-US" dirty="0" smtClean="0"/>
              <a:t>with the text selection, text adaptation, teacher talk adaptation, and text adaptation during the teaching and learning process. </a:t>
            </a:r>
            <a:endParaRPr lang="id-ID" dirty="0" smtClean="0"/>
          </a:p>
          <a:p>
            <a:r>
              <a:rPr lang="id-ID" dirty="0" smtClean="0"/>
              <a:t>F</a:t>
            </a:r>
            <a:r>
              <a:rPr lang="en-US" dirty="0" smtClean="0"/>
              <a:t>or </a:t>
            </a:r>
            <a:r>
              <a:rPr lang="en-US" dirty="0" smtClean="0"/>
              <a:t>the second category, content-oriented processing, third category, form-oriented processing, and fifth category, strategic language use, all the teachers have also fulfilled all indicators. </a:t>
            </a:r>
            <a:endParaRPr lang="id-ID" dirty="0" smtClean="0"/>
          </a:p>
          <a:p>
            <a:r>
              <a:rPr lang="en-US" dirty="0" smtClean="0"/>
              <a:t>However</a:t>
            </a:r>
            <a:r>
              <a:rPr lang="en-US" dirty="0" smtClean="0"/>
              <a:t>, the frequency among the teachers in the process of applying all indicators was different. In this study, the physics teacher was found to be the least frequent teacher who applied all indicators for the effective language teaching performance in CLIL classroom </a:t>
            </a:r>
            <a:endParaRPr lang="id-ID" dirty="0" smtClean="0"/>
          </a:p>
          <a:p>
            <a:r>
              <a:rPr lang="id-ID" dirty="0" smtClean="0"/>
              <a:t>I</a:t>
            </a:r>
            <a:r>
              <a:rPr lang="en-US" dirty="0" smtClean="0"/>
              <a:t>n </a:t>
            </a:r>
            <a:r>
              <a:rPr lang="en-US" dirty="0" smtClean="0"/>
              <a:t>the fourth category, (pushed) output, only physics teacher who did not fulfilled all the indicators. There were two indicators that were not applied, asking the students for interaction and stimulating the students to use the target language. </a:t>
            </a:r>
            <a:endParaRPr lang="id-ID"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Effective CLIL Classrooms</a:t>
            </a:r>
            <a:endParaRPr lang="id-ID"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US" dirty="0" smtClean="0"/>
              <a:t>Biology </a:t>
            </a:r>
            <a:r>
              <a:rPr lang="en-US" dirty="0" smtClean="0"/>
              <a:t>and Mathematics teachers always asked their students to give presentation in English, they stimulate them to speak in English and help them when they had some difficulties in the use of the special terms as well as the grammar. </a:t>
            </a:r>
            <a:endParaRPr lang="id-ID" dirty="0" smtClean="0"/>
          </a:p>
          <a:p>
            <a:r>
              <a:rPr lang="en-US" dirty="0" smtClean="0"/>
              <a:t>In </a:t>
            </a:r>
            <a:r>
              <a:rPr lang="en-US" dirty="0" smtClean="0"/>
              <a:t>the contrary, physics teacher did not try to have her students give presentation in English although in the conversation they have already used English. </a:t>
            </a:r>
            <a:endParaRPr lang="id-ID" dirty="0" smtClean="0"/>
          </a:p>
          <a:p>
            <a:r>
              <a:rPr lang="en-US" dirty="0" smtClean="0"/>
              <a:t>In </a:t>
            </a:r>
            <a:r>
              <a:rPr lang="en-US" dirty="0" smtClean="0"/>
              <a:t>other words, it can be said that Physics teacher has not stimulated the students yet to use the target </a:t>
            </a:r>
            <a:r>
              <a:rPr lang="en-US" dirty="0" smtClean="0"/>
              <a:t>language</a:t>
            </a:r>
            <a:r>
              <a:rPr lang="id-ID" dirty="0" smtClean="0"/>
              <a:t> and this is influenced by the English Proficiency of the teacher</a:t>
            </a:r>
            <a:r>
              <a:rPr lang="en-US" dirty="0" smtClean="0"/>
              <a:t>.</a:t>
            </a:r>
            <a:endParaRPr lang="id-ID" dirty="0" smtClean="0"/>
          </a:p>
          <a:p>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Thank You</a:t>
            </a:r>
            <a:endParaRPr lang="id-ID" dirty="0"/>
          </a:p>
        </p:txBody>
      </p:sp>
      <p:sp>
        <p:nvSpPr>
          <p:cNvPr id="3" name="Content Placeholder 2"/>
          <p:cNvSpPr>
            <a:spLocks noGrp="1"/>
          </p:cNvSpPr>
          <p:nvPr>
            <p:ph idx="1"/>
          </p:nvPr>
        </p:nvSpPr>
        <p:spPr/>
        <p:txBody>
          <a:bodyPr/>
          <a:lstStyle/>
          <a:p>
            <a:endParaRPr lang="id-ID"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1139</Words>
  <Application>Microsoft Office PowerPoint</Application>
  <PresentationFormat>On-screen Show (4:3)</PresentationFormat>
  <Paragraphs>96</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THE PATTERNS AND EFFECTIVENESS OF LANGUAGE USE IN CLIL CLASSROOM </vt:lpstr>
      <vt:lpstr>Background</vt:lpstr>
      <vt:lpstr>Problems</vt:lpstr>
      <vt:lpstr>Research Question?</vt:lpstr>
      <vt:lpstr>Theoretical Framework</vt:lpstr>
      <vt:lpstr>Theoretical Framework</vt:lpstr>
      <vt:lpstr>Effective CLIL Classroom (de Graaff et al 2007) </vt:lpstr>
      <vt:lpstr>Effective CLIL Classroom</vt:lpstr>
      <vt:lpstr>Effective CLIL Classroom</vt:lpstr>
      <vt:lpstr>Effective CLIL Classroom</vt:lpstr>
      <vt:lpstr>Effective CLIL Classroom</vt:lpstr>
      <vt:lpstr>METHOD</vt:lpstr>
      <vt:lpstr>FINDINGS AND DISCUSSION</vt:lpstr>
      <vt:lpstr>Initiation</vt:lpstr>
      <vt:lpstr>Language of Learning and Language For Learning are essential in IRF</vt:lpstr>
      <vt:lpstr>IRF &amp; Language Trptych</vt:lpstr>
      <vt:lpstr>Teacher’s Feedbacks are varied</vt:lpstr>
      <vt:lpstr>Effective CLIL Classrooms</vt:lpstr>
      <vt:lpstr>Effective CLIL Classrooms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PATTERNS AND EFFECTIVENESS OF LANGUAGE USE IN CLIL CLASSROOM</dc:title>
  <dc:creator>user</dc:creator>
  <cp:lastModifiedBy>user</cp:lastModifiedBy>
  <cp:revision>5</cp:revision>
  <dcterms:created xsi:type="dcterms:W3CDTF">2013-01-21T14:40:16Z</dcterms:created>
  <dcterms:modified xsi:type="dcterms:W3CDTF">2013-01-22T01:44:42Z</dcterms:modified>
</cp:coreProperties>
</file>