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6"/>
  </p:notesMasterIdLst>
  <p:sldIdLst>
    <p:sldId id="256" r:id="rId2"/>
    <p:sldId id="296" r:id="rId3"/>
    <p:sldId id="257" r:id="rId4"/>
    <p:sldId id="258" r:id="rId5"/>
    <p:sldId id="259" r:id="rId6"/>
    <p:sldId id="260" r:id="rId7"/>
    <p:sldId id="261" r:id="rId8"/>
    <p:sldId id="295" r:id="rId9"/>
    <p:sldId id="263" r:id="rId10"/>
    <p:sldId id="264" r:id="rId11"/>
    <p:sldId id="302" r:id="rId12"/>
    <p:sldId id="262" r:id="rId13"/>
    <p:sldId id="265" r:id="rId14"/>
    <p:sldId id="267" r:id="rId15"/>
    <p:sldId id="303" r:id="rId16"/>
    <p:sldId id="297" r:id="rId17"/>
    <p:sldId id="305" r:id="rId18"/>
    <p:sldId id="271" r:id="rId19"/>
    <p:sldId id="300" r:id="rId20"/>
    <p:sldId id="298" r:id="rId21"/>
    <p:sldId id="306" r:id="rId22"/>
    <p:sldId id="299" r:id="rId23"/>
    <p:sldId id="307" r:id="rId24"/>
    <p:sldId id="274" r:id="rId25"/>
    <p:sldId id="275" r:id="rId26"/>
    <p:sldId id="308" r:id="rId27"/>
    <p:sldId id="276" r:id="rId28"/>
    <p:sldId id="277" r:id="rId29"/>
    <p:sldId id="278" r:id="rId30"/>
    <p:sldId id="309" r:id="rId31"/>
    <p:sldId id="279" r:id="rId32"/>
    <p:sldId id="311" r:id="rId33"/>
    <p:sldId id="310" r:id="rId34"/>
    <p:sldId id="280" r:id="rId3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2" d="100"/>
          <a:sy n="82" d="100"/>
        </p:scale>
        <p:origin x="-150" y="5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1ABF4B-C38D-4327-B966-A5BB8356904B}" type="datetimeFigureOut">
              <a:rPr lang="id-ID" smtClean="0"/>
              <a:pPr/>
              <a:t>13/03/2013</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12C6EB-48CD-426D-9695-473840847267}"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3412C6EB-48CD-426D-9695-473840847267}" type="slidenum">
              <a:rPr lang="id-ID" smtClean="0"/>
              <a:pPr/>
              <a:t>3</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8082FF6C-0BDA-4363-878C-28787C8D6E62}" type="datetimeFigureOut">
              <a:rPr lang="id-ID" smtClean="0"/>
              <a:pPr/>
              <a:t>13/03/2013</a:t>
            </a:fld>
            <a:endParaRPr lang="id-ID"/>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id-ID"/>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39E41ECA-A1E1-40C7-93C0-89D8A38700F7}"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082FF6C-0BDA-4363-878C-28787C8D6E62}" type="datetimeFigureOut">
              <a:rPr lang="id-ID" smtClean="0"/>
              <a:pPr/>
              <a:t>13/03/2013</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39E41ECA-A1E1-40C7-93C0-89D8A38700F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082FF6C-0BDA-4363-878C-28787C8D6E62}" type="datetimeFigureOut">
              <a:rPr lang="id-ID" smtClean="0"/>
              <a:pPr/>
              <a:t>13/03/2013</a:t>
            </a:fld>
            <a:endParaRPr lang="id-ID"/>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id-ID"/>
          </a:p>
        </p:txBody>
      </p:sp>
      <p:sp>
        <p:nvSpPr>
          <p:cNvPr id="6" name="Slide Number Placeholder 5"/>
          <p:cNvSpPr>
            <a:spLocks noGrp="1"/>
          </p:cNvSpPr>
          <p:nvPr>
            <p:ph type="sldNum" sz="quarter" idx="12"/>
          </p:nvPr>
        </p:nvSpPr>
        <p:spPr>
          <a:xfrm>
            <a:off x="6733952" y="6555112"/>
            <a:ext cx="588336" cy="228600"/>
          </a:xfrm>
        </p:spPr>
        <p:txBody>
          <a:bodyPr/>
          <a:lstStyle>
            <a:extLst/>
          </a:lstStyle>
          <a:p>
            <a:fld id="{39E41ECA-A1E1-40C7-93C0-89D8A38700F7}"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082FF6C-0BDA-4363-878C-28787C8D6E62}" type="datetimeFigureOut">
              <a:rPr lang="id-ID" smtClean="0"/>
              <a:pPr/>
              <a:t>13/03/2013</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39E41ECA-A1E1-40C7-93C0-89D8A38700F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082FF6C-0BDA-4363-878C-28787C8D6E62}" type="datetimeFigureOut">
              <a:rPr lang="id-ID" smtClean="0"/>
              <a:pPr/>
              <a:t>13/03/2013</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39E41ECA-A1E1-40C7-93C0-89D8A38700F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082FF6C-0BDA-4363-878C-28787C8D6E62}" type="datetimeFigureOut">
              <a:rPr lang="id-ID" smtClean="0"/>
              <a:pPr/>
              <a:t>13/03/2013</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39E41ECA-A1E1-40C7-93C0-89D8A38700F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8082FF6C-0BDA-4363-878C-28787C8D6E62}" type="datetimeFigureOut">
              <a:rPr lang="id-ID" smtClean="0"/>
              <a:pPr/>
              <a:t>13/03/2013</a:t>
            </a:fld>
            <a:endParaRPr lang="id-ID"/>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id-ID"/>
          </a:p>
        </p:txBody>
      </p:sp>
      <p:sp>
        <p:nvSpPr>
          <p:cNvPr id="4" name="Slide Number Placeholder 3"/>
          <p:cNvSpPr>
            <a:spLocks noGrp="1"/>
          </p:cNvSpPr>
          <p:nvPr>
            <p:ph type="sldNum" sz="quarter" idx="12"/>
          </p:nvPr>
        </p:nvSpPr>
        <p:spPr/>
        <p:txBody>
          <a:bodyPr/>
          <a:lstStyle>
            <a:extLst/>
          </a:lstStyle>
          <a:p>
            <a:fld id="{39E41ECA-A1E1-40C7-93C0-89D8A38700F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082FF6C-0BDA-4363-878C-28787C8D6E62}" type="datetimeFigureOut">
              <a:rPr lang="id-ID" smtClean="0"/>
              <a:pPr/>
              <a:t>13/03/2013</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39E41ECA-A1E1-40C7-93C0-89D8A38700F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8082FF6C-0BDA-4363-878C-28787C8D6E62}" type="datetimeFigureOut">
              <a:rPr lang="id-ID" smtClean="0"/>
              <a:pPr/>
              <a:t>13/03/2013</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39E41ECA-A1E1-40C7-93C0-89D8A38700F7}" type="slidenum">
              <a:rPr lang="id-ID" smtClean="0"/>
              <a:pPr/>
              <a:t>‹#›</a:t>
            </a:fld>
            <a:endParaRPr lang="id-ID"/>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082FF6C-0BDA-4363-878C-28787C8D6E62}" type="datetimeFigureOut">
              <a:rPr lang="id-ID" smtClean="0"/>
              <a:pPr/>
              <a:t>13/03/2013</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39E41ECA-A1E1-40C7-93C0-89D8A38700F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8082FF6C-0BDA-4363-878C-28787C8D6E62}" type="datetimeFigureOut">
              <a:rPr lang="id-ID" smtClean="0"/>
              <a:pPr/>
              <a:t>13/03/2013</a:t>
            </a:fld>
            <a:endParaRPr lang="id-ID"/>
          </a:p>
        </p:txBody>
      </p:sp>
      <p:sp>
        <p:nvSpPr>
          <p:cNvPr id="5" name="Footer Placeholder 4"/>
          <p:cNvSpPr>
            <a:spLocks noGrp="1"/>
          </p:cNvSpPr>
          <p:nvPr>
            <p:ph type="ftr" sz="quarter" idx="11"/>
          </p:nvPr>
        </p:nvSpPr>
        <p:spPr>
          <a:xfrm>
            <a:off x="457200" y="6556248"/>
            <a:ext cx="3657600" cy="228600"/>
          </a:xfrm>
        </p:spPr>
        <p:txBody>
          <a:bodyPr/>
          <a:lstStyle>
            <a:extLst/>
          </a:lstStyle>
          <a:p>
            <a:endParaRPr lang="id-ID"/>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9E41ECA-A1E1-40C7-93C0-89D8A38700F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8082FF6C-0BDA-4363-878C-28787C8D6E62}" type="datetimeFigureOut">
              <a:rPr lang="id-ID" smtClean="0"/>
              <a:pPr/>
              <a:t>13/03/2013</a:t>
            </a:fld>
            <a:endParaRPr lang="id-ID"/>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id-ID"/>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39E41ECA-A1E1-40C7-93C0-89D8A38700F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id-ID" dirty="0" smtClean="0">
                <a:solidFill>
                  <a:srgbClr val="0000FF"/>
                </a:solidFill>
              </a:rPr>
              <a:t>Dampak Pemikiran Saussure bagi Linguistik dan Disiplin ilmu Lainnya</a:t>
            </a:r>
            <a:endParaRPr lang="id-ID" dirty="0">
              <a:solidFill>
                <a:srgbClr val="0000FF"/>
              </a:solidFill>
            </a:endParaRPr>
          </a:p>
        </p:txBody>
      </p:sp>
      <p:sp>
        <p:nvSpPr>
          <p:cNvPr id="5" name="Content Placeholder 4"/>
          <p:cNvSpPr>
            <a:spLocks noGrp="1"/>
          </p:cNvSpPr>
          <p:nvPr>
            <p:ph idx="1"/>
          </p:nvPr>
        </p:nvSpPr>
        <p:spPr/>
        <p:txBody>
          <a:bodyPr/>
          <a:lstStyle/>
          <a:p>
            <a:endParaRPr lang="id-ID" dirty="0" smtClean="0"/>
          </a:p>
          <a:p>
            <a:pPr algn="ctr">
              <a:buNone/>
            </a:pPr>
            <a:r>
              <a:rPr lang="id-ID" dirty="0" smtClean="0"/>
              <a:t>Oleh</a:t>
            </a:r>
          </a:p>
          <a:p>
            <a:pPr algn="ctr">
              <a:buNone/>
            </a:pPr>
            <a:r>
              <a:rPr lang="id-ID" dirty="0" smtClean="0"/>
              <a:t>Didi Sukyadi</a:t>
            </a:r>
          </a:p>
          <a:p>
            <a:pPr algn="ctr">
              <a:buNone/>
            </a:pPr>
            <a:r>
              <a:rPr lang="id-ID" dirty="0" smtClean="0"/>
              <a:t>Jurusan Pendidikan Bahasa Inggris FPBS UPI</a:t>
            </a:r>
          </a:p>
          <a:p>
            <a:pPr algn="ctr">
              <a:buNone/>
            </a:pPr>
            <a:endParaRPr lang="id-ID" dirty="0"/>
          </a:p>
          <a:p>
            <a:pPr algn="ctr">
              <a:buNone/>
            </a:pPr>
            <a:r>
              <a:rPr lang="id-ID" dirty="0" smtClean="0"/>
              <a:t>19 Juni 2012</a:t>
            </a:r>
          </a:p>
          <a:p>
            <a:endParaRPr lang="id-ID"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Saussure: 1857-1913</a:t>
            </a:r>
            <a:endParaRPr lang="id-ID" dirty="0"/>
          </a:p>
        </p:txBody>
      </p:sp>
      <p:pic>
        <p:nvPicPr>
          <p:cNvPr id="4" name="Picture 5" descr="E:\OLD_84\MSOffice\FSU 97-99\2000\Spring 2001\HUM5253 -- HT -- Modernity\PowerPoints\saussure.gif"/>
          <p:cNvPicPr>
            <a:picLocks noGrp="1" noChangeAspect="1" noChangeArrowheads="1"/>
          </p:cNvPicPr>
          <p:nvPr>
            <p:ph idx="1"/>
          </p:nvPr>
        </p:nvPicPr>
        <p:blipFill>
          <a:blip r:embed="rId2" cstate="print"/>
          <a:srcRect/>
          <a:stretch>
            <a:fillRect/>
          </a:stretch>
        </p:blipFill>
        <p:spPr bwMode="auto">
          <a:xfrm>
            <a:off x="2133600" y="1524000"/>
            <a:ext cx="36576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Tentang Saussure</a:t>
            </a:r>
            <a:endParaRPr lang="id-ID" dirty="0"/>
          </a:p>
        </p:txBody>
      </p:sp>
      <p:sp>
        <p:nvSpPr>
          <p:cNvPr id="3" name="Content Placeholder 2"/>
          <p:cNvSpPr>
            <a:spLocks noGrp="1"/>
          </p:cNvSpPr>
          <p:nvPr>
            <p:ph idx="1"/>
          </p:nvPr>
        </p:nvSpPr>
        <p:spPr/>
        <p:txBody>
          <a:bodyPr/>
          <a:lstStyle/>
          <a:p>
            <a:r>
              <a:rPr lang="id-ID" dirty="0"/>
              <a:t>Mongin-Ferdinand de </a:t>
            </a:r>
            <a:r>
              <a:rPr lang="id-ID" dirty="0" smtClean="0"/>
              <a:t>Saussure:  </a:t>
            </a:r>
            <a:r>
              <a:rPr lang="id-ID" dirty="0"/>
              <a:t>lahir di Jenewa tahun 1857</a:t>
            </a:r>
            <a:r>
              <a:rPr lang="id-ID" dirty="0" smtClean="0"/>
              <a:t>.</a:t>
            </a:r>
          </a:p>
          <a:p>
            <a:r>
              <a:rPr lang="id-ID" dirty="0" smtClean="0"/>
              <a:t>Menguasai Bahasa Sansekerta, Latin</a:t>
            </a:r>
            <a:r>
              <a:rPr lang="id-ID" dirty="0"/>
              <a:t>, Yunani, Jerman, </a:t>
            </a:r>
            <a:r>
              <a:rPr lang="id-ID" dirty="0" smtClean="0"/>
              <a:t>dan Inggris</a:t>
            </a:r>
          </a:p>
          <a:p>
            <a:r>
              <a:rPr lang="id-ID" dirty="0" smtClean="0"/>
              <a:t>mempelajari linguistik historis komparatif, kimia</a:t>
            </a:r>
            <a:r>
              <a:rPr lang="id-ID" dirty="0"/>
              <a:t>, fisika, teologi dan hukum</a:t>
            </a:r>
            <a:r>
              <a:rPr lang="id-ID" dirty="0" smtClean="0"/>
              <a:t>.</a:t>
            </a:r>
          </a:p>
          <a:p>
            <a:r>
              <a:rPr lang="id-ID" dirty="0" smtClean="0"/>
              <a:t>Menerbitkan buku pada usia 21 tahun</a:t>
            </a:r>
          </a:p>
          <a:p>
            <a:r>
              <a:rPr lang="id-ID" dirty="0" smtClean="0"/>
              <a:t>Lulus doktor pada usia 23 tahun</a:t>
            </a:r>
          </a:p>
          <a:p>
            <a:r>
              <a:rPr lang="id-ID" dirty="0" smtClean="0"/>
              <a:t>Meninggal pada usia 56 tahun</a:t>
            </a:r>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Tentang Saussure</a:t>
            </a:r>
            <a:endParaRPr lang="id-ID" dirty="0"/>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id-ID" dirty="0" smtClean="0"/>
              <a:t>Mengajar </a:t>
            </a:r>
            <a:r>
              <a:rPr lang="id-ID" dirty="0"/>
              <a:t>di </a:t>
            </a:r>
            <a:r>
              <a:rPr lang="id-ID" i="1" dirty="0"/>
              <a:t>Ecole Pratique des Hautes Etudes</a:t>
            </a:r>
            <a:r>
              <a:rPr lang="id-ID" dirty="0"/>
              <a:t> di Paris dari tahun </a:t>
            </a:r>
            <a:r>
              <a:rPr lang="id-ID" dirty="0" smtClean="0"/>
              <a:t>1881-1891</a:t>
            </a:r>
          </a:p>
          <a:p>
            <a:r>
              <a:rPr lang="id-ID" dirty="0" smtClean="0"/>
              <a:t>Memberikan tiga kuliah linguistik umum: Kuliah 1 pada </a:t>
            </a:r>
            <a:r>
              <a:rPr lang="id-ID" dirty="0"/>
              <a:t>akhir tahun 1906, </a:t>
            </a:r>
            <a:r>
              <a:rPr lang="id-ID" dirty="0" smtClean="0"/>
              <a:t>Kuliah 2: tahun 1908-9, dan Kuliah 3: Tahun </a:t>
            </a:r>
            <a:r>
              <a:rPr lang="id-ID" dirty="0"/>
              <a:t>1910-11</a:t>
            </a:r>
            <a:r>
              <a:rPr lang="id-ID" dirty="0" smtClean="0"/>
              <a:t>.</a:t>
            </a:r>
          </a:p>
          <a:p>
            <a:r>
              <a:rPr lang="id-ID" dirty="0" smtClean="0"/>
              <a:t>Kuliah 1: terbatas sejarah bahasa; </a:t>
            </a:r>
          </a:p>
          <a:p>
            <a:r>
              <a:rPr lang="id-ID" dirty="0" smtClean="0"/>
              <a:t>Kuliah 2: linguistik sinkronis secara ringkas</a:t>
            </a:r>
          </a:p>
          <a:p>
            <a:r>
              <a:rPr lang="id-ID" dirty="0" smtClean="0"/>
              <a:t>Kuliah 3:  seluruhnya untuk teori linguistik sinkronis.</a:t>
            </a:r>
          </a:p>
          <a:p>
            <a:r>
              <a:rPr lang="id-ID" dirty="0" smtClean="0"/>
              <a:t>Belum </a:t>
            </a:r>
            <a:r>
              <a:rPr lang="id-ID" dirty="0"/>
              <a:t>sempat memublikasikan teori linguistik sinkronisnya</a:t>
            </a:r>
            <a:r>
              <a:rPr lang="id-ID" dirty="0" smtClean="0"/>
              <a:t>.</a:t>
            </a:r>
          </a:p>
          <a:p>
            <a:r>
              <a:rPr lang="id-ID" dirty="0" smtClean="0"/>
              <a:t>Teorinya diterbitkan setelah meninggal oleh rekannya Charles Bally dan Albert Sechehaye dengan judul </a:t>
            </a:r>
            <a:r>
              <a:rPr lang="id-ID" i="1" dirty="0" smtClean="0"/>
              <a:t>Cours </a:t>
            </a:r>
            <a:r>
              <a:rPr lang="id-ID" i="1" dirty="0"/>
              <a:t>de linguistique generale</a:t>
            </a:r>
            <a:endParaRPr lang="id-ID" dirty="0" smtClean="0"/>
          </a:p>
          <a:p>
            <a:endParaRPr lang="id-ID"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Pokok Pikiran Saussure</a:t>
            </a:r>
            <a:endParaRPr lang="id-ID" dirty="0"/>
          </a:p>
        </p:txBody>
      </p:sp>
      <p:sp>
        <p:nvSpPr>
          <p:cNvPr id="3" name="Content Placeholder 2"/>
          <p:cNvSpPr>
            <a:spLocks noGrp="1"/>
          </p:cNvSpPr>
          <p:nvPr>
            <p:ph idx="1"/>
          </p:nvPr>
        </p:nvSpPr>
        <p:spPr>
          <a:xfrm>
            <a:off x="457200" y="1371600"/>
            <a:ext cx="8229600" cy="5310554"/>
          </a:xfrm>
        </p:spPr>
        <p:txBody>
          <a:bodyPr>
            <a:normAutofit/>
          </a:bodyPr>
          <a:lstStyle/>
          <a:p>
            <a:r>
              <a:rPr lang="id-ID" i="1" dirty="0" smtClean="0"/>
              <a:t>Diachronic-Synchronic</a:t>
            </a:r>
          </a:p>
          <a:p>
            <a:pPr marL="514350" indent="-514350">
              <a:buAutoNum type="arabicParenR"/>
            </a:pPr>
            <a:r>
              <a:rPr lang="id-ID" dirty="0" smtClean="0"/>
              <a:t>Penelitian bahasa tidak hanya dapat dilakukan dengan menyelidiki perubahan bahasa dari satu rentang waktu ke rentang waktu lainnya seperti dalam linguistik historis dan Filologi.</a:t>
            </a:r>
          </a:p>
          <a:p>
            <a:pPr marL="514350" indent="-514350">
              <a:buAutoNum type="arabicParenR"/>
            </a:pPr>
            <a:r>
              <a:rPr lang="id-ID" dirty="0" smtClean="0"/>
              <a:t>Tetapi, bahasa dapat juga diteliti secara sinkronik, yaitu melihat bahasa sebagaimana adanya saat ini tanpa memperhatikan apa yang terjadi sebelumnya</a:t>
            </a:r>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Pokok Pikiran Saussure</a:t>
            </a:r>
            <a:endParaRPr lang="id-ID" dirty="0"/>
          </a:p>
        </p:txBody>
      </p:sp>
      <p:sp>
        <p:nvSpPr>
          <p:cNvPr id="3" name="Content Placeholder 2"/>
          <p:cNvSpPr>
            <a:spLocks noGrp="1"/>
          </p:cNvSpPr>
          <p:nvPr>
            <p:ph idx="1"/>
          </p:nvPr>
        </p:nvSpPr>
        <p:spPr>
          <a:xfrm>
            <a:off x="457200" y="1600200"/>
            <a:ext cx="8229600" cy="5257800"/>
          </a:xfrm>
        </p:spPr>
        <p:txBody>
          <a:bodyPr>
            <a:normAutofit/>
          </a:bodyPr>
          <a:lstStyle/>
          <a:p>
            <a:r>
              <a:rPr lang="id-ID" i="1" dirty="0" smtClean="0"/>
              <a:t>Langue-Parole</a:t>
            </a:r>
          </a:p>
          <a:p>
            <a:pPr marL="514350" indent="-514350">
              <a:buAutoNum type="arabicParenR"/>
            </a:pPr>
            <a:r>
              <a:rPr lang="id-ID" i="1" dirty="0" smtClean="0"/>
              <a:t>Langue</a:t>
            </a:r>
            <a:r>
              <a:rPr lang="id-ID" dirty="0" smtClean="0"/>
              <a:t>: sistem bahasa yang abstrak yang ada dalam benak anggota masyarakat bahasa yang mendasari pembentukan parole.</a:t>
            </a:r>
          </a:p>
          <a:p>
            <a:pPr marL="514350" indent="-514350">
              <a:buAutoNum type="arabicParenR"/>
            </a:pPr>
            <a:r>
              <a:rPr lang="id-ID" i="1" dirty="0" smtClean="0"/>
              <a:t>Parole</a:t>
            </a:r>
            <a:r>
              <a:rPr lang="id-ID" dirty="0" smtClean="0"/>
              <a:t>: bahasa atau ujaran yang dihasilkan secara individual, ada banyak kesalahan &amp; repetisi</a:t>
            </a:r>
          </a:p>
          <a:p>
            <a:pPr marL="514350" indent="-514350">
              <a:buAutoNum type="arabicParenR"/>
            </a:pPr>
            <a:r>
              <a:rPr lang="id-ID" dirty="0" smtClean="0"/>
              <a:t>Saussure: </a:t>
            </a:r>
            <a:r>
              <a:rPr lang="id-ID" dirty="0"/>
              <a:t>kajian linguistik akan mencakupi </a:t>
            </a:r>
            <a:r>
              <a:rPr lang="id-ID" i="1" dirty="0"/>
              <a:t>parole</a:t>
            </a:r>
            <a:r>
              <a:rPr lang="id-ID" dirty="0"/>
              <a:t> yang menitikberatkan ujaran individual, dan </a:t>
            </a:r>
            <a:r>
              <a:rPr lang="id-ID" i="1" dirty="0"/>
              <a:t>langue</a:t>
            </a:r>
            <a:r>
              <a:rPr lang="id-ID" dirty="0"/>
              <a:t> yang menitikberatkan sistem linguistik bahasa itu.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Pokok Pikiran Saussure</a:t>
            </a:r>
            <a:endParaRPr lang="id-ID" dirty="0"/>
          </a:p>
        </p:txBody>
      </p:sp>
      <p:sp>
        <p:nvSpPr>
          <p:cNvPr id="3" name="Content Placeholder 2"/>
          <p:cNvSpPr>
            <a:spLocks noGrp="1"/>
          </p:cNvSpPr>
          <p:nvPr>
            <p:ph idx="1"/>
          </p:nvPr>
        </p:nvSpPr>
        <p:spPr>
          <a:xfrm>
            <a:off x="457200" y="1600200"/>
            <a:ext cx="8229600" cy="4953000"/>
          </a:xfrm>
        </p:spPr>
        <p:txBody>
          <a:bodyPr>
            <a:normAutofit/>
          </a:bodyPr>
          <a:lstStyle/>
          <a:p>
            <a:r>
              <a:rPr lang="id-ID" i="1" dirty="0" smtClean="0"/>
              <a:t>Signifier-Signified</a:t>
            </a:r>
          </a:p>
          <a:p>
            <a:pPr marL="514350" indent="-514350">
              <a:buAutoNum type="arabicParenR"/>
            </a:pPr>
            <a:r>
              <a:rPr lang="id-ID" dirty="0" smtClean="0"/>
              <a:t>Bahasa tidak menyatukan nama dan objek tetapi </a:t>
            </a:r>
            <a:r>
              <a:rPr lang="id-ID" b="1" dirty="0" smtClean="0"/>
              <a:t>citra bunyi</a:t>
            </a:r>
            <a:r>
              <a:rPr lang="id-ID" dirty="0" smtClean="0"/>
              <a:t> dan </a:t>
            </a:r>
            <a:r>
              <a:rPr lang="id-ID" b="1" dirty="0" smtClean="0"/>
              <a:t>konsep</a:t>
            </a:r>
          </a:p>
          <a:p>
            <a:pPr marL="514350" indent="-514350">
              <a:buAutoNum type="arabicParenR"/>
            </a:pPr>
            <a:r>
              <a:rPr lang="id-ID" dirty="0" smtClean="0"/>
              <a:t>Citra bunyi tidak bersifat fisik seperti bunyi atau fonem, tetapi psikis</a:t>
            </a:r>
          </a:p>
          <a:p>
            <a:pPr marL="514350" indent="-514350">
              <a:buAutoNum type="arabicParenR"/>
            </a:pPr>
            <a:r>
              <a:rPr lang="id-ID" dirty="0" smtClean="0"/>
              <a:t>Citra bunyi disebut </a:t>
            </a:r>
            <a:r>
              <a:rPr lang="id-ID" b="1" dirty="0" smtClean="0"/>
              <a:t>signifier</a:t>
            </a:r>
            <a:r>
              <a:rPr lang="id-ID" dirty="0" smtClean="0"/>
              <a:t> atau penanda</a:t>
            </a:r>
          </a:p>
          <a:p>
            <a:pPr marL="514350" indent="-514350">
              <a:buAutoNum type="arabicParenR"/>
            </a:pPr>
            <a:r>
              <a:rPr lang="id-ID" dirty="0" smtClean="0"/>
              <a:t>Konsep disebut </a:t>
            </a:r>
            <a:r>
              <a:rPr lang="id-ID" b="1" dirty="0" smtClean="0"/>
              <a:t>signified </a:t>
            </a:r>
            <a:r>
              <a:rPr lang="id-ID" dirty="0" smtClean="0"/>
              <a:t>atau petanda, atau makna</a:t>
            </a:r>
          </a:p>
          <a:p>
            <a:pPr marL="514350" indent="-514350">
              <a:buAutoNum type="arabicParenR"/>
            </a:pPr>
            <a:r>
              <a:rPr lang="id-ID" dirty="0" smtClean="0"/>
              <a:t>Signifier terikat dengan signified-nya laksana dua sisi mata uang yang tak terpisahkan.</a:t>
            </a:r>
          </a:p>
          <a:p>
            <a:pPr marL="514350" indent="-514350">
              <a:buAutoNum type="arabicParenR"/>
            </a:pPr>
            <a:endParaRPr lang="id-ID"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Tanda (model diadik)</a:t>
            </a:r>
            <a:endParaRPr lang="id-ID" dirty="0"/>
          </a:p>
        </p:txBody>
      </p:sp>
      <p:sp>
        <p:nvSpPr>
          <p:cNvPr id="3" name="Content Placeholder 2"/>
          <p:cNvSpPr>
            <a:spLocks noGrp="1"/>
          </p:cNvSpPr>
          <p:nvPr>
            <p:ph idx="1"/>
          </p:nvPr>
        </p:nvSpPr>
        <p:spPr/>
        <p:txBody>
          <a:bodyPr/>
          <a:lstStyle/>
          <a:p>
            <a:r>
              <a:rPr lang="id-ID" dirty="0" smtClean="0"/>
              <a:t>Tanda: kombinasi antara signifier dan signified.</a:t>
            </a:r>
          </a:p>
          <a:p>
            <a:r>
              <a:rPr lang="id-ID" dirty="0" smtClean="0"/>
              <a:t>Signifier: kata/ujaran; signified=konsep yang direpresentasi</a:t>
            </a:r>
          </a:p>
          <a:p>
            <a:endParaRPr lang="id-ID" dirty="0"/>
          </a:p>
        </p:txBody>
      </p:sp>
      <p:pic>
        <p:nvPicPr>
          <p:cNvPr id="4" name="Picture 4" descr="http://www.aber.ac.uk/media/Documents/S4B/Images/sausdiag.gif"/>
          <p:cNvPicPr>
            <a:picLocks noChangeAspect="1" noChangeArrowheads="1"/>
          </p:cNvPicPr>
          <p:nvPr/>
        </p:nvPicPr>
        <p:blipFill>
          <a:blip r:embed="rId2" cstate="print"/>
          <a:srcRect/>
          <a:stretch>
            <a:fillRect/>
          </a:stretch>
        </p:blipFill>
        <p:spPr bwMode="auto">
          <a:xfrm>
            <a:off x="2057400" y="3810000"/>
            <a:ext cx="4943475" cy="2555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Nilai Tanda (Value of Sign)</a:t>
            </a:r>
            <a:endParaRPr lang="id-ID" dirty="0"/>
          </a:p>
        </p:txBody>
      </p:sp>
      <p:sp>
        <p:nvSpPr>
          <p:cNvPr id="3" name="Content Placeholder 2"/>
          <p:cNvSpPr>
            <a:spLocks noGrp="1"/>
          </p:cNvSpPr>
          <p:nvPr>
            <p:ph idx="1"/>
          </p:nvPr>
        </p:nvSpPr>
        <p:spPr>
          <a:xfrm>
            <a:off x="457200" y="1600200"/>
            <a:ext cx="8229600" cy="4800600"/>
          </a:xfrm>
        </p:spPr>
        <p:txBody>
          <a:bodyPr>
            <a:normAutofit lnSpcReduction="10000"/>
          </a:bodyPr>
          <a:lstStyle/>
          <a:p>
            <a:r>
              <a:rPr lang="id-ID" dirty="0" smtClean="0"/>
              <a:t>Proses signifikasi: penetapan sebuah signifier untuk merepresentasi sebuah signified.</a:t>
            </a:r>
          </a:p>
          <a:p>
            <a:r>
              <a:rPr lang="id-ID" dirty="0" smtClean="0"/>
              <a:t>Nilai tanda: alasan mengapa sebuah tanda bermakna.</a:t>
            </a:r>
          </a:p>
          <a:p>
            <a:r>
              <a:rPr lang="id-ID" dirty="0" smtClean="0"/>
              <a:t>Tanda bermakna bukan karena kesamaan antara signifier dan konsep yang diwakilinya</a:t>
            </a:r>
          </a:p>
          <a:p>
            <a:r>
              <a:rPr lang="id-ID" dirty="0" smtClean="0"/>
              <a:t>Tetapi karena tanda yang satu berbeda dengan tanda lainnya.</a:t>
            </a:r>
          </a:p>
          <a:p>
            <a:r>
              <a:rPr lang="id-ID" i="1" dirty="0" smtClean="0"/>
              <a:t>Signifier</a:t>
            </a:r>
            <a:r>
              <a:rPr lang="id-ID" dirty="0" smtClean="0"/>
              <a:t> pohon bermakna bukan karena ada kesamaan antara bunyi atau tulisan pohon dengan konsep pohon tetapi karena selain pohon ada burung, ular, manusia dan  tanda lainnya.</a:t>
            </a:r>
            <a:endParaRPr lang="id-ID"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Nilai Tanda (Value of Sign)</a:t>
            </a:r>
            <a:endParaRPr lang="id-ID" dirty="0"/>
          </a:p>
        </p:txBody>
      </p:sp>
      <p:sp>
        <p:nvSpPr>
          <p:cNvPr id="3" name="Content Placeholder 2"/>
          <p:cNvSpPr>
            <a:spLocks noGrp="1"/>
          </p:cNvSpPr>
          <p:nvPr>
            <p:ph idx="1"/>
          </p:nvPr>
        </p:nvSpPr>
        <p:spPr/>
        <p:txBody>
          <a:bodyPr>
            <a:normAutofit/>
          </a:bodyPr>
          <a:lstStyle/>
          <a:p>
            <a:r>
              <a:rPr lang="id-ID" dirty="0" smtClean="0"/>
              <a:t>Tanda bukan bersifat materil atau substansi, tetapi bersifat relasional formal dengan tanda lainnya.</a:t>
            </a:r>
          </a:p>
          <a:p>
            <a:r>
              <a:rPr lang="id-ID" dirty="0" smtClean="0"/>
              <a:t>Nama Universitas Pendidikan Indonesia bermakna bukan karena ada kesamaan antara nama itu dengan bentuk dan jumlah gedung atau fakultasnya. UPI bermakna karena selain UPI ada UM, UNJ, UNP, UNY dan universitas lainnya.</a:t>
            </a:r>
            <a:endParaRPr lang="id-ID"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Value of Sign</a:t>
            </a:r>
            <a:endParaRPr lang="id-ID" dirty="0"/>
          </a:p>
        </p:txBody>
      </p:sp>
      <p:pic>
        <p:nvPicPr>
          <p:cNvPr id="4" name="Content Placeholder 3" descr="G:\SEMIOTICSNEW\Semiotics for Beginners Signs_files\planes.gif"/>
          <p:cNvPicPr>
            <a:picLocks noGrp="1"/>
          </p:cNvPicPr>
          <p:nvPr>
            <p:ph idx="1"/>
          </p:nvPr>
        </p:nvPicPr>
        <p:blipFill>
          <a:blip r:embed="rId2" cstate="print"/>
          <a:srcRect/>
          <a:stretch>
            <a:fillRect/>
          </a:stretch>
        </p:blipFill>
        <p:spPr bwMode="auto">
          <a:xfrm>
            <a:off x="457200" y="1600200"/>
            <a:ext cx="7391400" cy="1828800"/>
          </a:xfrm>
          <a:prstGeom prst="rect">
            <a:avLst/>
          </a:prstGeom>
          <a:noFill/>
          <a:ln w="9525">
            <a:noFill/>
            <a:miter lim="800000"/>
            <a:headEnd/>
            <a:tailEnd/>
          </a:ln>
        </p:spPr>
      </p:pic>
      <p:sp>
        <p:nvSpPr>
          <p:cNvPr id="5" name="Oval 4"/>
          <p:cNvSpPr/>
          <p:nvPr/>
        </p:nvSpPr>
        <p:spPr>
          <a:xfrm>
            <a:off x="1066800" y="3733800"/>
            <a:ext cx="1905000" cy="1600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Oval 5"/>
          <p:cNvSpPr/>
          <p:nvPr/>
        </p:nvSpPr>
        <p:spPr>
          <a:xfrm>
            <a:off x="3657600" y="3733800"/>
            <a:ext cx="1905000" cy="1524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
          <p:cNvSpPr/>
          <p:nvPr/>
        </p:nvSpPr>
        <p:spPr>
          <a:xfrm>
            <a:off x="6248400" y="3657600"/>
            <a:ext cx="1905000" cy="1600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9" name="Straight Connector 8"/>
          <p:cNvCxnSpPr>
            <a:stCxn id="5" idx="2"/>
            <a:endCxn id="7" idx="6"/>
          </p:cNvCxnSpPr>
          <p:nvPr/>
        </p:nvCxnSpPr>
        <p:spPr>
          <a:xfrm flipV="1">
            <a:off x="1066800" y="4457700"/>
            <a:ext cx="70866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371600" y="3962400"/>
            <a:ext cx="1295400" cy="381000"/>
          </a:xfrm>
          <a:prstGeom prst="rect">
            <a:avLst/>
          </a:prstGeom>
          <a:noFill/>
        </p:spPr>
        <p:txBody>
          <a:bodyPr wrap="square" rtlCol="0">
            <a:spAutoFit/>
          </a:bodyPr>
          <a:lstStyle/>
          <a:p>
            <a:pPr algn="ctr"/>
            <a:r>
              <a:rPr lang="id-ID" dirty="0" smtClean="0"/>
              <a:t>UPI</a:t>
            </a:r>
            <a:endParaRPr lang="id-ID" dirty="0"/>
          </a:p>
        </p:txBody>
      </p:sp>
      <p:sp>
        <p:nvSpPr>
          <p:cNvPr id="12" name="TextBox 11"/>
          <p:cNvSpPr txBox="1"/>
          <p:nvPr/>
        </p:nvSpPr>
        <p:spPr>
          <a:xfrm>
            <a:off x="3962400" y="4038600"/>
            <a:ext cx="1295400" cy="369332"/>
          </a:xfrm>
          <a:prstGeom prst="rect">
            <a:avLst/>
          </a:prstGeom>
          <a:noFill/>
        </p:spPr>
        <p:txBody>
          <a:bodyPr wrap="square" rtlCol="0">
            <a:spAutoFit/>
          </a:bodyPr>
          <a:lstStyle/>
          <a:p>
            <a:pPr algn="ctr"/>
            <a:r>
              <a:rPr lang="id-ID" dirty="0" smtClean="0"/>
              <a:t>UNJ</a:t>
            </a:r>
            <a:endParaRPr lang="id-ID" dirty="0"/>
          </a:p>
        </p:txBody>
      </p:sp>
      <p:sp>
        <p:nvSpPr>
          <p:cNvPr id="13" name="TextBox 12"/>
          <p:cNvSpPr txBox="1"/>
          <p:nvPr/>
        </p:nvSpPr>
        <p:spPr>
          <a:xfrm>
            <a:off x="6629400" y="3962400"/>
            <a:ext cx="1295400" cy="369332"/>
          </a:xfrm>
          <a:prstGeom prst="rect">
            <a:avLst/>
          </a:prstGeom>
          <a:noFill/>
        </p:spPr>
        <p:txBody>
          <a:bodyPr wrap="square" rtlCol="0">
            <a:spAutoFit/>
          </a:bodyPr>
          <a:lstStyle/>
          <a:p>
            <a:pPr algn="ctr"/>
            <a:r>
              <a:rPr lang="id-ID" dirty="0" smtClean="0"/>
              <a:t>UM</a:t>
            </a:r>
            <a:endParaRPr lang="id-ID" dirty="0"/>
          </a:p>
        </p:txBody>
      </p:sp>
      <p:sp>
        <p:nvSpPr>
          <p:cNvPr id="14" name="TextBox 13"/>
          <p:cNvSpPr txBox="1"/>
          <p:nvPr/>
        </p:nvSpPr>
        <p:spPr>
          <a:xfrm>
            <a:off x="1371600" y="4572000"/>
            <a:ext cx="1295400" cy="369332"/>
          </a:xfrm>
          <a:prstGeom prst="rect">
            <a:avLst/>
          </a:prstGeom>
          <a:noFill/>
        </p:spPr>
        <p:txBody>
          <a:bodyPr wrap="square" rtlCol="0">
            <a:spAutoFit/>
          </a:bodyPr>
          <a:lstStyle/>
          <a:p>
            <a:pPr algn="ctr"/>
            <a:r>
              <a:rPr lang="id-ID" dirty="0" smtClean="0"/>
              <a:t>LPTK BDG</a:t>
            </a:r>
            <a:endParaRPr lang="id-ID" dirty="0"/>
          </a:p>
        </p:txBody>
      </p:sp>
      <p:sp>
        <p:nvSpPr>
          <p:cNvPr id="15" name="TextBox 14"/>
          <p:cNvSpPr txBox="1"/>
          <p:nvPr/>
        </p:nvSpPr>
        <p:spPr>
          <a:xfrm>
            <a:off x="3962400" y="4572000"/>
            <a:ext cx="1295400" cy="369332"/>
          </a:xfrm>
          <a:prstGeom prst="rect">
            <a:avLst/>
          </a:prstGeom>
          <a:noFill/>
        </p:spPr>
        <p:txBody>
          <a:bodyPr wrap="square" rtlCol="0">
            <a:spAutoFit/>
          </a:bodyPr>
          <a:lstStyle/>
          <a:p>
            <a:pPr algn="ctr"/>
            <a:r>
              <a:rPr lang="id-ID" dirty="0" smtClean="0"/>
              <a:t>LPTK JKT</a:t>
            </a:r>
            <a:endParaRPr lang="id-ID" dirty="0"/>
          </a:p>
        </p:txBody>
      </p:sp>
      <p:sp>
        <p:nvSpPr>
          <p:cNvPr id="16" name="TextBox 15"/>
          <p:cNvSpPr txBox="1"/>
          <p:nvPr/>
        </p:nvSpPr>
        <p:spPr>
          <a:xfrm>
            <a:off x="6629400" y="4495800"/>
            <a:ext cx="1295400" cy="369332"/>
          </a:xfrm>
          <a:prstGeom prst="rect">
            <a:avLst/>
          </a:prstGeom>
          <a:noFill/>
        </p:spPr>
        <p:txBody>
          <a:bodyPr wrap="square" rtlCol="0">
            <a:spAutoFit/>
          </a:bodyPr>
          <a:lstStyle/>
          <a:p>
            <a:pPr algn="ctr"/>
            <a:r>
              <a:rPr lang="id-ID" dirty="0" smtClean="0"/>
              <a:t>LPTK MLG</a:t>
            </a:r>
            <a:endParaRPr lang="id-ID" dirty="0"/>
          </a:p>
        </p:txBody>
      </p:sp>
      <p:cxnSp>
        <p:nvCxnSpPr>
          <p:cNvPr id="18" name="Straight Arrow Connector 17"/>
          <p:cNvCxnSpPr>
            <a:stCxn id="5" idx="6"/>
            <a:endCxn id="6" idx="2"/>
          </p:cNvCxnSpPr>
          <p:nvPr/>
        </p:nvCxnSpPr>
        <p:spPr>
          <a:xfrm flipV="1">
            <a:off x="2971800" y="4495800"/>
            <a:ext cx="685800" cy="381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6" idx="6"/>
            <a:endCxn id="7" idx="2"/>
          </p:cNvCxnSpPr>
          <p:nvPr/>
        </p:nvCxnSpPr>
        <p:spPr>
          <a:xfrm flipV="1">
            <a:off x="5562600" y="4457700"/>
            <a:ext cx="685800" cy="381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Pokok Pikiran Saussure</a:t>
            </a:r>
            <a:endParaRPr lang="id-ID" dirty="0"/>
          </a:p>
        </p:txBody>
      </p:sp>
      <p:sp>
        <p:nvSpPr>
          <p:cNvPr id="3" name="Content Placeholder 2"/>
          <p:cNvSpPr>
            <a:spLocks noGrp="1"/>
          </p:cNvSpPr>
          <p:nvPr>
            <p:ph idx="1"/>
          </p:nvPr>
        </p:nvSpPr>
        <p:spPr>
          <a:xfrm>
            <a:off x="457200" y="1295400"/>
            <a:ext cx="8229600" cy="5105400"/>
          </a:xfrm>
        </p:spPr>
        <p:txBody>
          <a:bodyPr>
            <a:normAutofit fontScale="92500" lnSpcReduction="10000"/>
          </a:bodyPr>
          <a:lstStyle/>
          <a:p>
            <a:r>
              <a:rPr lang="id-ID" i="1" dirty="0" smtClean="0"/>
              <a:t>Arbitrer-Motivated</a:t>
            </a:r>
          </a:p>
          <a:p>
            <a:pPr marL="514350" indent="-514350">
              <a:buAutoNum type="arabicParenR"/>
            </a:pPr>
            <a:r>
              <a:rPr lang="id-ID" dirty="0" smtClean="0"/>
              <a:t>Hubungan antara signifier dan signified bersifat arbitrer. Artinya: tidak ada alasan apa pun mengapa tanda SAPI digunakan untuk mewakili</a:t>
            </a:r>
            <a:r>
              <a:rPr lang="id-ID" i="1" dirty="0" smtClean="0"/>
              <a:t> sapi, </a:t>
            </a:r>
            <a:r>
              <a:rPr lang="id-ID" dirty="0" smtClean="0"/>
              <a:t>melainkan karena kebiasaan atau konvensi saja.</a:t>
            </a:r>
          </a:p>
          <a:p>
            <a:pPr marL="514350" indent="-514350">
              <a:buNone/>
            </a:pPr>
            <a:r>
              <a:rPr lang="id-ID" dirty="0" smtClean="0"/>
              <a:t>2) Selain tanda yang arbitrer, ada pula tanda yang motivated, yaitu tanda yang memiliki hubungan alami dengan konsepnya seperti onomatopeia  atau simbolisme bunyi/</a:t>
            </a:r>
            <a:r>
              <a:rPr lang="id-ID" i="1" dirty="0" smtClean="0"/>
              <a:t>phonesthemes</a:t>
            </a:r>
            <a:r>
              <a:rPr lang="id-ID" dirty="0" smtClean="0"/>
              <a:t>.</a:t>
            </a:r>
          </a:p>
          <a:p>
            <a:pPr marL="514350" indent="-514350">
              <a:buNone/>
            </a:pPr>
            <a:r>
              <a:rPr lang="id-ID" dirty="0" smtClean="0"/>
              <a:t>3) Sifat arbitrer atau termotivasi tidak absolut, melainkan hanya tingkatan saja. Kata dasar lebih arbitrer daripada kata bentukan. Kata </a:t>
            </a:r>
            <a:r>
              <a:rPr lang="id-ID" i="1" dirty="0" smtClean="0"/>
              <a:t>sapu </a:t>
            </a:r>
            <a:r>
              <a:rPr lang="id-ID" dirty="0" smtClean="0"/>
              <a:t>lebih arbitrer daripada </a:t>
            </a:r>
            <a:r>
              <a:rPr lang="id-ID" i="1" dirty="0" smtClean="0"/>
              <a:t>menyapu </a:t>
            </a:r>
            <a:r>
              <a:rPr lang="id-ID" dirty="0" smtClean="0"/>
              <a:t>karena kita mengikuti aturan peluluhan konsonan /s/ bila bertemu awalan </a:t>
            </a:r>
            <a:r>
              <a:rPr lang="id-ID" i="1" dirty="0" smtClean="0"/>
              <a:t>me-</a:t>
            </a:r>
          </a:p>
          <a:p>
            <a:pPr marL="514350" indent="-514350">
              <a:buAutoNum type="arabicParenR"/>
            </a:pPr>
            <a:endParaRPr lang="id-ID"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239000" cy="1143000"/>
          </a:xfrm>
        </p:spPr>
        <p:txBody>
          <a:bodyPr/>
          <a:lstStyle/>
          <a:p>
            <a:r>
              <a:rPr lang="id-ID" dirty="0" smtClean="0"/>
              <a:t>Pokok Pikiran Saussure</a:t>
            </a:r>
            <a:endParaRPr lang="id-ID" dirty="0"/>
          </a:p>
        </p:txBody>
      </p:sp>
      <p:sp>
        <p:nvSpPr>
          <p:cNvPr id="3" name="Content Placeholder 2"/>
          <p:cNvSpPr>
            <a:spLocks noGrp="1"/>
          </p:cNvSpPr>
          <p:nvPr>
            <p:ph idx="1"/>
          </p:nvPr>
        </p:nvSpPr>
        <p:spPr>
          <a:xfrm>
            <a:off x="457200" y="1219200"/>
            <a:ext cx="8229600" cy="5638800"/>
          </a:xfrm>
        </p:spPr>
        <p:txBody>
          <a:bodyPr>
            <a:normAutofit fontScale="92500" lnSpcReduction="10000"/>
          </a:bodyPr>
          <a:lstStyle/>
          <a:p>
            <a:r>
              <a:rPr lang="id-ID" i="1" dirty="0" smtClean="0"/>
              <a:t>Syntagmatic-Paradigmatic</a:t>
            </a:r>
          </a:p>
          <a:p>
            <a:pPr marL="514350" indent="-514350">
              <a:buAutoNum type="arabicParenR"/>
            </a:pPr>
            <a:r>
              <a:rPr lang="id-ID" dirty="0" smtClean="0"/>
              <a:t>Tanda bermakna karena ia berbeda dengan tanda lainnya seperti dalam </a:t>
            </a:r>
            <a:r>
              <a:rPr lang="id-ID" i="1" dirty="0" smtClean="0"/>
              <a:t>minimal pairs</a:t>
            </a:r>
            <a:r>
              <a:rPr lang="id-ID" dirty="0" smtClean="0"/>
              <a:t>: bin-pin, tin-sin, etc. </a:t>
            </a:r>
          </a:p>
          <a:p>
            <a:pPr marL="514350" indent="-514350">
              <a:buAutoNum type="arabicParenR"/>
            </a:pPr>
            <a:r>
              <a:rPr lang="id-ID" dirty="0" smtClean="0"/>
              <a:t>Relasi yang paling signifikan adalah oposisi, terutama oposisi biner</a:t>
            </a:r>
          </a:p>
          <a:p>
            <a:pPr marL="514350" indent="-514350">
              <a:buAutoNum type="arabicParenR"/>
            </a:pPr>
            <a:r>
              <a:rPr lang="id-ID" dirty="0" smtClean="0"/>
              <a:t>Salah satu oposisi biner yang penting adalah sintagmatik-paradigmatik</a:t>
            </a:r>
          </a:p>
          <a:p>
            <a:pPr marL="514350" indent="-514350">
              <a:buAutoNum type="arabicParenR"/>
            </a:pPr>
            <a:r>
              <a:rPr lang="id-ID" dirty="0" smtClean="0"/>
              <a:t>Sintagmatik merupakan hubungan horisontal antara tanda yang satu dengan tanda lainnya dalam satu teks tertentu.</a:t>
            </a:r>
          </a:p>
          <a:p>
            <a:pPr marL="514350" indent="-514350">
              <a:buAutoNum type="arabicParenR"/>
            </a:pPr>
            <a:r>
              <a:rPr lang="id-ID" dirty="0" smtClean="0"/>
              <a:t>Hubungan paradigmatik adalah hubungan vertikal antara tanda yang satu dengan tanda lainnya yang tidak muncul di dalam teks tetapi merupakan anggota dari paradigma tertentu.</a:t>
            </a:r>
          </a:p>
          <a:p>
            <a:pPr marL="514350" indent="-514350">
              <a:buAutoNum type="arabicParenR"/>
            </a:pPr>
            <a:endParaRPr lang="id-ID"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371600" y="457200"/>
            <a:ext cx="6248400" cy="579438"/>
          </a:xfrm>
          <a:prstGeom prst="rect">
            <a:avLst/>
          </a:prstGeom>
          <a:solidFill>
            <a:schemeClr val="bg1"/>
          </a:solidFill>
          <a:ln w="9525">
            <a:noFill/>
            <a:miter lim="800000"/>
            <a:headEnd/>
            <a:tailEnd/>
          </a:ln>
          <a:effectLst/>
        </p:spPr>
        <p:txBody>
          <a:bodyPr>
            <a:spAutoFit/>
          </a:bodyPr>
          <a:lstStyle/>
          <a:p>
            <a:pPr algn="ctr" eaLnBrk="0" hangingPunct="0">
              <a:spcBef>
                <a:spcPct val="50000"/>
              </a:spcBef>
            </a:pPr>
            <a:r>
              <a:rPr lang="lt-LT" sz="3200" b="1">
                <a:solidFill>
                  <a:srgbClr val="000066"/>
                </a:solidFill>
                <a:latin typeface="Arial Rounded MT Bold" pitchFamily="34" charset="0"/>
              </a:rPr>
              <a:t>Vertical / horizontal</a:t>
            </a:r>
            <a:endParaRPr lang="en-US" sz="3200" b="1">
              <a:solidFill>
                <a:srgbClr val="000066"/>
              </a:solidFill>
              <a:latin typeface="Arial Rounded MT Bold" pitchFamily="34" charset="0"/>
            </a:endParaRPr>
          </a:p>
        </p:txBody>
      </p:sp>
      <p:sp>
        <p:nvSpPr>
          <p:cNvPr id="17412" name="Text Box 4"/>
          <p:cNvSpPr txBox="1">
            <a:spLocks noChangeArrowheads="1"/>
          </p:cNvSpPr>
          <p:nvPr/>
        </p:nvSpPr>
        <p:spPr bwMode="auto">
          <a:xfrm>
            <a:off x="5867400" y="2819400"/>
            <a:ext cx="3276600" cy="579438"/>
          </a:xfrm>
          <a:prstGeom prst="rect">
            <a:avLst/>
          </a:prstGeom>
          <a:noFill/>
          <a:ln w="9525">
            <a:noFill/>
            <a:miter lim="800000"/>
            <a:headEnd/>
            <a:tailEnd/>
          </a:ln>
          <a:effectLst/>
        </p:spPr>
        <p:txBody>
          <a:bodyPr>
            <a:spAutoFit/>
          </a:bodyPr>
          <a:lstStyle/>
          <a:p>
            <a:pPr eaLnBrk="0" hangingPunct="0">
              <a:spcBef>
                <a:spcPct val="50000"/>
              </a:spcBef>
            </a:pPr>
            <a:endParaRPr lang="id-ID" sz="3200" b="1">
              <a:solidFill>
                <a:srgbClr val="000066"/>
              </a:solidFill>
              <a:latin typeface="Arial Rounded MT Bold" pitchFamily="34" charset="0"/>
            </a:endParaRPr>
          </a:p>
        </p:txBody>
      </p:sp>
      <p:sp>
        <p:nvSpPr>
          <p:cNvPr id="17413" name="Text Box 5"/>
          <p:cNvSpPr txBox="1">
            <a:spLocks noChangeArrowheads="1"/>
          </p:cNvSpPr>
          <p:nvPr/>
        </p:nvSpPr>
        <p:spPr bwMode="auto">
          <a:xfrm>
            <a:off x="838200" y="2819400"/>
            <a:ext cx="7239000" cy="579438"/>
          </a:xfrm>
          <a:prstGeom prst="rect">
            <a:avLst/>
          </a:prstGeom>
          <a:noFill/>
          <a:ln w="76200">
            <a:noFill/>
            <a:miter lim="800000"/>
            <a:headEnd/>
            <a:tailEnd/>
          </a:ln>
          <a:effectLst/>
        </p:spPr>
        <p:txBody>
          <a:bodyPr>
            <a:spAutoFit/>
          </a:bodyPr>
          <a:lstStyle/>
          <a:p>
            <a:pPr eaLnBrk="0" hangingPunct="0">
              <a:spcBef>
                <a:spcPct val="50000"/>
              </a:spcBef>
            </a:pPr>
            <a:endParaRPr lang="id-ID" sz="3200" b="1">
              <a:solidFill>
                <a:srgbClr val="000066"/>
              </a:solidFill>
              <a:latin typeface="Arial Rounded MT Bold" pitchFamily="34" charset="0"/>
            </a:endParaRPr>
          </a:p>
        </p:txBody>
      </p:sp>
      <p:sp>
        <p:nvSpPr>
          <p:cNvPr id="17414" name="Text Box 6"/>
          <p:cNvSpPr txBox="1">
            <a:spLocks noChangeArrowheads="1"/>
          </p:cNvSpPr>
          <p:nvPr/>
        </p:nvSpPr>
        <p:spPr bwMode="auto">
          <a:xfrm>
            <a:off x="609600" y="3810000"/>
            <a:ext cx="8077200" cy="592138"/>
          </a:xfrm>
          <a:prstGeom prst="rect">
            <a:avLst/>
          </a:prstGeom>
          <a:solidFill>
            <a:schemeClr val="tx2"/>
          </a:solidFill>
          <a:ln w="12700">
            <a:solidFill>
              <a:schemeClr val="tx1"/>
            </a:solidFill>
            <a:miter lim="800000"/>
            <a:headEnd/>
            <a:tailEnd/>
          </a:ln>
          <a:effectLst/>
        </p:spPr>
        <p:txBody>
          <a:bodyPr>
            <a:spAutoFit/>
          </a:bodyPr>
          <a:lstStyle/>
          <a:p>
            <a:pPr algn="ctr" eaLnBrk="0" hangingPunct="0">
              <a:spcBef>
                <a:spcPct val="50000"/>
              </a:spcBef>
            </a:pPr>
            <a:r>
              <a:rPr lang="en-US" sz="3200" b="1">
                <a:solidFill>
                  <a:srgbClr val="FF3300"/>
                </a:solidFill>
                <a:latin typeface="Arial Rounded MT Bold" pitchFamily="34" charset="0"/>
              </a:rPr>
              <a:t>SYNTAGMS</a:t>
            </a:r>
          </a:p>
        </p:txBody>
      </p:sp>
      <p:sp>
        <p:nvSpPr>
          <p:cNvPr id="17415" name="Text Box 7"/>
          <p:cNvSpPr txBox="1">
            <a:spLocks noChangeArrowheads="1"/>
          </p:cNvSpPr>
          <p:nvPr/>
        </p:nvSpPr>
        <p:spPr bwMode="auto">
          <a:xfrm>
            <a:off x="1981200" y="1752600"/>
            <a:ext cx="533400" cy="4478338"/>
          </a:xfrm>
          <a:prstGeom prst="rect">
            <a:avLst/>
          </a:prstGeom>
          <a:solidFill>
            <a:schemeClr val="bg1"/>
          </a:solidFill>
          <a:ln w="9525">
            <a:noFill/>
            <a:miter lim="800000"/>
            <a:headEnd/>
            <a:tailEnd/>
          </a:ln>
          <a:effectLst/>
        </p:spPr>
        <p:txBody>
          <a:bodyPr>
            <a:spAutoFit/>
          </a:bodyPr>
          <a:lstStyle/>
          <a:p>
            <a:pPr eaLnBrk="0" hangingPunct="0">
              <a:spcBef>
                <a:spcPct val="50000"/>
              </a:spcBef>
            </a:pPr>
            <a:r>
              <a:rPr lang="en-US" sz="3200" b="1">
                <a:solidFill>
                  <a:srgbClr val="000066"/>
                </a:solidFill>
                <a:latin typeface="Arial Rounded MT Bold" pitchFamily="34" charset="0"/>
              </a:rPr>
              <a:t>PARADIGMS</a:t>
            </a:r>
          </a:p>
        </p:txBody>
      </p:sp>
      <p:sp>
        <p:nvSpPr>
          <p:cNvPr id="17416" name="Text Box 8"/>
          <p:cNvSpPr txBox="1">
            <a:spLocks noChangeArrowheads="1"/>
          </p:cNvSpPr>
          <p:nvPr/>
        </p:nvSpPr>
        <p:spPr bwMode="auto">
          <a:xfrm>
            <a:off x="6553200" y="1828800"/>
            <a:ext cx="533400" cy="4478338"/>
          </a:xfrm>
          <a:prstGeom prst="rect">
            <a:avLst/>
          </a:prstGeom>
          <a:solidFill>
            <a:schemeClr val="bg1"/>
          </a:solidFill>
          <a:ln w="9525">
            <a:noFill/>
            <a:miter lim="800000"/>
            <a:headEnd/>
            <a:tailEnd/>
          </a:ln>
          <a:effectLst/>
        </p:spPr>
        <p:txBody>
          <a:bodyPr>
            <a:spAutoFit/>
          </a:bodyPr>
          <a:lstStyle/>
          <a:p>
            <a:pPr eaLnBrk="0" hangingPunct="0">
              <a:spcBef>
                <a:spcPct val="50000"/>
              </a:spcBef>
            </a:pPr>
            <a:r>
              <a:rPr lang="en-US" sz="3200" b="1">
                <a:solidFill>
                  <a:srgbClr val="000066"/>
                </a:solidFill>
                <a:latin typeface="Arial Rounded MT Bold" pitchFamily="34" charset="0"/>
              </a:rPr>
              <a:t>PARADIGMS</a:t>
            </a:r>
          </a:p>
        </p:txBody>
      </p:sp>
      <p:sp>
        <p:nvSpPr>
          <p:cNvPr id="17417" name="Text Box 9"/>
          <p:cNvSpPr txBox="1">
            <a:spLocks noChangeArrowheads="1"/>
          </p:cNvSpPr>
          <p:nvPr/>
        </p:nvSpPr>
        <p:spPr bwMode="auto">
          <a:xfrm>
            <a:off x="3124200" y="2971800"/>
            <a:ext cx="2667000" cy="579438"/>
          </a:xfrm>
          <a:prstGeom prst="rect">
            <a:avLst/>
          </a:prstGeom>
          <a:noFill/>
          <a:ln w="9525">
            <a:noFill/>
            <a:miter lim="800000"/>
            <a:headEnd/>
            <a:tailEnd/>
          </a:ln>
          <a:effectLst/>
        </p:spPr>
        <p:txBody>
          <a:bodyPr>
            <a:spAutoFit/>
          </a:bodyPr>
          <a:lstStyle/>
          <a:p>
            <a:pPr eaLnBrk="0" hangingPunct="0">
              <a:spcBef>
                <a:spcPct val="50000"/>
              </a:spcBef>
            </a:pPr>
            <a:r>
              <a:rPr lang="en-US" sz="3200" b="1">
                <a:solidFill>
                  <a:srgbClr val="000066"/>
                </a:solidFill>
                <a:latin typeface="Arial Rounded MT Bold" pitchFamily="34" charset="0"/>
              </a:rPr>
              <a:t>NARRATIVE</a:t>
            </a:r>
          </a:p>
        </p:txBody>
      </p:sp>
      <p:sp>
        <p:nvSpPr>
          <p:cNvPr id="17419" name="AutoShape 11"/>
          <p:cNvSpPr>
            <a:spLocks noChangeArrowheads="1"/>
          </p:cNvSpPr>
          <p:nvPr/>
        </p:nvSpPr>
        <p:spPr bwMode="auto">
          <a:xfrm>
            <a:off x="685800" y="3810000"/>
            <a:ext cx="1219200" cy="533400"/>
          </a:xfrm>
          <a:prstGeom prst="rightArrow">
            <a:avLst>
              <a:gd name="adj1" fmla="val 50000"/>
              <a:gd name="adj2" fmla="val 57143"/>
            </a:avLst>
          </a:prstGeom>
          <a:solidFill>
            <a:srgbClr val="FF3300"/>
          </a:solidFill>
          <a:ln w="9525">
            <a:solidFill>
              <a:schemeClr val="tx1"/>
            </a:solidFill>
            <a:miter lim="800000"/>
            <a:headEnd/>
            <a:tailEnd/>
          </a:ln>
          <a:effectLst/>
        </p:spPr>
        <p:txBody>
          <a:bodyPr wrap="none" anchor="ctr"/>
          <a:lstStyle/>
          <a:p>
            <a:endParaRPr lang="id-ID"/>
          </a:p>
        </p:txBody>
      </p:sp>
      <p:sp>
        <p:nvSpPr>
          <p:cNvPr id="17420" name="AutoShape 12"/>
          <p:cNvSpPr>
            <a:spLocks noChangeArrowheads="1"/>
          </p:cNvSpPr>
          <p:nvPr/>
        </p:nvSpPr>
        <p:spPr bwMode="auto">
          <a:xfrm>
            <a:off x="7315200" y="3810000"/>
            <a:ext cx="1295400" cy="533400"/>
          </a:xfrm>
          <a:prstGeom prst="rightArrow">
            <a:avLst>
              <a:gd name="adj1" fmla="val 50000"/>
              <a:gd name="adj2" fmla="val 60714"/>
            </a:avLst>
          </a:prstGeom>
          <a:solidFill>
            <a:srgbClr val="FF3300"/>
          </a:solidFill>
          <a:ln w="9525">
            <a:solidFill>
              <a:schemeClr val="tx1"/>
            </a:solidFill>
            <a:miter lim="800000"/>
            <a:headEnd/>
            <a:tailEnd/>
          </a:ln>
          <a:effectLst/>
        </p:spPr>
        <p:txBody>
          <a:bodyPr wrap="none" anchor="ctr"/>
          <a:lstStyle/>
          <a:p>
            <a:endParaRPr lang="id-ID"/>
          </a:p>
        </p:txBody>
      </p:sp>
    </p:spTree>
  </p:cSld>
  <p:clrMapOvr>
    <a:masterClrMapping/>
  </p:clrMapOvr>
  <p:transition>
    <p:cover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Syntagmatic/Paradigmatic</a:t>
            </a:r>
            <a:endParaRPr lang="id-ID" dirty="0"/>
          </a:p>
        </p:txBody>
      </p:sp>
      <p:sp>
        <p:nvSpPr>
          <p:cNvPr id="3" name="Content Placeholder 2"/>
          <p:cNvSpPr>
            <a:spLocks noGrp="1"/>
          </p:cNvSpPr>
          <p:nvPr>
            <p:ph idx="1"/>
          </p:nvPr>
        </p:nvSpPr>
        <p:spPr>
          <a:xfrm>
            <a:off x="457200" y="1600201"/>
            <a:ext cx="8229600" cy="1523999"/>
          </a:xfrm>
        </p:spPr>
        <p:txBody>
          <a:bodyPr/>
          <a:lstStyle/>
          <a:p>
            <a:r>
              <a:rPr lang="id-ID" dirty="0" smtClean="0"/>
              <a:t>Syntagmatic: hubungan ini </a:t>
            </a:r>
            <a:r>
              <a:rPr lang="id-ID" i="1" dirty="0" smtClean="0"/>
              <a:t>dan</a:t>
            </a:r>
            <a:r>
              <a:rPr lang="id-ID" dirty="0" smtClean="0"/>
              <a:t> ini </a:t>
            </a:r>
            <a:r>
              <a:rPr lang="id-ID" i="1" dirty="0" smtClean="0"/>
              <a:t>dan</a:t>
            </a:r>
            <a:r>
              <a:rPr lang="id-ID" dirty="0" smtClean="0"/>
              <a:t> ini, hubungan intratekstual, hubungan in presensia.</a:t>
            </a:r>
          </a:p>
          <a:p>
            <a:r>
              <a:rPr lang="id-ID" dirty="0" smtClean="0"/>
              <a:t>Fernando   Torres   menjebol   gawang   lawan</a:t>
            </a:r>
            <a:endParaRPr lang="id-ID" dirty="0"/>
          </a:p>
        </p:txBody>
      </p:sp>
      <p:sp>
        <p:nvSpPr>
          <p:cNvPr id="4" name="TextBox 3"/>
          <p:cNvSpPr txBox="1"/>
          <p:nvPr/>
        </p:nvSpPr>
        <p:spPr>
          <a:xfrm>
            <a:off x="762000" y="4038600"/>
            <a:ext cx="2438400" cy="461665"/>
          </a:xfrm>
          <a:prstGeom prst="rect">
            <a:avLst/>
          </a:prstGeom>
          <a:noFill/>
          <a:ln>
            <a:solidFill>
              <a:schemeClr val="tx1"/>
            </a:solidFill>
          </a:ln>
        </p:spPr>
        <p:txBody>
          <a:bodyPr wrap="square" rtlCol="0">
            <a:spAutoFit/>
          </a:bodyPr>
          <a:lstStyle/>
          <a:p>
            <a:r>
              <a:rPr lang="id-ID" sz="2400" dirty="0" smtClean="0"/>
              <a:t>Fernando Torres</a:t>
            </a:r>
            <a:endParaRPr lang="id-ID" sz="2400" dirty="0"/>
          </a:p>
        </p:txBody>
      </p:sp>
      <p:sp>
        <p:nvSpPr>
          <p:cNvPr id="5" name="TextBox 4"/>
          <p:cNvSpPr txBox="1"/>
          <p:nvPr/>
        </p:nvSpPr>
        <p:spPr>
          <a:xfrm>
            <a:off x="3429000" y="4038600"/>
            <a:ext cx="1600200" cy="461665"/>
          </a:xfrm>
          <a:prstGeom prst="rect">
            <a:avLst/>
          </a:prstGeom>
          <a:noFill/>
          <a:ln>
            <a:solidFill>
              <a:schemeClr val="tx1"/>
            </a:solidFill>
          </a:ln>
        </p:spPr>
        <p:txBody>
          <a:bodyPr wrap="square" rtlCol="0">
            <a:spAutoFit/>
          </a:bodyPr>
          <a:lstStyle/>
          <a:p>
            <a:r>
              <a:rPr lang="id-ID" sz="2400" dirty="0" smtClean="0"/>
              <a:t>menjebol</a:t>
            </a:r>
            <a:endParaRPr lang="id-ID" sz="2400" dirty="0"/>
          </a:p>
        </p:txBody>
      </p:sp>
      <p:sp>
        <p:nvSpPr>
          <p:cNvPr id="7" name="TextBox 6"/>
          <p:cNvSpPr txBox="1"/>
          <p:nvPr/>
        </p:nvSpPr>
        <p:spPr>
          <a:xfrm>
            <a:off x="5334000" y="4038600"/>
            <a:ext cx="1524000" cy="523220"/>
          </a:xfrm>
          <a:prstGeom prst="rect">
            <a:avLst/>
          </a:prstGeom>
          <a:noFill/>
          <a:ln>
            <a:solidFill>
              <a:schemeClr val="tx1"/>
            </a:solidFill>
          </a:ln>
        </p:spPr>
        <p:txBody>
          <a:bodyPr wrap="square" rtlCol="0">
            <a:spAutoFit/>
          </a:bodyPr>
          <a:lstStyle/>
          <a:p>
            <a:r>
              <a:rPr lang="id-ID" sz="2800" dirty="0" smtClean="0"/>
              <a:t>gawang</a:t>
            </a:r>
            <a:endParaRPr lang="id-ID" sz="2800" dirty="0"/>
          </a:p>
        </p:txBody>
      </p:sp>
      <p:sp>
        <p:nvSpPr>
          <p:cNvPr id="8" name="TextBox 7"/>
          <p:cNvSpPr txBox="1"/>
          <p:nvPr/>
        </p:nvSpPr>
        <p:spPr>
          <a:xfrm>
            <a:off x="7086600" y="4038600"/>
            <a:ext cx="1447800" cy="523220"/>
          </a:xfrm>
          <a:prstGeom prst="rect">
            <a:avLst/>
          </a:prstGeom>
          <a:noFill/>
          <a:ln>
            <a:solidFill>
              <a:schemeClr val="tx1"/>
            </a:solidFill>
          </a:ln>
        </p:spPr>
        <p:txBody>
          <a:bodyPr wrap="square" rtlCol="0">
            <a:spAutoFit/>
          </a:bodyPr>
          <a:lstStyle/>
          <a:p>
            <a:r>
              <a:rPr lang="id-ID" sz="2800" dirty="0" smtClean="0"/>
              <a:t>lawan</a:t>
            </a:r>
            <a:endParaRPr lang="id-ID" sz="2800" dirty="0"/>
          </a:p>
        </p:txBody>
      </p:sp>
      <p:sp>
        <p:nvSpPr>
          <p:cNvPr id="9" name="TextBox 8"/>
          <p:cNvSpPr txBox="1"/>
          <p:nvPr/>
        </p:nvSpPr>
        <p:spPr>
          <a:xfrm>
            <a:off x="533400" y="4800600"/>
            <a:ext cx="8077200" cy="1077218"/>
          </a:xfrm>
          <a:prstGeom prst="rect">
            <a:avLst/>
          </a:prstGeom>
          <a:noFill/>
        </p:spPr>
        <p:txBody>
          <a:bodyPr wrap="square" rtlCol="0">
            <a:spAutoFit/>
          </a:bodyPr>
          <a:lstStyle/>
          <a:p>
            <a:r>
              <a:rPr lang="id-ID" sz="3200" dirty="0" smtClean="0"/>
              <a:t>Hubungan antara  elemen pembentuk kalimat di atas adalah hubungan sintagmatik.</a:t>
            </a:r>
            <a:endParaRPr lang="id-ID"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SEMIOTICSNEW\Semiotics for Beginners Syntagmatic Analysis_files\syntagmatic-relations.gif"/>
          <p:cNvPicPr/>
          <p:nvPr/>
        </p:nvPicPr>
        <p:blipFill>
          <a:blip r:embed="rId2" cstate="print"/>
          <a:srcRect/>
          <a:stretch>
            <a:fillRect/>
          </a:stretch>
        </p:blipFill>
        <p:spPr bwMode="auto">
          <a:xfrm>
            <a:off x="990600" y="1371600"/>
            <a:ext cx="7696200" cy="1905000"/>
          </a:xfrm>
          <a:prstGeom prst="rect">
            <a:avLst/>
          </a:prstGeom>
          <a:noFill/>
          <a:ln w="9525">
            <a:noFill/>
            <a:miter lim="800000"/>
            <a:headEnd/>
            <a:tailEnd/>
          </a:ln>
        </p:spPr>
      </p:pic>
      <p:sp>
        <p:nvSpPr>
          <p:cNvPr id="4" name="TextBox 3"/>
          <p:cNvSpPr txBox="1"/>
          <p:nvPr/>
        </p:nvSpPr>
        <p:spPr>
          <a:xfrm>
            <a:off x="838200" y="228600"/>
            <a:ext cx="7239000" cy="954107"/>
          </a:xfrm>
          <a:prstGeom prst="rect">
            <a:avLst/>
          </a:prstGeom>
          <a:noFill/>
        </p:spPr>
        <p:txBody>
          <a:bodyPr wrap="square" rtlCol="0">
            <a:spAutoFit/>
          </a:bodyPr>
          <a:lstStyle/>
          <a:p>
            <a:r>
              <a:rPr lang="id-ID" sz="2800" dirty="0" smtClean="0"/>
              <a:t>Hubungan Sintagmatik terjadi pada level signifier dan signified</a:t>
            </a:r>
            <a:endParaRPr lang="id-ID" sz="2800" dirty="0"/>
          </a:p>
        </p:txBody>
      </p:sp>
      <p:pic>
        <p:nvPicPr>
          <p:cNvPr id="5" name="Picture 4" descr="G:\SEMIOTICSNEW\Semiotics for Beginners Syntagmatic Analysis_files\greimas.gif"/>
          <p:cNvPicPr/>
          <p:nvPr/>
        </p:nvPicPr>
        <p:blipFill>
          <a:blip r:embed="rId3" cstate="print"/>
          <a:srcRect/>
          <a:stretch>
            <a:fillRect/>
          </a:stretch>
        </p:blipFill>
        <p:spPr bwMode="auto">
          <a:xfrm>
            <a:off x="990600" y="4038600"/>
            <a:ext cx="7620000" cy="1453800"/>
          </a:xfrm>
          <a:prstGeom prst="rect">
            <a:avLst/>
          </a:prstGeom>
          <a:noFill/>
          <a:ln w="9525">
            <a:noFill/>
            <a:miter lim="800000"/>
            <a:headEnd/>
            <a:tailEnd/>
          </a:ln>
        </p:spPr>
      </p:pic>
      <p:sp>
        <p:nvSpPr>
          <p:cNvPr id="6" name="TextBox 5"/>
          <p:cNvSpPr txBox="1"/>
          <p:nvPr/>
        </p:nvSpPr>
        <p:spPr>
          <a:xfrm>
            <a:off x="990600" y="3352800"/>
            <a:ext cx="7467600" cy="523220"/>
          </a:xfrm>
          <a:prstGeom prst="rect">
            <a:avLst/>
          </a:prstGeom>
          <a:noFill/>
        </p:spPr>
        <p:txBody>
          <a:bodyPr wrap="square" rtlCol="0">
            <a:spAutoFit/>
          </a:bodyPr>
          <a:lstStyle/>
          <a:p>
            <a:r>
              <a:rPr lang="id-ID" sz="2800" dirty="0" smtClean="0"/>
              <a:t>Hubungan Sintagmatik dalam  Folklor/Naratif</a:t>
            </a:r>
            <a:endParaRPr lang="id-ID"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Hubungan Paradigmatik</a:t>
            </a:r>
            <a:endParaRPr lang="id-ID" dirty="0"/>
          </a:p>
        </p:txBody>
      </p:sp>
      <p:sp>
        <p:nvSpPr>
          <p:cNvPr id="3" name="Content Placeholder 2"/>
          <p:cNvSpPr>
            <a:spLocks noGrp="1"/>
          </p:cNvSpPr>
          <p:nvPr>
            <p:ph idx="1"/>
          </p:nvPr>
        </p:nvSpPr>
        <p:spPr/>
        <p:txBody>
          <a:bodyPr>
            <a:normAutofit fontScale="92500" lnSpcReduction="20000"/>
          </a:bodyPr>
          <a:lstStyle/>
          <a:p>
            <a:r>
              <a:rPr lang="id-ID" dirty="0" smtClean="0"/>
              <a:t>Hubungan intertekstual</a:t>
            </a:r>
          </a:p>
          <a:p>
            <a:r>
              <a:rPr lang="id-ID" dirty="0" smtClean="0"/>
              <a:t>Hubungan in absensia</a:t>
            </a:r>
          </a:p>
          <a:p>
            <a:r>
              <a:rPr lang="id-ID" dirty="0" smtClean="0"/>
              <a:t>Hubungan vertikal</a:t>
            </a:r>
          </a:p>
          <a:p>
            <a:r>
              <a:rPr lang="id-ID" dirty="0" smtClean="0"/>
              <a:t>Hubungan ini </a:t>
            </a:r>
            <a:r>
              <a:rPr lang="id-ID" i="1" dirty="0" smtClean="0"/>
              <a:t>atau</a:t>
            </a:r>
            <a:r>
              <a:rPr lang="id-ID" dirty="0" smtClean="0"/>
              <a:t> ini</a:t>
            </a:r>
            <a:r>
              <a:rPr lang="id-ID" i="1" dirty="0" smtClean="0"/>
              <a:t> atau </a:t>
            </a:r>
            <a:r>
              <a:rPr lang="id-ID" dirty="0" smtClean="0"/>
              <a:t>ini</a:t>
            </a:r>
          </a:p>
          <a:p>
            <a:r>
              <a:rPr lang="id-ID" dirty="0" smtClean="0"/>
              <a:t>Dalam kalimat: ada paradigma nomina, verba, adverbia, dll.</a:t>
            </a:r>
          </a:p>
          <a:p>
            <a:r>
              <a:rPr lang="id-ID" dirty="0" smtClean="0"/>
              <a:t>Dalam kehidupan: </a:t>
            </a:r>
          </a:p>
          <a:p>
            <a:r>
              <a:rPr lang="id-ID" dirty="0" smtClean="0"/>
              <a:t>Paradigma berpakaian: topi, baju, celana, alas kaki; </a:t>
            </a:r>
          </a:p>
          <a:p>
            <a:r>
              <a:rPr lang="id-ID" dirty="0" smtClean="0"/>
              <a:t>Paradigma makan: sarapan, makan siang, makan malam. </a:t>
            </a:r>
          </a:p>
          <a:p>
            <a:r>
              <a:rPr lang="id-ID" dirty="0" smtClean="0"/>
              <a:t>Paradigma ekonomi: kapitalis, sosialis, komunis, liberalis, syari’ah. Dll)</a:t>
            </a:r>
          </a:p>
          <a:p>
            <a:endParaRPr lang="id-ID"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Hubungan Paradigmatik dalam FILM</a:t>
            </a:r>
            <a:endParaRPr lang="id-ID" dirty="0"/>
          </a:p>
        </p:txBody>
      </p:sp>
      <p:sp>
        <p:nvSpPr>
          <p:cNvPr id="3" name="Content Placeholder 2"/>
          <p:cNvSpPr>
            <a:spLocks noGrp="1"/>
          </p:cNvSpPr>
          <p:nvPr>
            <p:ph idx="1"/>
          </p:nvPr>
        </p:nvSpPr>
        <p:spPr/>
        <p:txBody>
          <a:bodyPr/>
          <a:lstStyle/>
          <a:p>
            <a:pPr>
              <a:buNone/>
            </a:pPr>
            <a:endParaRPr lang="id-ID" dirty="0"/>
          </a:p>
        </p:txBody>
      </p:sp>
      <p:pic>
        <p:nvPicPr>
          <p:cNvPr id="5" name="Picture 4" descr="G:\SEMIOTICSNEW\Semiotics for Beginners Paradigmatic Analysis_files\paradigm.gif"/>
          <p:cNvPicPr/>
          <p:nvPr/>
        </p:nvPicPr>
        <p:blipFill>
          <a:blip r:embed="rId2" cstate="print"/>
          <a:srcRect/>
          <a:stretch>
            <a:fillRect/>
          </a:stretch>
        </p:blipFill>
        <p:spPr bwMode="auto">
          <a:xfrm>
            <a:off x="457200" y="1524000"/>
            <a:ext cx="83820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Pengembangan Pemikiran Saussure</a:t>
            </a:r>
            <a:endParaRPr lang="id-ID" dirty="0"/>
          </a:p>
        </p:txBody>
      </p:sp>
      <p:sp>
        <p:nvSpPr>
          <p:cNvPr id="3" name="Content Placeholder 2"/>
          <p:cNvSpPr>
            <a:spLocks noGrp="1"/>
          </p:cNvSpPr>
          <p:nvPr>
            <p:ph idx="1"/>
          </p:nvPr>
        </p:nvSpPr>
        <p:spPr/>
        <p:txBody>
          <a:bodyPr>
            <a:normAutofit/>
          </a:bodyPr>
          <a:lstStyle/>
          <a:p>
            <a:r>
              <a:rPr lang="id-ID" dirty="0" smtClean="0"/>
              <a:t>Strukturalisme:</a:t>
            </a:r>
          </a:p>
          <a:p>
            <a:r>
              <a:rPr lang="id-ID" dirty="0" smtClean="0"/>
              <a:t>Metode untuk menganalisis  logika struktur batin daris sebuah produk budaya</a:t>
            </a:r>
          </a:p>
          <a:p>
            <a:r>
              <a:rPr lang="id-ID" dirty="0" smtClean="0"/>
              <a:t>Meyakini adanya logika yang mendasari elemen atau konfigurasi produk budaya</a:t>
            </a:r>
          </a:p>
          <a:p>
            <a:r>
              <a:rPr lang="id-ID" dirty="0" smtClean="0"/>
              <a:t>Struktur yang tak muncul itu dapat diungkap atau dimodelkan melalui kajian yang cermat. </a:t>
            </a:r>
          </a:p>
          <a:p>
            <a:r>
              <a:rPr lang="id-ID" dirty="0" smtClean="0"/>
              <a:t>Pemahaman logika ini merupakan langkah penting dalam memahami sebuah fenomena </a:t>
            </a:r>
          </a:p>
          <a:p>
            <a:endParaRPr lang="id-ID" dirty="0" smtClean="0"/>
          </a:p>
          <a:p>
            <a:endParaRPr lang="id-ID"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Linguistik Struktural</a:t>
            </a:r>
            <a:endParaRPr lang="id-ID" dirty="0"/>
          </a:p>
        </p:txBody>
      </p:sp>
      <p:sp>
        <p:nvSpPr>
          <p:cNvPr id="3" name="Content Placeholder 2"/>
          <p:cNvSpPr>
            <a:spLocks noGrp="1"/>
          </p:cNvSpPr>
          <p:nvPr>
            <p:ph idx="1"/>
          </p:nvPr>
        </p:nvSpPr>
        <p:spPr>
          <a:xfrm>
            <a:off x="457200" y="1371600"/>
            <a:ext cx="8229600" cy="5181600"/>
          </a:xfrm>
        </p:spPr>
        <p:txBody>
          <a:bodyPr>
            <a:normAutofit lnSpcReduction="10000"/>
          </a:bodyPr>
          <a:lstStyle/>
          <a:p>
            <a:r>
              <a:rPr lang="id-ID" dirty="0" smtClean="0"/>
              <a:t>Leonard Bloomfield: </a:t>
            </a:r>
            <a:r>
              <a:rPr lang="id-ID" i="1" dirty="0" smtClean="0"/>
              <a:t>Language</a:t>
            </a:r>
            <a:r>
              <a:rPr lang="id-ID" dirty="0" smtClean="0"/>
              <a:t> (1933)</a:t>
            </a:r>
          </a:p>
          <a:p>
            <a:r>
              <a:rPr lang="id-ID" dirty="0" smtClean="0"/>
              <a:t>Zellig Harris (ahli linguistik struktural, analisis wacana dan penemu struktur transformasional dalam bahasa, dan promotor Chomsky), </a:t>
            </a:r>
          </a:p>
          <a:p>
            <a:r>
              <a:rPr lang="id-ID" dirty="0" smtClean="0"/>
              <a:t>Charles Hockett (pengembang linguistik strukturalis), </a:t>
            </a:r>
          </a:p>
          <a:p>
            <a:r>
              <a:rPr lang="id-ID" dirty="0" smtClean="0"/>
              <a:t>Kenneth Pike (pengembang teori tagmemik dan pencipta istilah “</a:t>
            </a:r>
            <a:r>
              <a:rPr lang="id-ID" i="1" dirty="0" smtClean="0"/>
              <a:t>emic</a:t>
            </a:r>
            <a:r>
              <a:rPr lang="id-ID" dirty="0" smtClean="0"/>
              <a:t>”, pemahaman dan penjelasan makna bunyi bahasa secara subyektif dan “etic”, kajian obyektif bunyi bahasa), </a:t>
            </a:r>
          </a:p>
          <a:p>
            <a:r>
              <a:rPr lang="id-ID" dirty="0" smtClean="0"/>
              <a:t>Sapir-Whorf (analisis transformasional), pencetus Sapir-Whorf hypothesis mengenai hubungan antara bahasa dan realitas.</a:t>
            </a:r>
            <a:endParaRPr lang="id-ID"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Chomsky</a:t>
            </a:r>
            <a:endParaRPr lang="id-ID" dirty="0"/>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id-ID" dirty="0" smtClean="0"/>
              <a:t>Mempengaruhi dan memopulerkan linguistik </a:t>
            </a:r>
          </a:p>
          <a:p>
            <a:r>
              <a:rPr lang="id-ID" dirty="0" smtClean="0"/>
              <a:t>Gagasannya juga mempengaruhi ilmu komputer, psikologi, filsafat dan politik. </a:t>
            </a:r>
          </a:p>
          <a:p>
            <a:r>
              <a:rPr lang="id-ID" dirty="0" smtClean="0"/>
              <a:t>Mengembangkan tatabahasa generatif, tatabahasa transformasional, tatabahasa transformasional leksikalis, teori X-Bar, teori penguasa dan pengikat (</a:t>
            </a:r>
            <a:r>
              <a:rPr lang="id-ID" i="1" dirty="0" smtClean="0"/>
              <a:t>government-binding</a:t>
            </a:r>
            <a:r>
              <a:rPr lang="id-ID" dirty="0" smtClean="0"/>
              <a:t>), teori prinsip dan parameter, sintaksis minimalis, dan fonologi generatif.  </a:t>
            </a:r>
          </a:p>
          <a:p>
            <a:r>
              <a:rPr lang="id-ID" dirty="0" smtClean="0"/>
              <a:t>Di Indonesia: menurut kridalaksana, pikiran Chomsky muncul lewat buku tatabahasa karangan Samsuri yang terpengaruh tatabahasa generatif.</a:t>
            </a:r>
          </a:p>
          <a:p>
            <a:r>
              <a:rPr lang="id-ID" dirty="0" smtClean="0"/>
              <a:t>Di ajarakan di Atma Jaya sebagai salah satu mata kuliah S3</a:t>
            </a:r>
          </a:p>
          <a:p>
            <a:endParaRPr lang="id-ID"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Fungsionalisme</a:t>
            </a:r>
            <a:endParaRPr lang="id-ID" dirty="0"/>
          </a:p>
        </p:txBody>
      </p:sp>
      <p:sp>
        <p:nvSpPr>
          <p:cNvPr id="3" name="Content Placeholder 2"/>
          <p:cNvSpPr>
            <a:spLocks noGrp="1"/>
          </p:cNvSpPr>
          <p:nvPr>
            <p:ph idx="1"/>
          </p:nvPr>
        </p:nvSpPr>
        <p:spPr>
          <a:xfrm>
            <a:off x="457200" y="1600200"/>
            <a:ext cx="8229600" cy="5029200"/>
          </a:xfrm>
        </p:spPr>
        <p:txBody>
          <a:bodyPr>
            <a:normAutofit/>
          </a:bodyPr>
          <a:lstStyle/>
          <a:p>
            <a:r>
              <a:rPr lang="id-ID" dirty="0" smtClean="0"/>
              <a:t>Roman Jakobson</a:t>
            </a:r>
          </a:p>
          <a:p>
            <a:r>
              <a:rPr lang="id-ID" dirty="0" smtClean="0"/>
              <a:t>Berpandangan bahwa daripada hanya mendaftar bunyi bahasa mana yang terjadi dalam sebuah bahasa, bagaimana bunyi-bunyi itu saling terkait juga perlu dikaji. </a:t>
            </a:r>
          </a:p>
          <a:p>
            <a:r>
              <a:rPr lang="id-ID" dirty="0" smtClean="0"/>
              <a:t>Unit-unit bahasa dipahami bersifat kontrastif dan relasional dan hanya dapat dimengerti hanya dengan mempertimbangkan tempatnya dalam sistem bahasa</a:t>
            </a:r>
          </a:p>
          <a:p>
            <a:r>
              <a:rPr lang="id-ID" dirty="0" smtClean="0"/>
              <a:t>Diterapkan untuk fonemik, morfologi dan sintaksis.</a:t>
            </a:r>
            <a:endParaRPr lang="id-ID"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Fungsionalisme</a:t>
            </a:r>
            <a:endParaRPr lang="id-ID" dirty="0"/>
          </a:p>
        </p:txBody>
      </p:sp>
      <p:sp>
        <p:nvSpPr>
          <p:cNvPr id="3" name="Content Placeholder 2"/>
          <p:cNvSpPr>
            <a:spLocks noGrp="1"/>
          </p:cNvSpPr>
          <p:nvPr>
            <p:ph idx="1"/>
          </p:nvPr>
        </p:nvSpPr>
        <p:spPr/>
        <p:txBody>
          <a:bodyPr>
            <a:normAutofit/>
          </a:bodyPr>
          <a:lstStyle/>
          <a:p>
            <a:r>
              <a:rPr lang="id-ID" dirty="0" smtClean="0"/>
              <a:t>Simon Dik di Belanda, Harimurti Kridalaksana di Indonesia.</a:t>
            </a:r>
          </a:p>
          <a:p>
            <a:r>
              <a:rPr lang="id-ID" dirty="0" smtClean="0"/>
              <a:t>Fungsi ada 3: Fungsi sintaktis (subyek, predikat), Fungsi semantis (Agen, penderita, benefaktor, alat, ddl), Fungsi pragmatik (topik-komen; tema-rema; </a:t>
            </a:r>
            <a:r>
              <a:rPr lang="id-ID" i="1" dirty="0" smtClean="0"/>
              <a:t>foregrounding-backgrounding</a:t>
            </a:r>
            <a:r>
              <a:rPr lang="id-ID" dirty="0" smtClean="0"/>
              <a:t>).</a:t>
            </a:r>
          </a:p>
          <a:p>
            <a:r>
              <a:rPr lang="id-ID" dirty="0" smtClean="0"/>
              <a:t>MAK Halliday: teks, konteks situasi, konteks budaya, mode, transitivity, dll. Melahirkan GBA dengan pakarnya di UPI Emi Emilia, PhD dan Iwa Lukmana, PhD.</a:t>
            </a:r>
          </a:p>
          <a:p>
            <a:endParaRPr lang="id-ID"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Pengembangan Pemikiran Saussure</a:t>
            </a:r>
            <a:endParaRPr lang="id-ID" dirty="0"/>
          </a:p>
        </p:txBody>
      </p:sp>
      <p:sp>
        <p:nvSpPr>
          <p:cNvPr id="3" name="Content Placeholder 2"/>
          <p:cNvSpPr>
            <a:spLocks noGrp="1"/>
          </p:cNvSpPr>
          <p:nvPr>
            <p:ph idx="1"/>
          </p:nvPr>
        </p:nvSpPr>
        <p:spPr/>
        <p:txBody>
          <a:bodyPr>
            <a:normAutofit fontScale="92500" lnSpcReduction="10000"/>
          </a:bodyPr>
          <a:lstStyle/>
          <a:p>
            <a:r>
              <a:rPr lang="id-ID" dirty="0" smtClean="0"/>
              <a:t>Antropologi: Levi-Strauss dengan empat teknik analisis kajian antropologi. </a:t>
            </a:r>
          </a:p>
          <a:p>
            <a:r>
              <a:rPr lang="id-ID" dirty="0" smtClean="0"/>
              <a:t>Pertama, analisis struktural mengkaji infrastruktur yang tak disadari dari fenomena budaya; </a:t>
            </a:r>
          </a:p>
          <a:p>
            <a:r>
              <a:rPr lang="id-ID" dirty="0" smtClean="0"/>
              <a:t>Kedua, strukturalisme menganggap elemen infrastruktur sebagai relasional, bukan sebagai entitas yang berdiri sendiri. </a:t>
            </a:r>
          </a:p>
          <a:p>
            <a:r>
              <a:rPr lang="id-ID" dirty="0" smtClean="0"/>
              <a:t>Ketiga, strukturalisme mengintegrasikan elemen ke dalam sebuah sistem </a:t>
            </a:r>
          </a:p>
          <a:p>
            <a:r>
              <a:rPr lang="id-ID" dirty="0" smtClean="0"/>
              <a:t>Keempat, berusaha menyusun aturan umum yang dapat menjelaskan pola-pola pengorganisasian yang mendasari sebuah fenomena.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Narratologi</a:t>
            </a:r>
            <a:endParaRPr lang="id-ID" dirty="0"/>
          </a:p>
        </p:txBody>
      </p:sp>
      <p:sp>
        <p:nvSpPr>
          <p:cNvPr id="3" name="Content Placeholder 2"/>
          <p:cNvSpPr>
            <a:spLocks noGrp="1"/>
          </p:cNvSpPr>
          <p:nvPr>
            <p:ph idx="1"/>
          </p:nvPr>
        </p:nvSpPr>
        <p:spPr>
          <a:xfrm>
            <a:off x="457200" y="1600200"/>
            <a:ext cx="8229600" cy="5257800"/>
          </a:xfrm>
        </p:spPr>
        <p:txBody>
          <a:bodyPr>
            <a:normAutofit/>
          </a:bodyPr>
          <a:lstStyle/>
          <a:p>
            <a:r>
              <a:rPr lang="id-ID" dirty="0" smtClean="0"/>
              <a:t>Ahli naratologi juga berusaha menganalisis struktur dan fungsi sitematis dari naratif dan berusaha mengisolasi sejumlah aturan yang terbatas untuk menjelaskan serangkaian naratif yang nyata dan mungkin terjadi. </a:t>
            </a:r>
          </a:p>
          <a:p>
            <a:r>
              <a:rPr lang="id-ID" dirty="0" smtClean="0"/>
              <a:t>Sejak tahun 1960an, kritikus Perancis Roland Barthes dan beberapa ahli naratologi lainnya memopulerkan naratologi  termasuk miotos yang kemudian menjadi salah satu metode analisis yang penting di Amerika. </a:t>
            </a:r>
          </a:p>
          <a:p>
            <a:r>
              <a:rPr lang="id-ID" dirty="0" smtClean="0"/>
              <a:t>Figur penting: Roland Barthes, Vladimir Propp, Greimans</a:t>
            </a:r>
          </a:p>
          <a:p>
            <a:endParaRPr lang="id-ID"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Skema Aktan Greimas</a:t>
            </a:r>
            <a:endParaRPr lang="id-ID" dirty="0"/>
          </a:p>
        </p:txBody>
      </p:sp>
      <p:sp>
        <p:nvSpPr>
          <p:cNvPr id="3" name="Content Placeholder 2"/>
          <p:cNvSpPr>
            <a:spLocks noGrp="1"/>
          </p:cNvSpPr>
          <p:nvPr>
            <p:ph idx="1"/>
          </p:nvPr>
        </p:nvSpPr>
        <p:spPr>
          <a:xfrm>
            <a:off x="457200" y="1371600"/>
            <a:ext cx="8229600" cy="5181600"/>
          </a:xfrm>
        </p:spPr>
        <p:txBody>
          <a:bodyPr>
            <a:normAutofit fontScale="92500" lnSpcReduction="20000"/>
          </a:bodyPr>
          <a:lstStyle/>
          <a:p>
            <a:r>
              <a:rPr lang="id-ID" dirty="0" smtClean="0"/>
              <a:t>Semua ceritera dapat dibagi ke dalam enam aktan, yaitu: </a:t>
            </a:r>
          </a:p>
          <a:p>
            <a:r>
              <a:rPr lang="id-ID" dirty="0" smtClean="0"/>
              <a:t>Subyek (misalnya Pangeran), yaitu apa yang ingin atau tidak ingin digabung dengan yang lain, </a:t>
            </a:r>
          </a:p>
          <a:p>
            <a:r>
              <a:rPr lang="id-ID" dirty="0" smtClean="0"/>
              <a:t>Obyek, (misalnya putri yang diselamatkan), </a:t>
            </a:r>
          </a:p>
          <a:p>
            <a:r>
              <a:rPr lang="id-ID" dirty="0" smtClean="0"/>
              <a:t>Pengirim (misalnya Raja), yaitu apa yang mendorong terjadinya suatu tindakan, </a:t>
            </a:r>
          </a:p>
          <a:p>
            <a:r>
              <a:rPr lang="id-ID" dirty="0" smtClean="0"/>
              <a:t>Penerima (misalnya Raja, Pangeran atau Putri), yang memperoleh keuntungan atau bantuan, </a:t>
            </a:r>
          </a:p>
          <a:p>
            <a:r>
              <a:rPr lang="id-ID" dirty="0" smtClean="0"/>
              <a:t>Penolong (misalnya pedang sakti, kuda atau keberanian pangeran) yang membantu tercapainya suatu tugas atau tindakan, dan </a:t>
            </a:r>
          </a:p>
          <a:p>
            <a:r>
              <a:rPr lang="id-ID" dirty="0" smtClean="0"/>
              <a:t>Lawan (misalnya penyihir, naga, Pangeran yang pingsan, teror, atau siluman) yang mengalami sebuah tindakan atau misi.</a:t>
            </a:r>
            <a:endParaRPr lang="id-ID"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Budaya Materil</a:t>
            </a:r>
            <a:endParaRPr lang="id-ID" dirty="0"/>
          </a:p>
        </p:txBody>
      </p:sp>
      <p:sp>
        <p:nvSpPr>
          <p:cNvPr id="3" name="Content Placeholder 2"/>
          <p:cNvSpPr>
            <a:spLocks noGrp="1"/>
          </p:cNvSpPr>
          <p:nvPr>
            <p:ph idx="1"/>
          </p:nvPr>
        </p:nvSpPr>
        <p:spPr>
          <a:xfrm>
            <a:off x="457200" y="1600200"/>
            <a:ext cx="8229600" cy="5029200"/>
          </a:xfrm>
        </p:spPr>
        <p:txBody>
          <a:bodyPr>
            <a:normAutofit fontScale="92500"/>
          </a:bodyPr>
          <a:lstStyle/>
          <a:p>
            <a:pPr>
              <a:buNone/>
            </a:pPr>
            <a:r>
              <a:rPr lang="id-ID" dirty="0" smtClean="0"/>
              <a:t>Sebuah Topi: tua, pitanya sudah pudar, sobek, amat berdebu, ada bercak</a:t>
            </a:r>
          </a:p>
          <a:p>
            <a:pPr>
              <a:buNone/>
            </a:pPr>
            <a:r>
              <a:rPr lang="id-ID" dirty="0" smtClean="0"/>
              <a:t>What does it mean?: </a:t>
            </a:r>
          </a:p>
          <a:p>
            <a:pPr>
              <a:buNone/>
            </a:pPr>
            <a:r>
              <a:rPr lang="id-ID" dirty="0" smtClean="0"/>
              <a:t>Bagi </a:t>
            </a:r>
            <a:r>
              <a:rPr lang="en-US" dirty="0" smtClean="0"/>
              <a:t>Watson </a:t>
            </a:r>
            <a:r>
              <a:rPr lang="id-ID" dirty="0" smtClean="0"/>
              <a:t>– Nothing</a:t>
            </a:r>
          </a:p>
          <a:p>
            <a:pPr>
              <a:buNone/>
            </a:pPr>
            <a:r>
              <a:rPr lang="id-ID" dirty="0" smtClean="0"/>
              <a:t>Bagi Sherlock Holmes – pemiliknya seorang intelek, makin kurang sejahtera, istrinya tak lagi mencintainya, sendirian, tak punya gas untuk masak atau pemanas</a:t>
            </a:r>
          </a:p>
          <a:p>
            <a:r>
              <a:rPr lang="id-ID" dirty="0" smtClean="0"/>
              <a:t>Kesimpulan (signified) Holmes ditarik berdasarkan signifiers yang ada di dalam topi</a:t>
            </a:r>
          </a:p>
          <a:p>
            <a:r>
              <a:rPr lang="id-ID" dirty="0" smtClean="0"/>
              <a:t>Garbologis: Meneliti sampah untuk mengenali gaya hidup dan kebiasaan masyarakat yang menghasilkannya.</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Musik</a:t>
            </a:r>
            <a:endParaRPr lang="id-ID" dirty="0"/>
          </a:p>
        </p:txBody>
      </p:sp>
      <p:sp>
        <p:nvSpPr>
          <p:cNvPr id="3" name="Content Placeholder 2"/>
          <p:cNvSpPr>
            <a:spLocks noGrp="1"/>
          </p:cNvSpPr>
          <p:nvPr>
            <p:ph idx="1"/>
          </p:nvPr>
        </p:nvSpPr>
        <p:spPr>
          <a:xfrm>
            <a:off x="457200" y="1600200"/>
            <a:ext cx="8229600" cy="5029200"/>
          </a:xfrm>
        </p:spPr>
        <p:txBody>
          <a:bodyPr>
            <a:normAutofit fontScale="92500"/>
          </a:bodyPr>
          <a:lstStyle/>
          <a:p>
            <a:r>
              <a:rPr lang="id-ID" dirty="0" smtClean="0"/>
              <a:t>Genre musik: klasik, rock n roll, blues, jazz, country, pop, keroncong, dangdut, tarling, campursari, dll.</a:t>
            </a:r>
          </a:p>
          <a:p>
            <a:r>
              <a:rPr lang="id-ID" dirty="0" smtClean="0"/>
              <a:t>Setiap jenis musik merupakan signifiers; emosi, kesan, atau keyakinan yang ditimbulkan musik itu merupakan signifieds</a:t>
            </a:r>
          </a:p>
          <a:p>
            <a:r>
              <a:rPr lang="id-ID" dirty="0" smtClean="0"/>
              <a:t>Misalnya: Musik klasik: bisa mempercepat tumbuhnya tanaman, daging sapinya makin enak, bayi dalam kandungan makin aktif, siswa belajar makin mudah, sementara dangdut mengajak kita bergoyang. Musik sedih digunakan saat pemakaman atau bencana, sementara musik pengirim piala dunia Ricky Martin dan Waka-Waka Shakira sangat dinamis.</a:t>
            </a:r>
            <a:endParaRPr lang="id-ID"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8160"/>
          </a:xfrm>
        </p:spPr>
        <p:txBody>
          <a:bodyPr>
            <a:normAutofit fontScale="90000"/>
          </a:bodyPr>
          <a:lstStyle/>
          <a:p>
            <a:r>
              <a:rPr lang="id-ID" dirty="0" smtClean="0"/>
              <a:t>Film</a:t>
            </a:r>
            <a:endParaRPr lang="id-ID" dirty="0"/>
          </a:p>
        </p:txBody>
      </p:sp>
      <p:sp>
        <p:nvSpPr>
          <p:cNvPr id="3" name="Content Placeholder 2"/>
          <p:cNvSpPr>
            <a:spLocks noGrp="1"/>
          </p:cNvSpPr>
          <p:nvPr>
            <p:ph idx="1"/>
          </p:nvPr>
        </p:nvSpPr>
        <p:spPr>
          <a:xfrm>
            <a:off x="457200" y="1143000"/>
            <a:ext cx="8229600" cy="5410200"/>
          </a:xfrm>
        </p:spPr>
        <p:txBody>
          <a:bodyPr>
            <a:normAutofit fontScale="77500" lnSpcReduction="20000"/>
          </a:bodyPr>
          <a:lstStyle/>
          <a:p>
            <a:r>
              <a:rPr lang="id-ID" dirty="0" smtClean="0"/>
              <a:t>Setiap jenis film adalah signfiers: Emosi, kesan, dan perasaan yang ditimbulkannya adalah signifieds</a:t>
            </a:r>
          </a:p>
          <a:p>
            <a:r>
              <a:rPr lang="id-ID" dirty="0" smtClean="0"/>
              <a:t>Tata cara penggunaan kamera:</a:t>
            </a:r>
          </a:p>
          <a:p>
            <a:r>
              <a:rPr lang="id-ID" i="1" dirty="0" smtClean="0"/>
              <a:t>close up, 		keintiman</a:t>
            </a:r>
          </a:p>
          <a:p>
            <a:r>
              <a:rPr lang="id-ID" i="1" dirty="0" smtClean="0"/>
              <a:t>medium shot, 	hubungan personal</a:t>
            </a:r>
          </a:p>
          <a:p>
            <a:r>
              <a:rPr lang="id-ID" i="1" dirty="0" smtClean="0"/>
              <a:t>long shot</a:t>
            </a:r>
            <a:r>
              <a:rPr lang="id-ID" dirty="0" smtClean="0"/>
              <a:t>,  		hubungan publik</a:t>
            </a:r>
          </a:p>
          <a:p>
            <a:r>
              <a:rPr lang="id-ID" dirty="0" smtClean="0"/>
              <a:t> </a:t>
            </a:r>
            <a:r>
              <a:rPr lang="id-ID" i="1" dirty="0" smtClean="0"/>
              <a:t>full shot</a:t>
            </a:r>
            <a:r>
              <a:rPr lang="id-ID" dirty="0" smtClean="0"/>
              <a:t> 		Hubungan sosial</a:t>
            </a:r>
          </a:p>
          <a:p>
            <a:r>
              <a:rPr lang="id-ID" i="1" dirty="0" smtClean="0"/>
              <a:t>Pan down</a:t>
            </a:r>
            <a:r>
              <a:rPr lang="id-ID" dirty="0" smtClean="0"/>
              <a:t> (kamera mengarah ke bawah), 		kekuatan/otoritas</a:t>
            </a:r>
          </a:p>
          <a:p>
            <a:r>
              <a:rPr lang="id-ID" i="1" dirty="0" smtClean="0"/>
              <a:t>pan up</a:t>
            </a:r>
            <a:r>
              <a:rPr lang="id-ID" dirty="0" smtClean="0"/>
              <a:t> (kamera mengarah ke atas), 		   kecil/lemah</a:t>
            </a:r>
          </a:p>
          <a:p>
            <a:r>
              <a:rPr lang="id-ID" i="1" dirty="0" smtClean="0"/>
              <a:t>dolly in</a:t>
            </a:r>
            <a:r>
              <a:rPr lang="id-ID" dirty="0" smtClean="0"/>
              <a:t> (kamera bergerak ke dalam), 		   obserbvasi/fokus</a:t>
            </a:r>
          </a:p>
          <a:p>
            <a:r>
              <a:rPr lang="id-ID" i="1" dirty="0" smtClean="0"/>
              <a:t>fade in</a:t>
            </a:r>
            <a:r>
              <a:rPr lang="id-ID" dirty="0" smtClean="0"/>
              <a:t> (gambar muncul di layar kosong), 	    awal</a:t>
            </a:r>
          </a:p>
          <a:p>
            <a:r>
              <a:rPr lang="id-ID" i="1" dirty="0" smtClean="0"/>
              <a:t>fade out</a:t>
            </a:r>
            <a:r>
              <a:rPr lang="id-ID" dirty="0" smtClean="0"/>
              <a:t> (gambar di layar menghilang), 		    akhir</a:t>
            </a:r>
          </a:p>
          <a:p>
            <a:r>
              <a:rPr lang="id-ID" i="1" dirty="0" smtClean="0"/>
              <a:t>cut</a:t>
            </a:r>
            <a:r>
              <a:rPr lang="id-ID" dirty="0" smtClean="0"/>
              <a:t> (peralihan dari satu gambar ke gambar lainnya), peralihan</a:t>
            </a:r>
          </a:p>
          <a:p>
            <a:r>
              <a:rPr lang="id-ID" i="1" dirty="0" smtClean="0"/>
              <a:t>wipe</a:t>
            </a:r>
            <a:r>
              <a:rPr lang="id-ID" dirty="0" smtClean="0"/>
              <a:t> 					kesimpulan yang dipaksakan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Intertekstualitas dan Kode</a:t>
            </a:r>
            <a:endParaRPr lang="id-ID" dirty="0"/>
          </a:p>
        </p:txBody>
      </p:sp>
      <p:sp>
        <p:nvSpPr>
          <p:cNvPr id="3" name="Content Placeholder 2"/>
          <p:cNvSpPr>
            <a:spLocks noGrp="1"/>
          </p:cNvSpPr>
          <p:nvPr>
            <p:ph idx="1"/>
          </p:nvPr>
        </p:nvSpPr>
        <p:spPr/>
        <p:txBody>
          <a:bodyPr>
            <a:normAutofit/>
          </a:bodyPr>
          <a:lstStyle/>
          <a:p>
            <a:r>
              <a:rPr lang="id-ID" dirty="0" smtClean="0"/>
              <a:t>Dipelopori oleh Julia Kristeva: Tak ada teks yang berdiri sendiri:</a:t>
            </a:r>
          </a:p>
          <a:p>
            <a:r>
              <a:rPr lang="id-ID" dirty="0" smtClean="0"/>
              <a:t>Contoh: karya ilmiah, syair lagu, novel, film, puisi, nama orang, model rumah, fashion, tari, aliran seni rupa, dll.</a:t>
            </a:r>
          </a:p>
          <a:p>
            <a:r>
              <a:rPr lang="id-ID" dirty="0" smtClean="0"/>
              <a:t>Kode: sistem atau aturan yang melatari pemaknaan sebuah signifiers: kode etik, tata tertib, sopan santun, adat istiadat, dress code,  dlll.</a:t>
            </a:r>
            <a:endParaRPr lang="id-ID"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Perkembangan Semiotika</a:t>
            </a:r>
            <a:endParaRPr lang="id-ID" dirty="0"/>
          </a:p>
        </p:txBody>
      </p:sp>
      <p:sp>
        <p:nvSpPr>
          <p:cNvPr id="3" name="Content Placeholder 2"/>
          <p:cNvSpPr>
            <a:spLocks noGrp="1"/>
          </p:cNvSpPr>
          <p:nvPr>
            <p:ph idx="1"/>
          </p:nvPr>
        </p:nvSpPr>
        <p:spPr/>
        <p:txBody>
          <a:bodyPr/>
          <a:lstStyle/>
          <a:p>
            <a:r>
              <a:rPr lang="id-ID" dirty="0" smtClean="0"/>
              <a:t>Motivated Signs/Tanda non arbitrer/Ikonis</a:t>
            </a:r>
          </a:p>
          <a:p>
            <a:pPr>
              <a:buNone/>
            </a:pPr>
            <a:r>
              <a:rPr lang="id-ID" dirty="0" smtClean="0"/>
              <a:t>(1) Onomatopeia</a:t>
            </a:r>
          </a:p>
          <a:p>
            <a:pPr>
              <a:buNone/>
            </a:pPr>
            <a:r>
              <a:rPr lang="id-ID" dirty="0" smtClean="0"/>
              <a:t>(2) Simbolisme bunyi</a:t>
            </a:r>
          </a:p>
          <a:p>
            <a:pPr>
              <a:buNone/>
            </a:pPr>
            <a:r>
              <a:rPr lang="id-ID" dirty="0" smtClean="0"/>
              <a:t>(3) Diagram</a:t>
            </a:r>
          </a:p>
          <a:p>
            <a:pPr>
              <a:buNone/>
            </a:pPr>
            <a:r>
              <a:rPr lang="id-ID" dirty="0" smtClean="0"/>
              <a:t>(4) metafora</a:t>
            </a:r>
            <a:endParaRPr lang="id-ID"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Prinsip IKONISITAS</a:t>
            </a:r>
            <a:endParaRPr lang="en-US" dirty="0"/>
          </a:p>
        </p:txBody>
      </p:sp>
      <p:sp>
        <p:nvSpPr>
          <p:cNvPr id="3" name="Content Placeholder 2"/>
          <p:cNvSpPr>
            <a:spLocks noGrp="1"/>
          </p:cNvSpPr>
          <p:nvPr>
            <p:ph idx="1"/>
          </p:nvPr>
        </p:nvSpPr>
        <p:spPr/>
        <p:txBody>
          <a:bodyPr/>
          <a:lstStyle/>
          <a:p>
            <a:r>
              <a:rPr lang="id-ID" dirty="0" smtClean="0"/>
              <a:t>Ikonisitas jumlah</a:t>
            </a:r>
          </a:p>
          <a:p>
            <a:r>
              <a:rPr lang="id-ID" dirty="0" smtClean="0"/>
              <a:t>Ikonistas kedekatan</a:t>
            </a:r>
          </a:p>
          <a:p>
            <a:pPr>
              <a:buNone/>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Conceptual Metaphor</a:t>
            </a:r>
            <a:endParaRPr lang="id-ID" dirty="0"/>
          </a:p>
        </p:txBody>
      </p:sp>
      <p:sp>
        <p:nvSpPr>
          <p:cNvPr id="3" name="Content Placeholder 2"/>
          <p:cNvSpPr>
            <a:spLocks noGrp="1"/>
          </p:cNvSpPr>
          <p:nvPr>
            <p:ph idx="1"/>
          </p:nvPr>
        </p:nvSpPr>
        <p:spPr/>
        <p:txBody>
          <a:bodyPr/>
          <a:lstStyle/>
          <a:p>
            <a:r>
              <a:rPr lang="id-ID" dirty="0" smtClean="0"/>
              <a:t>Tubuh manusia (Ia tulang punggung keluarga)</a:t>
            </a:r>
          </a:p>
          <a:p>
            <a:r>
              <a:rPr lang="id-ID" dirty="0" smtClean="0"/>
              <a:t>Hewan (ular berkepala dua)</a:t>
            </a:r>
          </a:p>
          <a:p>
            <a:r>
              <a:rPr lang="id-ID" dirty="0" smtClean="0"/>
              <a:t>Kesehatan dan sakit (pikiran yang sakit)</a:t>
            </a:r>
          </a:p>
          <a:p>
            <a:r>
              <a:rPr lang="id-ID" dirty="0" smtClean="0"/>
              <a:t>Tumbuhan (Penjualan mobil tumbuh pesat)</a:t>
            </a:r>
          </a:p>
          <a:p>
            <a:r>
              <a:rPr lang="id-ID" dirty="0" smtClean="0"/>
              <a:t>Bangunan (Keuangannya berantakan)</a:t>
            </a:r>
          </a:p>
          <a:p>
            <a:r>
              <a:rPr lang="id-ID" dirty="0" smtClean="0"/>
              <a:t>Mesin (ia menghasilkan buku setiap tahun)</a:t>
            </a:r>
          </a:p>
          <a:p>
            <a:r>
              <a:rPr lang="id-ID" dirty="0" smtClean="0"/>
              <a:t>Permainan (ia seorang politisi kelas berat)</a:t>
            </a:r>
            <a:endParaRPr lang="id-ID"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7239000" cy="1143000"/>
          </a:xfrm>
        </p:spPr>
        <p:txBody>
          <a:bodyPr/>
          <a:lstStyle/>
          <a:p>
            <a:pPr algn="ctr"/>
            <a:r>
              <a:rPr lang="id-ID" dirty="0" smtClean="0"/>
              <a:t>Terima kasih</a:t>
            </a:r>
            <a:endParaRPr lang="id-ID"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931</TotalTime>
  <Words>1754</Words>
  <Application>Microsoft Office PowerPoint</Application>
  <PresentationFormat>On-screen Show (4:3)</PresentationFormat>
  <Paragraphs>189</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Opulent</vt:lpstr>
      <vt:lpstr>Dampak Pemikiran Saussure bagi Linguistik dan Disiplin ilmu Lainnya</vt:lpstr>
      <vt:lpstr>Saussure: 1857-1913</vt:lpstr>
      <vt:lpstr>Tentang Saussure</vt:lpstr>
      <vt:lpstr>Tentang Saussure</vt:lpstr>
      <vt:lpstr>Pokok Pikiran Saussure</vt:lpstr>
      <vt:lpstr>Pokok Pikiran Saussure</vt:lpstr>
      <vt:lpstr>Pokok Pikiran Saussure</vt:lpstr>
      <vt:lpstr>Tanda (model diadik)</vt:lpstr>
      <vt:lpstr>Nilai Tanda (Value of Sign)</vt:lpstr>
      <vt:lpstr>Nilai Tanda (Value of Sign)</vt:lpstr>
      <vt:lpstr>Value of Sign</vt:lpstr>
      <vt:lpstr>Pokok Pikiran Saussure</vt:lpstr>
      <vt:lpstr>Pokok Pikiran Saussure</vt:lpstr>
      <vt:lpstr>Slide 14</vt:lpstr>
      <vt:lpstr>Syntagmatic/Paradigmatic</vt:lpstr>
      <vt:lpstr>Slide 16</vt:lpstr>
      <vt:lpstr>Hubungan Paradigmatik</vt:lpstr>
      <vt:lpstr>Hubungan Paradigmatik dalam FILM</vt:lpstr>
      <vt:lpstr>Pengembangan Pemikiran Saussure</vt:lpstr>
      <vt:lpstr>Linguistik Struktural</vt:lpstr>
      <vt:lpstr>Chomsky</vt:lpstr>
      <vt:lpstr>Fungsionalisme</vt:lpstr>
      <vt:lpstr>Fungsionalisme</vt:lpstr>
      <vt:lpstr>Pengembangan Pemikiran Saussure</vt:lpstr>
      <vt:lpstr>Narratologi</vt:lpstr>
      <vt:lpstr>Skema Aktan Greimas</vt:lpstr>
      <vt:lpstr>Budaya Materil</vt:lpstr>
      <vt:lpstr>Musik</vt:lpstr>
      <vt:lpstr>Film</vt:lpstr>
      <vt:lpstr>Intertekstualitas dan Kode</vt:lpstr>
      <vt:lpstr>Perkembangan Semiotika</vt:lpstr>
      <vt:lpstr>Prinsip IKONISITAS</vt:lpstr>
      <vt:lpstr>Conceptual Metaphor</vt:lpstr>
      <vt:lpstr>Terima kasih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Dampak Pemikiran Saussure bagi Linguistik dan Disiplin Lainnya</dc:title>
  <dc:creator>user</dc:creator>
  <cp:lastModifiedBy>user</cp:lastModifiedBy>
  <cp:revision>13</cp:revision>
  <dcterms:created xsi:type="dcterms:W3CDTF">2012-06-16T09:48:42Z</dcterms:created>
  <dcterms:modified xsi:type="dcterms:W3CDTF">2013-03-13T05:07:22Z</dcterms:modified>
</cp:coreProperties>
</file>