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4" r:id="rId4"/>
    <p:sldId id="262" r:id="rId5"/>
    <p:sldId id="321" r:id="rId6"/>
    <p:sldId id="322" r:id="rId7"/>
    <p:sldId id="323" r:id="rId8"/>
    <p:sldId id="331" r:id="rId9"/>
    <p:sldId id="324" r:id="rId10"/>
    <p:sldId id="332" r:id="rId11"/>
    <p:sldId id="325" r:id="rId12"/>
    <p:sldId id="326" r:id="rId13"/>
    <p:sldId id="327" r:id="rId14"/>
    <p:sldId id="328" r:id="rId15"/>
    <p:sldId id="329" r:id="rId16"/>
    <p:sldId id="330" r:id="rId1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FFFF66"/>
    <a:srgbClr val="FFFF00"/>
    <a:srgbClr val="0000CC"/>
    <a:srgbClr val="FF9966"/>
    <a:srgbClr val="CCFF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>
            <a:lvl1pPr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>
            <a:lvl1pPr algn="r"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b" anchorCtr="0" compatLnSpc="1">
            <a:prstTxWarp prst="textNoShape">
              <a:avLst/>
            </a:prstTxWarp>
          </a:bodyPr>
          <a:lstStyle>
            <a:lvl1pPr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b" anchorCtr="0" compatLnSpc="1">
            <a:prstTxWarp prst="textNoShape">
              <a:avLst/>
            </a:prstTxWarp>
          </a:bodyPr>
          <a:lstStyle>
            <a:lvl1pPr algn="r"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91B9940-FF78-4916-A9DF-D00FC3AB7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>
            <a:lvl1pPr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>
            <a:lvl1pPr algn="r"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b" anchorCtr="0" compatLnSpc="1">
            <a:prstTxWarp prst="textNoShape">
              <a:avLst/>
            </a:prstTxWarp>
          </a:bodyPr>
          <a:lstStyle>
            <a:lvl1pPr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b" anchorCtr="0" compatLnSpc="1">
            <a:prstTxWarp prst="textNoShape">
              <a:avLst/>
            </a:prstTxWarp>
          </a:bodyPr>
          <a:lstStyle>
            <a:lvl1pPr algn="r" defTabSz="9810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733A404-41EC-438E-9967-F250E6D54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3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5AFC41-D95B-484F-B6C0-4F2097ED3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3F6B9-1008-4CD5-87C6-D32D3B925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B9A0C-DA39-4267-AB44-932194604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B0B5A-532F-42D3-8EB7-080CE51A8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EEE7E-BA6F-4DAB-9509-81D24A151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E0A1-09BE-461A-8ED4-1DDEF6726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16C02-86C1-4B15-9CE2-85637C7047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CE062-5D49-4194-8CD4-87D733DE0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AC9B2-08DF-44A2-A4DB-C474BBBE7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3C620-04FA-4175-AE0D-3B21DC050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6244F-B5B5-43C2-9F39-0BB8C8ED9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0885A-1B30-4BA8-BF22-4F3DB3756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473075"/>
            <a:ext cx="8153400" cy="5394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6CE92-F268-466A-ABD9-7E617742C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73A83-46E4-4C1C-BA2D-BECACC3E2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4B677-9A79-4762-98A3-9EB0BFEAB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32099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32100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32101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2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/>
            </a:lvl1pPr>
          </a:lstStyle>
          <a:p>
            <a:pPr>
              <a:defRPr/>
            </a:pPr>
            <a:r>
              <a:rPr lang="en-US"/>
              <a:t>DEPARTEMEN PENDIDIKAN NASIONAL</a:t>
            </a:r>
          </a:p>
        </p:txBody>
      </p:sp>
      <p:sp>
        <p:nvSpPr>
          <p:cNvPr id="132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31B57398-D956-429B-B1C8-0852F6C3A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</p:sldLayoutIdLst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Educati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12C694-1ACD-46B2-B2FB-A3084471A7C2}" type="slidenum">
              <a:rPr lang="en-US"/>
              <a:pPr/>
              <a:t>1</a:t>
            </a:fld>
            <a:endParaRPr 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643188"/>
            <a:ext cx="6934200" cy="1514475"/>
          </a:xfrm>
        </p:spPr>
        <p:txBody>
          <a:bodyPr/>
          <a:lstStyle/>
          <a:p>
            <a:pPr algn="r" eaLnBrk="1" hangingPunct="1"/>
            <a:r>
              <a:rPr lang="en-US" sz="4800" b="1" dirty="0" smtClean="0">
                <a:solidFill>
                  <a:srgbClr val="FFFF00"/>
                </a:solidFill>
                <a:latin typeface="Arial Rounded MT Bold" pitchFamily="34" charset="0"/>
              </a:rPr>
              <a:t>PEMBELAJARAN KONTEKSTUAL </a:t>
            </a:r>
            <a:r>
              <a:rPr lang="en-US" sz="4000" b="1" dirty="0" smtClean="0">
                <a:solidFill>
                  <a:srgbClr val="FF0066"/>
                </a:solidFill>
                <a:latin typeface="Tahoma" pitchFamily="34" charset="0"/>
              </a:rPr>
              <a:t> </a:t>
            </a:r>
            <a:endParaRPr lang="en-GB" sz="4000" b="1" dirty="0" smtClean="0">
              <a:solidFill>
                <a:srgbClr val="FF0066"/>
              </a:solidFill>
              <a:latin typeface="Tahoma" pitchFamily="34" charset="0"/>
            </a:endParaRPr>
          </a:p>
        </p:txBody>
      </p:sp>
      <p:sp>
        <p:nvSpPr>
          <p:cNvPr id="3076" name="AutoShape 3"/>
          <p:cNvSpPr>
            <a:spLocks noChangeArrowheads="1"/>
          </p:cNvSpPr>
          <p:nvPr/>
        </p:nvSpPr>
        <p:spPr bwMode="auto">
          <a:xfrm>
            <a:off x="1219200" y="381000"/>
            <a:ext cx="6096000" cy="1219200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hlink"/>
                </a:solidFill>
                <a:latin typeface="Arial Rounded MT Bold" pitchFamily="34" charset="0"/>
              </a:rPr>
              <a:t>KEMENTERIAN</a:t>
            </a:r>
            <a:r>
              <a:rPr lang="en-US" sz="2400" dirty="0">
                <a:solidFill>
                  <a:schemeClr val="hlink"/>
                </a:solidFill>
                <a:latin typeface="Arial Rounded MT Bold" pitchFamily="34" charset="0"/>
              </a:rPr>
              <a:t/>
            </a:r>
            <a:br>
              <a:rPr lang="en-US" sz="2400" dirty="0">
                <a:solidFill>
                  <a:schemeClr val="hlink"/>
                </a:solidFill>
                <a:latin typeface="Arial Rounded MT Bold" pitchFamily="34" charset="0"/>
              </a:rPr>
            </a:br>
            <a:r>
              <a:rPr lang="en-US" sz="2400" dirty="0">
                <a:solidFill>
                  <a:schemeClr val="hlink"/>
                </a:solidFill>
                <a:latin typeface="Arial Rounded MT Bold" pitchFamily="34" charset="0"/>
              </a:rPr>
              <a:t>PENDIDIKAN </a:t>
            </a:r>
            <a:r>
              <a:rPr lang="en-US" sz="2400" dirty="0" smtClean="0">
                <a:solidFill>
                  <a:schemeClr val="hlink"/>
                </a:solidFill>
                <a:latin typeface="Arial Rounded MT Bold" pitchFamily="34" charset="0"/>
              </a:rPr>
              <a:t>DAN KEBUDAYAAN</a:t>
            </a:r>
            <a:r>
              <a:rPr lang="en-US" sz="2400" dirty="0">
                <a:solidFill>
                  <a:schemeClr val="hlink"/>
                </a:solidFill>
                <a:latin typeface="Arial Rounded MT Bold" pitchFamily="34" charset="0"/>
              </a:rPr>
              <a:t/>
            </a:r>
            <a:br>
              <a:rPr lang="en-US" sz="2400" dirty="0">
                <a:solidFill>
                  <a:schemeClr val="hlink"/>
                </a:solidFill>
                <a:latin typeface="Arial Rounded MT Bold" pitchFamily="34" charset="0"/>
              </a:rPr>
            </a:br>
            <a:endParaRPr lang="en-US" sz="3600" dirty="0">
              <a:solidFill>
                <a:schemeClr val="hlink"/>
              </a:solidFill>
              <a:latin typeface="Times New Roman" pitchFamily="18" charset="0"/>
            </a:endParaRPr>
          </a:p>
        </p:txBody>
      </p:sp>
      <p:pic>
        <p:nvPicPr>
          <p:cNvPr id="3077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9906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5" descr="error2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6125" y="88900"/>
            <a:ext cx="608013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6096000" y="6400800"/>
            <a:ext cx="609600" cy="4572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5FB503-A5D1-4402-A79B-1BF603A41386}" type="slidenum">
              <a:rPr lang="en-US"/>
              <a:pPr/>
              <a:t>2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hlink"/>
                </a:solidFill>
                <a:latin typeface="Arial Rounded MT Bold" pitchFamily="34" charset="0"/>
              </a:rPr>
              <a:t>LATAR BELAKANG MIKRO</a:t>
            </a:r>
            <a:br>
              <a:rPr lang="en-US" sz="4000" b="1" smtClean="0">
                <a:solidFill>
                  <a:schemeClr val="hlink"/>
                </a:solidFill>
                <a:latin typeface="Arial Rounded MT Bold" pitchFamily="34" charset="0"/>
              </a:rPr>
            </a:br>
            <a:r>
              <a:rPr lang="en-US" sz="4000" b="1" smtClean="0">
                <a:solidFill>
                  <a:schemeClr val="hlink"/>
                </a:solidFill>
                <a:latin typeface="Arial Rounded MT Bold" pitchFamily="34" charset="0"/>
              </a:rPr>
              <a:t>(Kondisi empiris)  </a:t>
            </a:r>
            <a:endParaRPr lang="id-ID" sz="4000" b="1" smtClean="0">
              <a:solidFill>
                <a:schemeClr val="hlink"/>
              </a:solidFill>
              <a:latin typeface="Arial Rounded MT Bold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772816"/>
            <a:ext cx="8229600" cy="3733800"/>
          </a:xfrm>
        </p:spPr>
        <p:txBody>
          <a:bodyPr/>
          <a:lstStyle/>
          <a:p>
            <a:pPr marL="457200" lvl="1" indent="-57150" eaLnBrk="1" hangingPunct="1">
              <a:buClr>
                <a:schemeClr val="tx1"/>
              </a:buClr>
              <a:buNone/>
              <a:tabLst>
                <a:tab pos="411163" algn="l"/>
              </a:tabLst>
            </a:pPr>
            <a:r>
              <a:rPr lang="en-US" sz="1900" dirty="0" err="1" smtClean="0">
                <a:latin typeface="Comic Sans MS" pitchFamily="66" charset="0"/>
              </a:rPr>
              <a:t>Banyak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siswa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mampu</a:t>
            </a:r>
            <a:r>
              <a:rPr lang="en-US" sz="1900" dirty="0" smtClean="0">
                <a:latin typeface="Comic Sans MS" pitchFamily="66" charset="0"/>
              </a:rPr>
              <a:t>  </a:t>
            </a:r>
            <a:r>
              <a:rPr lang="en-US" sz="1900" dirty="0" err="1" smtClean="0">
                <a:latin typeface="Comic Sans MS" pitchFamily="66" charset="0"/>
              </a:rPr>
              <a:t>menyajikan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tingkat</a:t>
            </a:r>
            <a:r>
              <a:rPr lang="en-US" sz="1900" dirty="0" smtClean="0">
                <a:latin typeface="Comic Sans MS" pitchFamily="66" charset="0"/>
              </a:rPr>
              <a:t>  </a:t>
            </a:r>
            <a:r>
              <a:rPr lang="en-US" sz="1900" dirty="0" err="1" smtClean="0">
                <a:latin typeface="Comic Sans MS" pitchFamily="66" charset="0"/>
              </a:rPr>
              <a:t>hafalan</a:t>
            </a:r>
            <a:r>
              <a:rPr lang="en-US" sz="1900" dirty="0" smtClean="0">
                <a:latin typeface="Comic Sans MS" pitchFamily="66" charset="0"/>
              </a:rPr>
              <a:t>  yang  </a:t>
            </a:r>
            <a:r>
              <a:rPr lang="en-US" sz="1900" dirty="0" err="1" smtClean="0">
                <a:latin typeface="Comic Sans MS" pitchFamily="66" charset="0"/>
              </a:rPr>
              <a:t>baik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terhadap</a:t>
            </a:r>
            <a:r>
              <a:rPr lang="en-US" sz="1900" dirty="0" smtClean="0">
                <a:latin typeface="Comic Sans MS" pitchFamily="66" charset="0"/>
              </a:rPr>
              <a:t>  </a:t>
            </a:r>
            <a:r>
              <a:rPr lang="en-US" sz="1900" dirty="0" err="1" smtClean="0">
                <a:latin typeface="Comic Sans MS" pitchFamily="66" charset="0"/>
              </a:rPr>
              <a:t>materi</a:t>
            </a:r>
            <a:r>
              <a:rPr lang="en-US" sz="1900" dirty="0" smtClean="0">
                <a:latin typeface="Comic Sans MS" pitchFamily="66" charset="0"/>
              </a:rPr>
              <a:t> ajar yang  </a:t>
            </a:r>
            <a:r>
              <a:rPr lang="en-US" sz="1900" dirty="0" err="1" smtClean="0">
                <a:latin typeface="Comic Sans MS" pitchFamily="66" charset="0"/>
              </a:rPr>
              <a:t>diterimanya</a:t>
            </a:r>
            <a:r>
              <a:rPr lang="en-US" sz="1900" dirty="0" smtClean="0">
                <a:latin typeface="Comic Sans MS" pitchFamily="66" charset="0"/>
              </a:rPr>
              <a:t>, </a:t>
            </a:r>
            <a:r>
              <a:rPr lang="en-US" sz="1900" dirty="0" err="1" smtClean="0">
                <a:latin typeface="Comic Sans MS" pitchFamily="66" charset="0"/>
              </a:rPr>
              <a:t>tetapi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pada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kenyataannya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mereka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tidak</a:t>
            </a:r>
            <a:r>
              <a:rPr lang="en-US" sz="1900" dirty="0" smtClean="0">
                <a:latin typeface="Comic Sans MS" pitchFamily="66" charset="0"/>
              </a:rPr>
              <a:t> </a:t>
            </a:r>
            <a:r>
              <a:rPr lang="en-US" sz="1900" dirty="0" err="1" smtClean="0">
                <a:latin typeface="Comic Sans MS" pitchFamily="66" charset="0"/>
              </a:rPr>
              <a:t>memahaminya</a:t>
            </a:r>
            <a:r>
              <a:rPr lang="en-US" sz="1900" dirty="0" smtClean="0">
                <a:latin typeface="Comic Sans MS" pitchFamily="66" charset="0"/>
              </a:rPr>
              <a:t>.</a:t>
            </a:r>
          </a:p>
          <a:p>
            <a:pPr marL="396875" indent="-396875" eaLnBrk="1" hangingPunct="1">
              <a:buClr>
                <a:schemeClr val="tx1"/>
              </a:buClr>
              <a:buNone/>
            </a:pPr>
            <a:endParaRPr lang="en-US" sz="2400" dirty="0" smtClean="0">
              <a:latin typeface="Comic Sans MS" pitchFamily="66" charset="0"/>
            </a:endParaRPr>
          </a:p>
          <a:p>
            <a:pPr marL="396875" indent="-396875" eaLnBrk="1" hangingPunct="1">
              <a:buClr>
                <a:schemeClr val="tx1"/>
              </a:buClr>
              <a:buNone/>
            </a:pP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	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Sebagian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besar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dari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siswa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tidak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mampu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menghubungkan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antara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apa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yang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mereka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pelajari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dengan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pengetahuan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tersebut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akan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dipergunakan</a:t>
            </a: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/</a:t>
            </a:r>
            <a:r>
              <a:rPr lang="en-US" sz="2400" dirty="0" err="1" smtClean="0">
                <a:solidFill>
                  <a:srgbClr val="FFFF00"/>
                </a:solidFill>
                <a:latin typeface="Comic Sans MS" pitchFamily="66" charset="0"/>
              </a:rPr>
              <a:t>dimanfaatkan</a:t>
            </a:r>
            <a:r>
              <a:rPr lang="en-US" sz="2400" dirty="0" smtClean="0">
                <a:solidFill>
                  <a:srgbClr val="FFFF00"/>
                </a:solidFill>
              </a:rPr>
              <a:t>.  </a:t>
            </a:r>
            <a:endParaRPr lang="en-GB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3FE686-4DA6-41D8-9F6C-B38420654E47}" type="slidenum">
              <a:rPr lang="en-US"/>
              <a:pPr/>
              <a:t>3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762000"/>
            <a:ext cx="8001000" cy="5334000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None/>
            </a:pPr>
            <a:r>
              <a:rPr lang="en-US" sz="2700" dirty="0" smtClean="0">
                <a:latin typeface="Comic Sans MS" pitchFamily="66" charset="0"/>
              </a:rPr>
              <a:t>	</a:t>
            </a:r>
            <a:r>
              <a:rPr lang="en-US" sz="2700" dirty="0" err="1" smtClean="0">
                <a:latin typeface="Comic Sans MS" pitchFamily="66" charset="0"/>
              </a:rPr>
              <a:t>Siswa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memiliki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kesulitan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untuk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memahami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konsep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akademik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sebagaimana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mereka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biasa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diajarkan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yaitu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dengan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menggunakan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sesuatu</a:t>
            </a:r>
            <a:r>
              <a:rPr lang="en-US" sz="2700" dirty="0" smtClean="0">
                <a:latin typeface="Comic Sans MS" pitchFamily="66" charset="0"/>
              </a:rPr>
              <a:t> yang </a:t>
            </a:r>
            <a:r>
              <a:rPr lang="en-US" sz="2700" dirty="0" err="1" smtClean="0">
                <a:latin typeface="Comic Sans MS" pitchFamily="66" charset="0"/>
              </a:rPr>
              <a:t>abstrak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dan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metode</a:t>
            </a:r>
            <a:r>
              <a:rPr lang="en-US" sz="2700" dirty="0" smtClean="0">
                <a:latin typeface="Comic Sans MS" pitchFamily="66" charset="0"/>
              </a:rPr>
              <a:t> </a:t>
            </a:r>
            <a:r>
              <a:rPr lang="en-US" sz="2700" dirty="0" err="1" smtClean="0">
                <a:latin typeface="Comic Sans MS" pitchFamily="66" charset="0"/>
              </a:rPr>
              <a:t>ceramah</a:t>
            </a:r>
            <a:r>
              <a:rPr lang="en-US" sz="2700" dirty="0" smtClean="0">
                <a:latin typeface="Comic Sans MS" pitchFamily="66" charset="0"/>
              </a:rPr>
              <a:t>.</a:t>
            </a: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sz="2700" dirty="0" smtClean="0">
                <a:latin typeface="Comic Sans MS" pitchFamily="66" charset="0"/>
              </a:rPr>
              <a:t>	</a:t>
            </a:r>
            <a:endParaRPr lang="en-US" sz="1100" dirty="0" smtClean="0">
              <a:latin typeface="Comic Sans MS" pitchFamily="66" charset="0"/>
            </a:endParaRP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sz="1100" dirty="0" smtClean="0">
                <a:latin typeface="Comic Sans MS" pitchFamily="66" charset="0"/>
              </a:rPr>
              <a:t>	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Padahal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mereka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sangat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butuh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untuk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dapat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memahami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konsep-konsep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yang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berhubungan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dengan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tempat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kerja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dan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masyarakat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pada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umumnya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dimana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mereka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akan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hidup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dan</a:t>
            </a:r>
            <a:r>
              <a:rPr lang="en-US" sz="27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Comic Sans MS" pitchFamily="66" charset="0"/>
              </a:rPr>
              <a:t>bekerja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r>
              <a:rPr lang="en-US" dirty="0" smtClean="0">
                <a:solidFill>
                  <a:srgbClr val="99FF66"/>
                </a:solidFill>
              </a:rPr>
              <a:t> </a:t>
            </a:r>
            <a:endParaRPr lang="en-GB" dirty="0" smtClean="0">
              <a:solidFill>
                <a:srgbClr val="99FF66"/>
              </a:solidFill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1C0650-8AE6-4282-A9DC-6733CC94C92C}" type="slidenum">
              <a:rPr lang="en-US"/>
              <a:pPr/>
              <a:t>4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b="1" dirty="0" smtClean="0">
                <a:solidFill>
                  <a:srgbClr val="99FF66"/>
                </a:solidFill>
                <a:latin typeface="Verdana" pitchFamily="34" charset="0"/>
              </a:rPr>
              <a:t>SOLUSI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0386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r>
              <a:rPr lang="id-ID" dirty="0" smtClean="0">
                <a:cs typeface="Times New Roman" pitchFamily="18" charset="0"/>
              </a:rPr>
              <a:t>	</a:t>
            </a:r>
            <a:endParaRPr lang="id-ID" b="1" dirty="0" smtClean="0">
              <a:cs typeface="Arial" charset="0"/>
            </a:endParaRPr>
          </a:p>
          <a:p>
            <a:pPr marL="396875" indent="-396875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id-ID" sz="2400" dirty="0" smtClean="0">
                <a:latin typeface="Comic Sans MS" pitchFamily="66" charset="0"/>
                <a:cs typeface="Times New Roman" pitchFamily="18" charset="0"/>
              </a:rPr>
              <a:t>Mereka dibantu untuk membangun keterkaitan antara informasi 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(</a:t>
            </a:r>
            <a:r>
              <a:rPr lang="id-ID" sz="2400" dirty="0" smtClean="0">
                <a:latin typeface="Comic Sans MS" pitchFamily="66" charset="0"/>
                <a:cs typeface="Times New Roman" pitchFamily="18" charset="0"/>
              </a:rPr>
              <a:t>pengetahuan) baru dengan pengalaman (pengetahuan lain) yang telah mereka miliki atau mereka kuas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ai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marL="396875" indent="-396875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endParaRPr lang="en-US" sz="2400" dirty="0" smtClean="0">
              <a:latin typeface="Comic Sans MS" pitchFamily="66" charset="0"/>
              <a:cs typeface="Times New Roman" pitchFamily="18" charset="0"/>
            </a:endParaRPr>
          </a:p>
          <a:p>
            <a:pPr marL="396875" indent="-396875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id-ID" sz="2400" dirty="0" smtClean="0">
                <a:latin typeface="Comic Sans MS" pitchFamily="66" charset="0"/>
              </a:rPr>
              <a:t>Mereka diajarkan bagaimana mempelajari konsep, dan bagaimana konsep tersebut dapat dipergunakan di luar kelas.</a:t>
            </a:r>
            <a:r>
              <a:rPr lang="id-ID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en-GB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7CE31B-B487-404F-8781-ED7028C82479}" type="slidenum">
              <a:rPr lang="en-US"/>
              <a:pPr/>
              <a:t>5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7848600" cy="2974975"/>
          </a:xfrm>
        </p:spPr>
        <p:txBody>
          <a:bodyPr/>
          <a:lstStyle/>
          <a:p>
            <a:pPr eaLnBrk="1" hangingPunct="1"/>
            <a:r>
              <a:rPr lang="en-US" sz="5600" dirty="0" smtClean="0">
                <a:solidFill>
                  <a:srgbClr val="FFFF00"/>
                </a:solidFill>
              </a:rPr>
              <a:t>CONTEXTUAL TEACHING AND LEARNING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smtClean="0">
                <a:latin typeface="Tahoma" pitchFamily="34" charset="0"/>
              </a:rPr>
              <a:t>PEMBELAJARAN KONTEKSTUAL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7718D7-27DB-45F6-98FE-017A79854962}" type="slidenum">
              <a:rPr lang="en-US"/>
              <a:pPr/>
              <a:t>6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</a:rPr>
              <a:t>SUATU KONSEPSI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Membantu guru mengkaitkan isi mata pelajaran dengan situasi dunia yang bisa dijangkau siswa.</a:t>
            </a:r>
          </a:p>
          <a:p>
            <a:pPr eaLnBrk="1" hangingPunct="1"/>
            <a:endParaRPr lang="en-US" smtClean="0">
              <a:latin typeface="Comic Sans MS" pitchFamily="66" charset="0"/>
            </a:endParaRPr>
          </a:p>
          <a:p>
            <a:pPr eaLnBrk="1" hangingPunct="1"/>
            <a:r>
              <a:rPr lang="en-US" smtClean="0">
                <a:latin typeface="Comic Sans MS" pitchFamily="66" charset="0"/>
              </a:rPr>
              <a:t>Memotivasi siswa membuat hubungan antara pengetahuan dan penerapannya dalam kehidupan mereka sehari-hari.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409164-102C-44B6-9AEE-E9AE9BBBE6CB}" type="slidenum">
              <a:rPr lang="en-US"/>
              <a:pPr/>
              <a:t>7</a:t>
            </a:fld>
            <a:endParaRPr 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</a:rPr>
              <a:t>TUJUH KOMPONEN CTL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495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Constructivism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Inquiry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Questioning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Learning Community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Modeling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Reflection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Authentic Assessment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1. Constructivism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4336504"/>
          </a:xfrm>
        </p:spPr>
        <p:txBody>
          <a:bodyPr/>
          <a:lstStyle/>
          <a:p>
            <a:r>
              <a:rPr lang="en-US" dirty="0" smtClean="0"/>
              <a:t>Constructivist teaching is based on the belief that learning occurs as learners are actively involved in a process of meaning and knowledge construction rather than passively receiving information. Learners are the makers of meaning and knowledge. Constructivist teaching fosters critical thinking and creates motivated and independent learners. 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3F6B9-1008-4CD5-87C6-D32D3B925FB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0FC5AC-31ED-4A0F-B880-EED085A9A9B8}" type="slidenum">
              <a:rPr lang="en-US"/>
              <a:pPr/>
              <a:t>9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FF00"/>
                </a:solidFill>
              </a:rPr>
              <a:t>1. CONSTRUCTIVISM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4575" y="1600200"/>
            <a:ext cx="7488238" cy="4565650"/>
          </a:xfrm>
        </p:spPr>
        <p:txBody>
          <a:bodyPr/>
          <a:lstStyle/>
          <a:p>
            <a:pPr eaLnBrk="1" hangingPunct="1"/>
            <a:r>
              <a:rPr lang="en-US" smtClean="0">
                <a:latin typeface="Tahoma" pitchFamily="34" charset="0"/>
              </a:rPr>
              <a:t>Membangun pemahaman mereka sendiri dari pengalaman baru berdasar pada pengetahuan awal</a:t>
            </a:r>
          </a:p>
          <a:p>
            <a:pPr eaLnBrk="1" hangingPunct="1"/>
            <a:r>
              <a:rPr lang="en-US" smtClean="0">
                <a:latin typeface="Tahoma" pitchFamily="34" charset="0"/>
              </a:rPr>
              <a:t>Pembelajaran harus dikemas menjadi proses “mengkonstruksi” bukan menerima pengetahuan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2. Inquiry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28800"/>
            <a:ext cx="8153400" cy="4824536"/>
          </a:xfrm>
        </p:spPr>
        <p:txBody>
          <a:bodyPr/>
          <a:lstStyle/>
          <a:p>
            <a:r>
              <a:rPr lang="en-US" b="1" dirty="0" smtClean="0"/>
              <a:t>Inquiry education</a:t>
            </a:r>
            <a:r>
              <a:rPr lang="en-US" dirty="0" smtClean="0"/>
              <a:t> (sometimes known as the </a:t>
            </a:r>
            <a:r>
              <a:rPr lang="en-US" b="1" dirty="0" smtClean="0"/>
              <a:t>inquiry method</a:t>
            </a:r>
            <a:r>
              <a:rPr lang="en-US" dirty="0" smtClean="0"/>
              <a:t>) is a student-centered method of </a:t>
            </a:r>
            <a:r>
              <a:rPr lang="en-US" dirty="0" smtClean="0">
                <a:hlinkClick r:id="rId2" tooltip="Education"/>
              </a:rPr>
              <a:t>education</a:t>
            </a:r>
            <a:r>
              <a:rPr lang="en-US" dirty="0" smtClean="0"/>
              <a:t> focused on asking questions. Students are encouraged to ask questions which are meaningful to them, and which do not necessarily have easy answers; teachers are encouraged to avoid giving answers when this is possible, and in any case to avoid giving direct answers in favor of asking more questions.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3F6B9-1008-4CD5-87C6-D32D3B925FB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3E453D-D293-444E-B30F-13B7B667F33A}" type="slidenum">
              <a:rPr lang="en-US"/>
              <a:pPr/>
              <a:t>11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FF00"/>
                </a:solidFill>
              </a:rPr>
              <a:t>2. INQUIRY (MENEMUKAN)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2060848"/>
            <a:ext cx="8001000" cy="2952328"/>
          </a:xfrm>
        </p:spPr>
        <p:txBody>
          <a:bodyPr/>
          <a:lstStyle/>
          <a:p>
            <a:pPr eaLnBrk="1" hangingPunct="1"/>
            <a:r>
              <a:rPr lang="en-US" sz="3200" dirty="0" err="1" smtClean="0">
                <a:latin typeface="Tahoma" pitchFamily="34" charset="0"/>
              </a:rPr>
              <a:t>Proses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perpindahan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dari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pengamatan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menjadi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pemahaman</a:t>
            </a:r>
            <a:endParaRPr lang="en-US" sz="3200" dirty="0" smtClean="0">
              <a:latin typeface="Tahoma" pitchFamily="34" charset="0"/>
            </a:endParaRPr>
          </a:p>
          <a:p>
            <a:pPr eaLnBrk="1" hangingPunct="1"/>
            <a:r>
              <a:rPr lang="en-US" sz="3200" dirty="0" err="1" smtClean="0">
                <a:latin typeface="Tahoma" pitchFamily="34" charset="0"/>
              </a:rPr>
              <a:t>Siswa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belajar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menggunakan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keterampilan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berpikir</a:t>
            </a:r>
            <a:r>
              <a:rPr lang="en-US" sz="3200" dirty="0" smtClean="0">
                <a:latin typeface="Tahoma" pitchFamily="34" charset="0"/>
              </a:rPr>
              <a:t> </a:t>
            </a:r>
            <a:r>
              <a:rPr lang="en-US" sz="3200" dirty="0" err="1" smtClean="0">
                <a:latin typeface="Tahoma" pitchFamily="34" charset="0"/>
              </a:rPr>
              <a:t>kritis</a:t>
            </a:r>
            <a:endParaRPr lang="en-US" sz="3200" dirty="0" smtClean="0">
              <a:latin typeface="Tahoma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9EFFF5-CA92-4DA3-8087-65D328C65B37}" type="slidenum">
              <a:rPr lang="en-US"/>
              <a:pPr/>
              <a:t>12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FF00"/>
                </a:solidFill>
              </a:rPr>
              <a:t>3. QUESTIONING (BERTANYA)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85838" y="1828800"/>
            <a:ext cx="7550150" cy="31496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Tahoma" pitchFamily="34" charset="0"/>
              </a:rPr>
              <a:t>Kegiatan guru untuk mendorong, membimbing dan menilai kemampuan berpikir siswa</a:t>
            </a:r>
          </a:p>
          <a:p>
            <a:pPr eaLnBrk="1" hangingPunct="1"/>
            <a:r>
              <a:rPr lang="en-US" sz="3200" smtClean="0">
                <a:latin typeface="Tahoma" pitchFamily="34" charset="0"/>
              </a:rPr>
              <a:t>Bagi siswa yang merupakan bagian penting dalam pembelajaran yang berbasis inquiry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FAAA1E-998B-4B9A-A589-BC1492034C79}" type="slidenum">
              <a:rPr lang="en-US"/>
              <a:pPr/>
              <a:t>13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54038" y="473075"/>
            <a:ext cx="7885112" cy="985838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FF00"/>
                </a:solidFill>
              </a:rPr>
              <a:t>4. LEARNING COMMUNITY   </a:t>
            </a:r>
            <a:br>
              <a:rPr lang="en-US" sz="4000" smtClean="0">
                <a:solidFill>
                  <a:srgbClr val="FFFF00"/>
                </a:solidFill>
              </a:rPr>
            </a:br>
            <a:r>
              <a:rPr lang="en-US" sz="4000" smtClean="0">
                <a:solidFill>
                  <a:srgbClr val="FFFF00"/>
                </a:solidFill>
              </a:rPr>
              <a:t>    (MASYARAKAT BELAJAR)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74713" y="1676400"/>
            <a:ext cx="8305800" cy="31242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Tahoma" pitchFamily="34" charset="0"/>
              </a:rPr>
              <a:t>Sekelompok orang bekerjasama dalam kegiatan belajar</a:t>
            </a:r>
          </a:p>
          <a:p>
            <a:pPr eaLnBrk="1" hangingPunct="1"/>
            <a:r>
              <a:rPr lang="en-US" sz="3200" smtClean="0">
                <a:latin typeface="Tahoma" pitchFamily="34" charset="0"/>
              </a:rPr>
              <a:t>Bekerjasama dengan orang lain lebih baik daripada belajar sendiri</a:t>
            </a:r>
          </a:p>
          <a:p>
            <a:pPr eaLnBrk="1" hangingPunct="1"/>
            <a:r>
              <a:rPr lang="en-US" sz="3200" smtClean="0">
                <a:latin typeface="Tahoma" pitchFamily="34" charset="0"/>
              </a:rPr>
              <a:t>Tukar pengalaman</a:t>
            </a:r>
          </a:p>
          <a:p>
            <a:pPr eaLnBrk="1" hangingPunct="1"/>
            <a:r>
              <a:rPr lang="en-US" sz="3200" smtClean="0">
                <a:latin typeface="Tahoma" pitchFamily="34" charset="0"/>
              </a:rPr>
              <a:t>Berbagi ide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F1D3C6-C6EA-414F-9373-84802EC63E77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FF00"/>
                </a:solidFill>
              </a:rPr>
              <a:t>5. MODELING (PEMODELAN)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7750" y="1600200"/>
            <a:ext cx="7772400" cy="457200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Tahoma" pitchFamily="34" charset="0"/>
              </a:rPr>
              <a:t>Proses penampilan suatu contoh agar orang lain berpikir, bekerja dan belajar</a:t>
            </a:r>
          </a:p>
          <a:p>
            <a:pPr eaLnBrk="1" hangingPunct="1"/>
            <a:r>
              <a:rPr lang="en-US" sz="3600" smtClean="0">
                <a:latin typeface="Tahoma" pitchFamily="34" charset="0"/>
              </a:rPr>
              <a:t>Mengerjakan apa yang guru inginkan agar siswa mengerjakannya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5E50D2-6609-4602-9A7D-6C40EC18FFE6}" type="slidenum">
              <a:rPr lang="en-US"/>
              <a:pPr/>
              <a:t>15</a:t>
            </a:fld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582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FFFF00"/>
                </a:solidFill>
              </a:rPr>
              <a:t>6. AUTHENTIC ASSESSMENT </a:t>
            </a:r>
            <a:br>
              <a:rPr lang="en-US" sz="3600" smtClean="0">
                <a:solidFill>
                  <a:srgbClr val="FFFF00"/>
                </a:solidFill>
              </a:rPr>
            </a:br>
            <a:endParaRPr lang="en-US" sz="3600" smtClean="0">
              <a:solidFill>
                <a:srgbClr val="FFFF00"/>
              </a:solidFill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8229600" cy="44958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Tahoma" pitchFamily="34" charset="0"/>
              </a:rPr>
              <a:t>Mengukur pengetahuan dan keterampilan siswa</a:t>
            </a:r>
          </a:p>
          <a:p>
            <a:pPr eaLnBrk="1" hangingPunct="1"/>
            <a:r>
              <a:rPr lang="en-US" sz="3500" smtClean="0">
                <a:latin typeface="Tahoma" pitchFamily="34" charset="0"/>
              </a:rPr>
              <a:t>Penilaian produk (kinerja)</a:t>
            </a:r>
          </a:p>
          <a:p>
            <a:pPr eaLnBrk="1" hangingPunct="1"/>
            <a:r>
              <a:rPr lang="en-US" sz="3500" smtClean="0">
                <a:latin typeface="Tahoma" pitchFamily="34" charset="0"/>
              </a:rPr>
              <a:t>Tugas-tugas yang relevan dan kontekstual</a:t>
            </a:r>
          </a:p>
          <a:p>
            <a:pPr eaLnBrk="1" hangingPunct="1"/>
            <a:endParaRPr lang="en-US" sz="3500" smtClean="0">
              <a:latin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Tahoma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E17A06-671E-4853-8114-E32B503430A1}" type="slidenum">
              <a:rPr lang="en-US"/>
              <a:pPr/>
              <a:t>16</a:t>
            </a:fld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FFFF00"/>
                </a:solidFill>
              </a:rPr>
              <a:t>7. Reflection (refleksi)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0775" y="1600200"/>
            <a:ext cx="7772400" cy="3810000"/>
          </a:xfrm>
        </p:spPr>
        <p:txBody>
          <a:bodyPr/>
          <a:lstStyle/>
          <a:p>
            <a:pPr eaLnBrk="1" hangingPunct="1"/>
            <a:r>
              <a:rPr lang="en-US" smtClean="0">
                <a:latin typeface="Tahoma" pitchFamily="34" charset="0"/>
              </a:rPr>
              <a:t>Berpikir tentang apa yang telah kita pelajari</a:t>
            </a:r>
          </a:p>
          <a:p>
            <a:pPr eaLnBrk="1" hangingPunct="1"/>
            <a:r>
              <a:rPr lang="en-US" smtClean="0">
                <a:latin typeface="Tahoma" pitchFamily="34" charset="0"/>
              </a:rPr>
              <a:t>Mencatat apa yang telah dipelajari</a:t>
            </a:r>
          </a:p>
          <a:p>
            <a:pPr eaLnBrk="1" hangingPunct="1"/>
            <a:r>
              <a:rPr lang="en-US" smtClean="0">
                <a:latin typeface="Tahoma" pitchFamily="34" charset="0"/>
              </a:rPr>
              <a:t>Membuat jurnal, diskusi kelompok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240</TotalTime>
  <Words>379</Words>
  <Application>Microsoft Office PowerPoint</Application>
  <PresentationFormat>On-screen Show (4:3)</PresentationFormat>
  <Paragraphs>73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Refined</vt:lpstr>
      <vt:lpstr>PEMBELAJARAN KONTEKSTUAL  </vt:lpstr>
      <vt:lpstr>LATAR BELAKANG MIKRO (Kondisi empiris)  </vt:lpstr>
      <vt:lpstr>Slide 3</vt:lpstr>
      <vt:lpstr>SOLUSI</vt:lpstr>
      <vt:lpstr>CONTEXTUAL TEACHING AND LEARNING</vt:lpstr>
      <vt:lpstr>SUATU KONSEPSI</vt:lpstr>
      <vt:lpstr>TUJUH KOMPONEN CTL</vt:lpstr>
      <vt:lpstr>1. Constructivism</vt:lpstr>
      <vt:lpstr>1. CONSTRUCTIVISM</vt:lpstr>
      <vt:lpstr>2. Inquiry</vt:lpstr>
      <vt:lpstr>2. INQUIRY (MENEMUKAN)</vt:lpstr>
      <vt:lpstr>3. QUESTIONING (BERTANYA)</vt:lpstr>
      <vt:lpstr>4. LEARNING COMMUNITY        (MASYARAKAT BELAJAR)</vt:lpstr>
      <vt:lpstr>5. MODELING (PEMODELAN)</vt:lpstr>
      <vt:lpstr>6. AUTHENTIC ASSESSMENT  </vt:lpstr>
      <vt:lpstr>7. Reflection (refleksi)</vt:lpstr>
    </vt:vector>
  </TitlesOfParts>
  <Company>Depdiknas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PENDAHULUAN</dc:title>
  <dc:creator>PT TRUBA JURONG ENG</dc:creator>
  <cp:lastModifiedBy>Dekan</cp:lastModifiedBy>
  <cp:revision>143</cp:revision>
  <dcterms:created xsi:type="dcterms:W3CDTF">2007-01-15T00:36:54Z</dcterms:created>
  <dcterms:modified xsi:type="dcterms:W3CDTF">2013-02-19T04:09:28Z</dcterms:modified>
</cp:coreProperties>
</file>