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88" r:id="rId3"/>
    <p:sldId id="285" r:id="rId4"/>
    <p:sldId id="256" r:id="rId5"/>
    <p:sldId id="257" r:id="rId6"/>
    <p:sldId id="258" r:id="rId7"/>
    <p:sldId id="261" r:id="rId8"/>
    <p:sldId id="262" r:id="rId9"/>
    <p:sldId id="263" r:id="rId10"/>
    <p:sldId id="264" r:id="rId11"/>
    <p:sldId id="286" r:id="rId12"/>
    <p:sldId id="259" r:id="rId13"/>
    <p:sldId id="266" r:id="rId14"/>
    <p:sldId id="268" r:id="rId15"/>
    <p:sldId id="267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65" r:id="rId33"/>
    <p:sldId id="287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61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05B52-38F4-4400-BD6C-29032758D2B5}" type="datetimeFigureOut">
              <a:rPr lang="en-US" smtClean="0"/>
              <a:pPr/>
              <a:t>9/12/2012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1E542-266B-41B5-94C0-1FC644056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05B52-38F4-4400-BD6C-29032758D2B5}" type="datetimeFigureOut">
              <a:rPr lang="en-US" smtClean="0"/>
              <a:pPr/>
              <a:t>9/12/2012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1E542-266B-41B5-94C0-1FC644056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05B52-38F4-4400-BD6C-29032758D2B5}" type="datetimeFigureOut">
              <a:rPr lang="en-US" smtClean="0"/>
              <a:pPr/>
              <a:t>9/12/2012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1E542-266B-41B5-94C0-1FC644056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05B52-38F4-4400-BD6C-29032758D2B5}" type="datetimeFigureOut">
              <a:rPr lang="en-US" smtClean="0"/>
              <a:pPr/>
              <a:t>9/12/2012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1E542-266B-41B5-94C0-1FC644056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05B52-38F4-4400-BD6C-29032758D2B5}" type="datetimeFigureOut">
              <a:rPr lang="en-US" smtClean="0"/>
              <a:pPr/>
              <a:t>9/12/2012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1E542-266B-41B5-94C0-1FC644056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05B52-38F4-4400-BD6C-29032758D2B5}" type="datetimeFigureOut">
              <a:rPr lang="en-US" smtClean="0"/>
              <a:pPr/>
              <a:t>9/12/2012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1E542-266B-41B5-94C0-1FC644056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05B52-38F4-4400-BD6C-29032758D2B5}" type="datetimeFigureOut">
              <a:rPr lang="en-US" smtClean="0"/>
              <a:pPr/>
              <a:t>9/12/2012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1E542-266B-41B5-94C0-1FC644056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05B52-38F4-4400-BD6C-29032758D2B5}" type="datetimeFigureOut">
              <a:rPr lang="en-US" smtClean="0"/>
              <a:pPr/>
              <a:t>9/12/2012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1E542-266B-41B5-94C0-1FC644056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05B52-38F4-4400-BD6C-29032758D2B5}" type="datetimeFigureOut">
              <a:rPr lang="en-US" smtClean="0"/>
              <a:pPr/>
              <a:t>9/12/2012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1E542-266B-41B5-94C0-1FC644056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05B52-38F4-4400-BD6C-29032758D2B5}" type="datetimeFigureOut">
              <a:rPr lang="en-US" smtClean="0"/>
              <a:pPr/>
              <a:t>9/12/2012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1E542-266B-41B5-94C0-1FC644056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05B52-38F4-4400-BD6C-29032758D2B5}" type="datetimeFigureOut">
              <a:rPr lang="en-US" smtClean="0"/>
              <a:pPr/>
              <a:t>9/12/2012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1E542-266B-41B5-94C0-1FC644056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05B52-38F4-4400-BD6C-29032758D2B5}" type="datetimeFigureOut">
              <a:rPr lang="en-US" smtClean="0"/>
              <a:pPr/>
              <a:t>9/12/2012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1E542-266B-41B5-94C0-1FC644056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randomBar dir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slide" Target="slide3.xml"/><Relationship Id="rId7" Type="http://schemas.openxmlformats.org/officeDocument/2006/relationships/slide" Target="slide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32.xml"/><Relationship Id="rId5" Type="http://schemas.openxmlformats.org/officeDocument/2006/relationships/slide" Target="slide11.xml"/><Relationship Id="rId4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2514600"/>
            <a:ext cx="7924800" cy="313932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SI, SKL </a:t>
            </a:r>
            <a:r>
              <a:rPr lang="en-US" sz="6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dan</a:t>
            </a:r>
            <a:r>
              <a:rPr lang="en-US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 </a:t>
            </a:r>
            <a:br>
              <a:rPr lang="en-US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</a:br>
            <a:r>
              <a:rPr lang="en-US" sz="6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Materi</a:t>
            </a:r>
            <a:r>
              <a:rPr lang="en-US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6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Sulit</a:t>
            </a:r>
            <a:r>
              <a:rPr lang="en-US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6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Bahasa</a:t>
            </a:r>
            <a:r>
              <a:rPr lang="en-US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6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Inggris</a:t>
            </a:r>
            <a:endParaRPr lang="en-US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1143000"/>
            <a:ext cx="8458200" cy="541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Action Button: Custom 4">
            <a:hlinkClick r:id="rId3" action="ppaction://hlinksldjump" highlightClick="1"/>
          </p:cNvPr>
          <p:cNvSpPr/>
          <p:nvPr/>
        </p:nvSpPr>
        <p:spPr>
          <a:xfrm>
            <a:off x="609600" y="1981200"/>
            <a:ext cx="2133600" cy="381000"/>
          </a:xfrm>
          <a:prstGeom prst="actionButtonBlank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KEGIATAN AWAL</a:t>
            </a:r>
            <a:endParaRPr lang="en-US" b="1" dirty="0"/>
          </a:p>
        </p:txBody>
      </p:sp>
      <p:sp>
        <p:nvSpPr>
          <p:cNvPr id="6" name="Action Button: Custom 5">
            <a:hlinkClick r:id="rId4" action="ppaction://hlinksldjump" highlightClick="1"/>
          </p:cNvPr>
          <p:cNvSpPr/>
          <p:nvPr/>
        </p:nvSpPr>
        <p:spPr>
          <a:xfrm>
            <a:off x="609600" y="2590800"/>
            <a:ext cx="2133600" cy="381000"/>
          </a:xfrm>
          <a:prstGeom prst="actionButtonBlank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TUJUAN KEGIATAN</a:t>
            </a:r>
            <a:endParaRPr lang="en-US" b="1" dirty="0"/>
          </a:p>
        </p:txBody>
      </p:sp>
      <p:sp>
        <p:nvSpPr>
          <p:cNvPr id="7" name="Action Button: Custom 6">
            <a:hlinkClick r:id="rId5" action="ppaction://hlinksldjump" highlightClick="1"/>
          </p:cNvPr>
          <p:cNvSpPr/>
          <p:nvPr/>
        </p:nvSpPr>
        <p:spPr>
          <a:xfrm>
            <a:off x="3581400" y="1981200"/>
            <a:ext cx="2133600" cy="381000"/>
          </a:xfrm>
          <a:prstGeom prst="actionButtonBlank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KEGIATAN INTI</a:t>
            </a:r>
            <a:endParaRPr lang="en-US" b="1" dirty="0"/>
          </a:p>
        </p:txBody>
      </p:sp>
      <p:sp>
        <p:nvSpPr>
          <p:cNvPr id="8" name="Action Button: Custom 7">
            <a:hlinkClick r:id="rId6" action="ppaction://hlinksldjump" highlightClick="1"/>
          </p:cNvPr>
          <p:cNvSpPr/>
          <p:nvPr/>
        </p:nvSpPr>
        <p:spPr>
          <a:xfrm>
            <a:off x="6477000" y="1981200"/>
            <a:ext cx="2133600" cy="381000"/>
          </a:xfrm>
          <a:prstGeom prst="actionButtonBlank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KEGIATAN AKHIR</a:t>
            </a:r>
            <a:endParaRPr lang="en-US" b="1" dirty="0"/>
          </a:p>
        </p:txBody>
      </p:sp>
      <p:sp>
        <p:nvSpPr>
          <p:cNvPr id="9" name="Action Button: Custom 8">
            <a:hlinkClick r:id="rId7" action="ppaction://hlinksldjump" highlightClick="1"/>
          </p:cNvPr>
          <p:cNvSpPr/>
          <p:nvPr/>
        </p:nvSpPr>
        <p:spPr>
          <a:xfrm>
            <a:off x="609600" y="3200400"/>
            <a:ext cx="2133600" cy="381000"/>
          </a:xfrm>
          <a:prstGeom prst="actionButtonBlank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KOMPETENSI</a:t>
            </a:r>
            <a:endParaRPr lang="en-US" b="1" dirty="0"/>
          </a:p>
        </p:txBody>
      </p:sp>
      <p:sp>
        <p:nvSpPr>
          <p:cNvPr id="10" name="Action Button: Custom 9">
            <a:hlinkClick r:id="rId8" action="ppaction://hlinksldjump" highlightClick="1"/>
          </p:cNvPr>
          <p:cNvSpPr/>
          <p:nvPr/>
        </p:nvSpPr>
        <p:spPr>
          <a:xfrm>
            <a:off x="3581400" y="2590800"/>
            <a:ext cx="2133600" cy="381000"/>
          </a:xfrm>
          <a:prstGeom prst="actionButtonBlank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PERTANYAAN</a:t>
            </a:r>
            <a:endParaRPr lang="en-US" b="1" dirty="0"/>
          </a:p>
        </p:txBody>
      </p:sp>
      <p:sp>
        <p:nvSpPr>
          <p:cNvPr id="2" name="Rectangle 1"/>
          <p:cNvSpPr/>
          <p:nvPr/>
        </p:nvSpPr>
        <p:spPr>
          <a:xfrm>
            <a:off x="533400" y="1276290"/>
            <a:ext cx="8077200" cy="40011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SI, SKL , </a:t>
            </a:r>
            <a:r>
              <a:rPr lang="en-US" sz="2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dan</a:t>
            </a:r>
            <a:r>
              <a:rPr lang="en-US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2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Materi</a:t>
            </a:r>
            <a:r>
              <a:rPr lang="en-US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2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Sulit</a:t>
            </a:r>
            <a:r>
              <a:rPr lang="en-US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2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Bahasa</a:t>
            </a:r>
            <a:r>
              <a:rPr lang="en-US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2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Inggris</a:t>
            </a:r>
            <a:endParaRPr lang="en-US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" y="1828800"/>
            <a:ext cx="8229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d-ID" sz="2800" b="1" dirty="0" smtClean="0"/>
              <a:t>Kegiatan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Awal</a:t>
            </a:r>
            <a:r>
              <a:rPr lang="en-US" sz="2800" b="1" dirty="0" smtClean="0"/>
              <a:t> (15’)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800" b="1" dirty="0" err="1" smtClean="0"/>
              <a:t>Menjelaskan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tujuan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kegiatan</a:t>
            </a:r>
            <a:r>
              <a:rPr lang="en-US" sz="2800" b="1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b="1" dirty="0" err="1" smtClean="0"/>
              <a:t>Menggali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informasi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tentang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pengetahuan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awal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peserta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mengenai</a:t>
            </a:r>
            <a:r>
              <a:rPr lang="en-US" sz="2800" b="1" dirty="0" smtClean="0"/>
              <a:t> SKL, SK, KD,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Materi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Sulit</a:t>
            </a:r>
            <a:endParaRPr lang="en-US" sz="2800" b="1" dirty="0" smtClean="0"/>
          </a:p>
        </p:txBody>
      </p:sp>
      <p:sp>
        <p:nvSpPr>
          <p:cNvPr id="5" name="Action Button: Home 4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28596" y="2643182"/>
            <a:ext cx="828680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US" sz="2400" b="1" dirty="0" smtClean="0"/>
              <a:t>Guru </a:t>
            </a:r>
            <a:r>
              <a:rPr lang="en-US" sz="2400" b="1" dirty="0" err="1" smtClean="0"/>
              <a:t>mampu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menerapkan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pemahaman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tentang</a:t>
            </a:r>
            <a:r>
              <a:rPr lang="en-US" sz="2400" b="1" dirty="0" smtClean="0"/>
              <a:t> SKL, SK, KD,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materi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esensial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perencanaan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pembelajaran</a:t>
            </a:r>
            <a:r>
              <a:rPr lang="en-US" sz="2400" b="1" dirty="0" smtClean="0"/>
              <a:t>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b="1" dirty="0" smtClean="0"/>
              <a:t>Guru </a:t>
            </a:r>
            <a:r>
              <a:rPr lang="en-US" sz="2400" b="1" dirty="0" err="1" smtClean="0"/>
              <a:t>mampu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menerapkan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pemahaman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tentang</a:t>
            </a:r>
            <a:r>
              <a:rPr lang="en-US" sz="2400" b="1" dirty="0" smtClean="0"/>
              <a:t> SKL, SK, KD,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materi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esensial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pelaksanaan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pembelajaran</a:t>
            </a:r>
            <a:r>
              <a:rPr lang="en-US" sz="2400" b="1" dirty="0" smtClean="0"/>
              <a:t>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b="1" dirty="0" smtClean="0"/>
              <a:t>Guru </a:t>
            </a:r>
            <a:r>
              <a:rPr lang="en-US" sz="2400" b="1" dirty="0" err="1" smtClean="0"/>
              <a:t>mampu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menerapkan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pemahaman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tentang</a:t>
            </a:r>
            <a:r>
              <a:rPr lang="en-US" sz="2400" b="1" dirty="0" smtClean="0"/>
              <a:t> SKL, SK, KD,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materi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esensial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penilaian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pembelajaran</a:t>
            </a:r>
            <a:r>
              <a:rPr lang="en-US" sz="2400" b="1" dirty="0" smtClean="0"/>
              <a:t>.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28596" y="1928802"/>
            <a:ext cx="4714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Arial Rounded MT Bold" pitchFamily="34" charset="0"/>
              </a:rPr>
              <a:t>Tujuan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Kegiatan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7" name="Action Button: Home 6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Back or Previous 8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28596" y="1857364"/>
            <a:ext cx="82868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Apa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yang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Anda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ketahui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tentang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Kompetensi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?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28596" y="3071810"/>
            <a:ext cx="828674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Kompetensi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adalah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kemampuan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bersikap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berpikir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dan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bertindak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secara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konsisten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sebagai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perwujudan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dari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pengetahuan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sikap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dan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keterampilan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yang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dimiliki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peserta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didik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28596" y="1905000"/>
            <a:ext cx="87154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Apa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yang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Anda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ketahui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tentang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Standar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Kompetensi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?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81000" y="3140333"/>
            <a:ext cx="838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3618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S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rgbClr val="003618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tandar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rgbClr val="003618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rgbClr val="003618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Kompetensi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rial Rounded MT Bold" pitchFamily="34" charset="0"/>
              </a:rPr>
              <a:t>adalah</a:t>
            </a:r>
            <a:r>
              <a:rPr lang="en-US" sz="2800" dirty="0" smtClean="0">
                <a:solidFill>
                  <a:srgbClr val="002060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rial Rounded MT Bold" pitchFamily="34" charset="0"/>
              </a:rPr>
              <a:t>kualifikasi</a:t>
            </a:r>
            <a:r>
              <a:rPr lang="en-US" sz="2800" dirty="0" smtClean="0">
                <a:solidFill>
                  <a:srgbClr val="002060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rial Rounded MT Bold" pitchFamily="34" charset="0"/>
              </a:rPr>
              <a:t>kemampuan</a:t>
            </a:r>
            <a:r>
              <a:rPr lang="en-US" sz="2800" dirty="0" smtClean="0">
                <a:solidFill>
                  <a:srgbClr val="002060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rial Rounded MT Bold" pitchFamily="34" charset="0"/>
              </a:rPr>
              <a:t>lulusan</a:t>
            </a:r>
            <a:r>
              <a:rPr lang="en-US" sz="2800" dirty="0" smtClean="0">
                <a:solidFill>
                  <a:srgbClr val="002060"/>
                </a:solidFill>
                <a:latin typeface="Arial Rounded MT Bold" pitchFamily="34" charset="0"/>
              </a:rPr>
              <a:t> yang </a:t>
            </a:r>
            <a:r>
              <a:rPr lang="en-US" sz="2800" dirty="0" err="1" smtClean="0">
                <a:solidFill>
                  <a:srgbClr val="002060"/>
                </a:solidFill>
                <a:latin typeface="Arial Rounded MT Bold" pitchFamily="34" charset="0"/>
              </a:rPr>
              <a:t>mencakup</a:t>
            </a:r>
            <a:r>
              <a:rPr lang="en-US" sz="2800" dirty="0" smtClean="0">
                <a:solidFill>
                  <a:srgbClr val="002060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rial Rounded MT Bold" pitchFamily="34" charset="0"/>
              </a:rPr>
              <a:t>pengetahuan</a:t>
            </a:r>
            <a:r>
              <a:rPr lang="en-US" sz="2800" dirty="0" smtClean="0">
                <a:solidFill>
                  <a:srgbClr val="002060"/>
                </a:solidFill>
                <a:latin typeface="Arial Rounded MT Bold" pitchFamily="34" charset="0"/>
              </a:rPr>
              <a:t>, </a:t>
            </a:r>
            <a:r>
              <a:rPr lang="en-US" sz="2800" dirty="0" err="1" smtClean="0">
                <a:solidFill>
                  <a:srgbClr val="002060"/>
                </a:solidFill>
                <a:latin typeface="Arial Rounded MT Bold" pitchFamily="34" charset="0"/>
              </a:rPr>
              <a:t>sikap</a:t>
            </a:r>
            <a:r>
              <a:rPr lang="en-US" sz="2800" dirty="0" smtClean="0">
                <a:solidFill>
                  <a:srgbClr val="002060"/>
                </a:solidFill>
                <a:latin typeface="Arial Rounded MT Bold" pitchFamily="34" charset="0"/>
              </a:rPr>
              <a:t>, </a:t>
            </a:r>
            <a:r>
              <a:rPr lang="en-US" sz="2800" dirty="0" err="1" smtClean="0">
                <a:solidFill>
                  <a:srgbClr val="002060"/>
                </a:solidFill>
                <a:latin typeface="Arial Rounded MT Bold" pitchFamily="34" charset="0"/>
              </a:rPr>
              <a:t>dan</a:t>
            </a:r>
            <a:r>
              <a:rPr lang="en-US" sz="2800" dirty="0" smtClean="0">
                <a:solidFill>
                  <a:srgbClr val="002060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rial Rounded MT Bold" pitchFamily="34" charset="0"/>
              </a:rPr>
              <a:t>keterampilan</a:t>
            </a:r>
            <a:r>
              <a:rPr lang="en-US" sz="2800" dirty="0" smtClean="0">
                <a:solidFill>
                  <a:srgbClr val="002060"/>
                </a:solidFill>
                <a:latin typeface="Arial Rounded MT Bold" pitchFamily="34" charset="0"/>
              </a:rPr>
              <a:t>.</a:t>
            </a:r>
            <a:endParaRPr kumimoji="0" lang="en-US" sz="28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07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81000" y="1905000"/>
            <a:ext cx="833440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Apa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yang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Anda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ketahui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tentang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Kompetensi</a:t>
            </a:r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Dasar</a:t>
            </a:r>
            <a:r>
              <a:rPr lang="en-US" sz="2400" dirty="0" smtClean="0">
                <a:latin typeface="Arial Rounded MT Bold" pitchFamily="34" charset="0"/>
                <a:cs typeface="Arial" pitchFamily="34" charset="0"/>
              </a:rPr>
              <a:t>?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 Rounded MT Bold" pitchFamily="34" charset="0"/>
              <a:ea typeface="Calibri" pitchFamily="34" charset="0"/>
              <a:cs typeface="Trebuchet MS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81000" y="3124200"/>
            <a:ext cx="8382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Calibri" pitchFamily="34" charset="0"/>
                <a:cs typeface="Times New Roman" pitchFamily="18" charset="0"/>
              </a:rPr>
              <a:t>Sedangkan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Calibri" pitchFamily="34" charset="0"/>
                <a:cs typeface="Times New Roman" pitchFamily="18" charset="0"/>
              </a:rPr>
              <a:t>Kompetensi Dasar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Calibri" pitchFamily="34" charset="0"/>
                <a:cs typeface="Times New Roman" pitchFamily="18" charset="0"/>
              </a:rPr>
              <a:t>adalah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Calibri" pitchFamily="34" charset="0"/>
                <a:cs typeface="Times New Roman" pitchFamily="18" charset="0"/>
              </a:rPr>
              <a:t>kemampuan minimal dalam mata pelajaran yang harus dimiliki oleh lulusan; kemampuan minimum yang harus dapat dilakukan atau ditampilkan oleh siswa untuk standar kompetensi tertentu dari suatu mata pelajaran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Calibri" pitchFamily="34" charset="0"/>
                <a:cs typeface="Times New Roman" pitchFamily="18" charset="0"/>
              </a:rPr>
              <a:t>Bahasa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Calibri" pitchFamily="34" charset="0"/>
                <a:cs typeface="Times New Roman" pitchFamily="18" charset="0"/>
              </a:rPr>
              <a:t>Inggris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Calibri" pitchFamily="34" charset="0"/>
                <a:cs typeface="Times New Roman" pitchFamily="18" charset="0"/>
              </a:rPr>
              <a:t>)</a:t>
            </a:r>
            <a:r>
              <a:rPr kumimoji="0" 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id-ID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81000" y="1905000"/>
            <a:ext cx="833440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Apa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yang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Anda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ketahui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tentang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cs typeface="Arial" pitchFamily="34" charset="0"/>
              </a:rPr>
              <a:t>Standar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cs typeface="Arial" pitchFamily="34" charset="0"/>
              </a:rPr>
              <a:t>Kompetensi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cs typeface="Arial" pitchFamily="34" charset="0"/>
              </a:rPr>
              <a:t>Lulusan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cs typeface="Arial" pitchFamily="34" charset="0"/>
              </a:rPr>
              <a:t>?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 Rounded MT Bold" pitchFamily="34" charset="0"/>
              <a:ea typeface="Calibri" pitchFamily="34" charset="0"/>
              <a:cs typeface="Trebuchet MS" pitchFamily="34" charset="0"/>
            </a:endParaRP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381000" y="3581400"/>
            <a:ext cx="8382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Standar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Kompetensi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Lulusan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adalah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kualifikasi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kemampuan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lulusan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yang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mencakup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pengetahuan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sikap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dan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keterampilan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45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57200" y="1905000"/>
            <a:ext cx="833440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Apa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tujuan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Standar</a:t>
            </a:r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Kompetensi</a:t>
            </a:r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Kelompok</a:t>
            </a:r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 Mata </a:t>
            </a:r>
            <a:r>
              <a:rPr lang="en-US" sz="2400" dirty="0" err="1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Pelajaran</a:t>
            </a:r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Ilmu</a:t>
            </a:r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Pengetahuan</a:t>
            </a:r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dan</a:t>
            </a:r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teknologi</a:t>
            </a:r>
            <a:r>
              <a:rPr lang="en-US" sz="2400" dirty="0" smtClean="0">
                <a:latin typeface="Arial Rounded MT Bold" pitchFamily="34" charset="0"/>
                <a:cs typeface="Arial" pitchFamily="34" charset="0"/>
              </a:rPr>
              <a:t>?</a:t>
            </a: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381000" y="3581400"/>
            <a:ext cx="8382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SKL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Kelompok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mata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pelajaran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Ilmu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Pengetahuan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dan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Teknologi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bertujuan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: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mengembangkan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logika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kemampuan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berpikir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dan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analisis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peserta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didik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.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48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57200" y="1905000"/>
            <a:ext cx="833440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Apa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yang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Anda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ketahui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tentang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cs typeface="Arial" pitchFamily="34" charset="0"/>
              </a:rPr>
              <a:t>Standar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cs typeface="Arial" pitchFamily="34" charset="0"/>
              </a:rPr>
              <a:t>Kompetensi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cs typeface="Arial" pitchFamily="34" charset="0"/>
              </a:rPr>
              <a:t> Mata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cs typeface="Arial" pitchFamily="34" charset="0"/>
              </a:rPr>
              <a:t>Pelajaran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cs typeface="Arial" pitchFamily="34" charset="0"/>
              </a:rPr>
              <a:t>Bahasa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cs typeface="Arial" pitchFamily="34" charset="0"/>
              </a:rPr>
              <a:t>Inggris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cs typeface="Arial" pitchFamily="34" charset="0"/>
              </a:rPr>
              <a:t>?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 Rounded MT Bold" pitchFamily="34" charset="0"/>
              <a:ea typeface="Calibri" pitchFamily="34" charset="0"/>
              <a:cs typeface="Trebuchet MS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3581400"/>
            <a:ext cx="838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400" dirty="0" smtClean="0">
                <a:latin typeface="Arial Rounded MT Bold" pitchFamily="34" charset="0"/>
              </a:rPr>
              <a:t>Standar </a:t>
            </a:r>
            <a:r>
              <a:rPr lang="en-US" sz="2400" dirty="0" err="1" smtClean="0">
                <a:latin typeface="Arial Rounded MT Bold" pitchFamily="34" charset="0"/>
              </a:rPr>
              <a:t>Kompetensi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dalam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Mapel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Bahasa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Inggris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merupakan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id-ID" sz="2400" dirty="0" smtClean="0">
                <a:latin typeface="Arial Rounded MT Bold" pitchFamily="34" charset="0"/>
              </a:rPr>
              <a:t>kualifikasi kemampuan peserta didik yang menggambarkan penguasaan pengetahuan, sikap, dan keterampilan yang diharapkan </a:t>
            </a:r>
            <a:r>
              <a:rPr lang="en-US" sz="2400" dirty="0" err="1" smtClean="0">
                <a:latin typeface="Arial Rounded MT Bold" pitchFamily="34" charset="0"/>
              </a:rPr>
              <a:t>untuk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dapat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id-ID" sz="2400" dirty="0" smtClean="0">
                <a:latin typeface="Arial Rounded MT Bold" pitchFamily="34" charset="0"/>
              </a:rPr>
              <a:t>dicapai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dalam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mata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pelajaran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ini</a:t>
            </a:r>
            <a:r>
              <a:rPr lang="en-US" sz="2400" dirty="0" smtClean="0">
                <a:latin typeface="Arial Rounded MT Bold" pitchFamily="34" charset="0"/>
              </a:rPr>
              <a:t>.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1905000"/>
            <a:ext cx="80772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d-ID" sz="2400" dirty="0" smtClean="0"/>
              <a:t>Kegiatan</a:t>
            </a:r>
            <a:r>
              <a:rPr lang="en-US" sz="2400" dirty="0" smtClean="0"/>
              <a:t> </a:t>
            </a:r>
            <a:r>
              <a:rPr lang="en-US" sz="2400" dirty="0" err="1" smtClean="0"/>
              <a:t>inti</a:t>
            </a:r>
            <a:r>
              <a:rPr lang="en-US" sz="2400" dirty="0" smtClean="0"/>
              <a:t> (60’)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 err="1" smtClean="0"/>
              <a:t>Peserta</a:t>
            </a:r>
            <a:r>
              <a:rPr lang="en-US" sz="2400" dirty="0" smtClean="0"/>
              <a:t> </a:t>
            </a:r>
            <a:r>
              <a:rPr lang="en-US" sz="2400" dirty="0" err="1" smtClean="0"/>
              <a:t>membentuk</a:t>
            </a:r>
            <a:r>
              <a:rPr lang="en-US" sz="2400" dirty="0" smtClean="0"/>
              <a:t> </a:t>
            </a:r>
            <a:r>
              <a:rPr lang="en-US" sz="2400" dirty="0" err="1" smtClean="0"/>
              <a:t>beberapa</a:t>
            </a:r>
            <a:r>
              <a:rPr lang="en-US" sz="2400" dirty="0" smtClean="0"/>
              <a:t> 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 (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 </a:t>
            </a:r>
            <a:r>
              <a:rPr lang="en-US" sz="2400" dirty="0" err="1" smtClean="0"/>
              <a:t>asal</a:t>
            </a:r>
            <a:r>
              <a:rPr lang="en-US" sz="2400" dirty="0" smtClean="0"/>
              <a:t>). </a:t>
            </a:r>
            <a:r>
              <a:rPr lang="en-US" sz="2400" dirty="0" err="1" smtClean="0"/>
              <a:t>Masing-masing</a:t>
            </a:r>
            <a:r>
              <a:rPr lang="en-US" sz="2400" dirty="0" smtClean="0"/>
              <a:t> 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 </a:t>
            </a:r>
            <a:r>
              <a:rPr lang="en-US" sz="2400" dirty="0" err="1" smtClean="0"/>
              <a:t>beranggotakan</a:t>
            </a:r>
            <a:r>
              <a:rPr lang="en-US" sz="2400" dirty="0" smtClean="0"/>
              <a:t> 5 </a:t>
            </a:r>
            <a:r>
              <a:rPr lang="en-US" sz="2400" dirty="0" err="1" smtClean="0"/>
              <a:t>orang</a:t>
            </a:r>
            <a:r>
              <a:rPr lang="en-US" sz="2400" dirty="0" smtClean="0"/>
              <a:t>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 err="1" smtClean="0"/>
              <a:t>Tiap-tiap</a:t>
            </a:r>
            <a:r>
              <a:rPr lang="en-US" sz="2400" dirty="0" smtClean="0"/>
              <a:t> </a:t>
            </a:r>
            <a:r>
              <a:rPr lang="en-US" sz="2400" dirty="0" err="1" smtClean="0"/>
              <a:t>anggota</a:t>
            </a:r>
            <a:r>
              <a:rPr lang="en-US" sz="2400" dirty="0" smtClean="0"/>
              <a:t> 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 </a:t>
            </a:r>
            <a:r>
              <a:rPr lang="en-US" sz="2400" dirty="0" err="1" smtClean="0"/>
              <a:t>diberi</a:t>
            </a:r>
            <a:r>
              <a:rPr lang="en-US" sz="2400" dirty="0" smtClean="0"/>
              <a:t> </a:t>
            </a:r>
            <a:r>
              <a:rPr lang="en-US" sz="2400" dirty="0" err="1" smtClean="0"/>
              <a:t>nomor</a:t>
            </a:r>
            <a:r>
              <a:rPr lang="en-US" sz="2400" dirty="0" smtClean="0"/>
              <a:t> 1 </a:t>
            </a:r>
            <a:r>
              <a:rPr lang="en-US" sz="2400" dirty="0" err="1" smtClean="0"/>
              <a:t>sampai</a:t>
            </a:r>
            <a:r>
              <a:rPr lang="en-US" sz="2400" dirty="0" smtClean="0"/>
              <a:t> 5.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 err="1" smtClean="0"/>
              <a:t>Selanjutnya</a:t>
            </a:r>
            <a:r>
              <a:rPr lang="en-US" sz="2400" dirty="0" smtClean="0"/>
              <a:t> </a:t>
            </a:r>
            <a:r>
              <a:rPr lang="en-US" sz="2400" dirty="0" err="1" smtClean="0"/>
              <a:t>seluruh</a:t>
            </a:r>
            <a:r>
              <a:rPr lang="en-US" sz="2400" dirty="0" smtClean="0"/>
              <a:t> </a:t>
            </a:r>
            <a:r>
              <a:rPr lang="en-US" sz="2400" dirty="0" err="1" smtClean="0"/>
              <a:t>anggota</a:t>
            </a:r>
            <a:r>
              <a:rPr lang="en-US" sz="2400" dirty="0" smtClean="0"/>
              <a:t> 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 </a:t>
            </a:r>
            <a:r>
              <a:rPr lang="en-US" sz="2400" dirty="0" err="1" smtClean="0"/>
              <a:t>bernomor</a:t>
            </a:r>
            <a:r>
              <a:rPr lang="en-US" sz="2400" dirty="0" smtClean="0"/>
              <a:t> 1 </a:t>
            </a:r>
            <a:r>
              <a:rPr lang="en-US" sz="2400" dirty="0" err="1" smtClean="0"/>
              <a:t>bergabung</a:t>
            </a:r>
            <a:r>
              <a:rPr lang="en-US" sz="2400" dirty="0" smtClean="0"/>
              <a:t> </a:t>
            </a:r>
            <a:r>
              <a:rPr lang="en-US" sz="2400" dirty="0" err="1" smtClean="0"/>
              <a:t>membentuk</a:t>
            </a:r>
            <a:r>
              <a:rPr lang="en-US" sz="2400" dirty="0" smtClean="0"/>
              <a:t> 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 </a:t>
            </a:r>
            <a:r>
              <a:rPr lang="en-US" sz="2400" dirty="0" err="1" smtClean="0"/>
              <a:t>baru</a:t>
            </a:r>
            <a:r>
              <a:rPr lang="en-US" sz="2400" dirty="0" smtClean="0"/>
              <a:t> (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 </a:t>
            </a:r>
            <a:r>
              <a:rPr lang="en-US" sz="2400" dirty="0" err="1" smtClean="0"/>
              <a:t>ahli</a:t>
            </a:r>
            <a:r>
              <a:rPr lang="en-US" sz="2400" dirty="0" smtClean="0"/>
              <a:t>). </a:t>
            </a:r>
            <a:r>
              <a:rPr lang="en-US" sz="2400" dirty="0" err="1" smtClean="0"/>
              <a:t>Demikian</a:t>
            </a:r>
            <a:r>
              <a:rPr lang="en-US" sz="2400" dirty="0" smtClean="0"/>
              <a:t> </a:t>
            </a:r>
            <a:r>
              <a:rPr lang="en-US" sz="2400" dirty="0" err="1" smtClean="0"/>
              <a:t>juga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anggota</a:t>
            </a:r>
            <a:r>
              <a:rPr lang="en-US" sz="2400" dirty="0" smtClean="0"/>
              <a:t> 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 </a:t>
            </a:r>
            <a:r>
              <a:rPr lang="en-US" sz="2400" dirty="0" err="1" smtClean="0"/>
              <a:t>bernomor</a:t>
            </a:r>
            <a:r>
              <a:rPr lang="en-US" sz="2400" dirty="0" smtClean="0"/>
              <a:t> 2, </a:t>
            </a:r>
            <a:r>
              <a:rPr lang="en-US" sz="2400" dirty="0" err="1" smtClean="0"/>
              <a:t>membentuk</a:t>
            </a:r>
            <a:r>
              <a:rPr lang="en-US" sz="2400" dirty="0" smtClean="0"/>
              <a:t> 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 </a:t>
            </a:r>
            <a:r>
              <a:rPr lang="en-US" sz="2400" dirty="0" err="1" smtClean="0"/>
              <a:t>baru</a:t>
            </a:r>
            <a:r>
              <a:rPr lang="en-US" sz="2400" dirty="0" smtClean="0"/>
              <a:t>,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seterusnya</a:t>
            </a:r>
            <a:r>
              <a:rPr lang="en-US" sz="2400" dirty="0" smtClean="0"/>
              <a:t>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 err="1" smtClean="0"/>
              <a:t>Tiap-tiap</a:t>
            </a:r>
            <a:r>
              <a:rPr lang="en-US" sz="2400" dirty="0" smtClean="0"/>
              <a:t> 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 </a:t>
            </a:r>
            <a:r>
              <a:rPr lang="en-US" sz="2400" dirty="0" err="1" smtClean="0"/>
              <a:t>ahli</a:t>
            </a:r>
            <a:r>
              <a:rPr lang="en-US" sz="2400" dirty="0" smtClean="0"/>
              <a:t> </a:t>
            </a:r>
            <a:r>
              <a:rPr lang="en-US" sz="2400" dirty="0" err="1" smtClean="0"/>
              <a:t>mediskusikan</a:t>
            </a:r>
            <a:r>
              <a:rPr lang="en-US" sz="2400" dirty="0" smtClean="0"/>
              <a:t> </a:t>
            </a:r>
            <a:r>
              <a:rPr lang="en-US" sz="2400" dirty="0" err="1" smtClean="0"/>
              <a:t>topi</a:t>
            </a:r>
            <a:r>
              <a:rPr lang="id-ID" sz="2400" dirty="0" smtClean="0"/>
              <a:t>k</a:t>
            </a:r>
            <a:r>
              <a:rPr lang="en-US" sz="2400" dirty="0" smtClean="0"/>
              <a:t>-</a:t>
            </a:r>
            <a:r>
              <a:rPr lang="en-US" sz="2400" dirty="0" err="1" smtClean="0"/>
              <a:t>topik</a:t>
            </a:r>
            <a:r>
              <a:rPr lang="en-US" sz="2400" dirty="0" smtClean="0"/>
              <a:t>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berikut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sp>
        <p:nvSpPr>
          <p:cNvPr id="3" name="Action Button: Home 2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905000"/>
            <a:ext cx="838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1:</a:t>
            </a:r>
          </a:p>
          <a:p>
            <a:r>
              <a:rPr lang="en-US" sz="2400" b="1" dirty="0" err="1" smtClean="0">
                <a:solidFill>
                  <a:srgbClr val="FF0000"/>
                </a:solidFill>
              </a:rPr>
              <a:t>Apa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relevansi</a:t>
            </a:r>
            <a:r>
              <a:rPr lang="en-US" sz="2400" b="1" dirty="0" smtClean="0">
                <a:solidFill>
                  <a:srgbClr val="FF0000"/>
                </a:solidFill>
              </a:rPr>
              <a:t> SKL, SK </a:t>
            </a:r>
            <a:r>
              <a:rPr lang="en-US" sz="2400" b="1" dirty="0" err="1" smtClean="0">
                <a:solidFill>
                  <a:srgbClr val="FF0000"/>
                </a:solidFill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</a:rPr>
              <a:t> KD d</a:t>
            </a:r>
            <a:r>
              <a:rPr lang="id-ID" sz="2400" b="1" dirty="0" smtClean="0">
                <a:solidFill>
                  <a:srgbClr val="FF0000"/>
                </a:solidFill>
              </a:rPr>
              <a:t>alam perencanaan, implementasi dan penilaian proses pembelajaran</a:t>
            </a:r>
            <a:r>
              <a:rPr lang="en-US" sz="2400" b="1" dirty="0" smtClean="0">
                <a:solidFill>
                  <a:srgbClr val="FF0000"/>
                </a:solidFill>
              </a:rPr>
              <a:t>?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3276600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en-US" sz="2400" b="1" dirty="0" smtClean="0"/>
              <a:t>SKL </a:t>
            </a:r>
            <a:r>
              <a:rPr lang="en-US" sz="2400" b="1" dirty="0" err="1" smtClean="0"/>
              <a:t>merupakan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salah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satu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acuan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penyusunan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kurikulum</a:t>
            </a:r>
            <a:r>
              <a:rPr lang="en-US" sz="2400" b="1" dirty="0" smtClean="0"/>
              <a:t>;</a:t>
            </a:r>
          </a:p>
        </p:txBody>
      </p:sp>
      <p:sp>
        <p:nvSpPr>
          <p:cNvPr id="5" name="Rectangle 4"/>
          <p:cNvSpPr/>
          <p:nvPr/>
        </p:nvSpPr>
        <p:spPr>
          <a:xfrm>
            <a:off x="381000" y="4045803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en-US" sz="2400" b="1" dirty="0" smtClean="0"/>
              <a:t>SKL </a:t>
            </a:r>
            <a:r>
              <a:rPr lang="en-US" sz="2400" b="1" dirty="0" err="1" smtClean="0"/>
              <a:t>merupakan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acuan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id-ID" sz="2400" b="1" dirty="0" smtClean="0"/>
              <a:t>merencanakan, melaksanakan, menilai dan memonitor kegiatan pembelajaran.</a:t>
            </a:r>
            <a:endParaRPr lang="en-US" sz="2400" b="1" dirty="0" smtClean="0"/>
          </a:p>
        </p:txBody>
      </p:sp>
      <p:sp>
        <p:nvSpPr>
          <p:cNvPr id="6" name="Rectangle 5"/>
          <p:cNvSpPr/>
          <p:nvPr/>
        </p:nvSpPr>
        <p:spPr>
          <a:xfrm>
            <a:off x="381000" y="4807803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en-US" sz="2400" b="1" dirty="0" smtClean="0"/>
              <a:t>SKL me</a:t>
            </a:r>
            <a:r>
              <a:rPr lang="id-ID" sz="2400" b="1" smtClean="0"/>
              <a:t>rupakan acuan bagi guru dan kepala sekolah dalam melaksanakan fungsi pendidikan di sekolah</a:t>
            </a:r>
            <a:endParaRPr lang="en-US" sz="2400" b="1" dirty="0" smtClean="0"/>
          </a:p>
        </p:txBody>
      </p:sp>
      <p:sp>
        <p:nvSpPr>
          <p:cNvPr id="7" name="Action Button: Home 6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Back or Previous 8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1:</a:t>
            </a:r>
          </a:p>
          <a:p>
            <a:r>
              <a:rPr lang="en-US" sz="2400" b="1" dirty="0" err="1" smtClean="0">
                <a:solidFill>
                  <a:srgbClr val="FF0000"/>
                </a:solidFill>
              </a:rPr>
              <a:t>Apa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relevansi</a:t>
            </a:r>
            <a:r>
              <a:rPr lang="en-US" sz="2400" b="1" dirty="0" smtClean="0">
                <a:solidFill>
                  <a:srgbClr val="FF0000"/>
                </a:solidFill>
              </a:rPr>
              <a:t> SKL, SK, </a:t>
            </a:r>
            <a:r>
              <a:rPr lang="en-US" sz="2400" b="1" dirty="0" err="1" smtClean="0">
                <a:solidFill>
                  <a:srgbClr val="FF0000"/>
                </a:solidFill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</a:rPr>
              <a:t> KD </a:t>
            </a:r>
            <a:r>
              <a:rPr lang="en-US" sz="2400" b="1" dirty="0" err="1" smtClean="0">
                <a:solidFill>
                  <a:srgbClr val="FF0000"/>
                </a:solidFill>
              </a:rPr>
              <a:t>dengan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penentuan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tujuan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sekolah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serta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id-ID" sz="2400" b="1" dirty="0" smtClean="0">
                <a:solidFill>
                  <a:srgbClr val="FF0000"/>
                </a:solidFill>
              </a:rPr>
              <a:t>strategi pencapaiannya</a:t>
            </a:r>
            <a:r>
              <a:rPr lang="en-US" sz="2400" b="1" dirty="0" smtClean="0">
                <a:solidFill>
                  <a:srgbClr val="FF0000"/>
                </a:solidFill>
              </a:rPr>
              <a:t>?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2819400"/>
            <a:ext cx="838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4"/>
            </a:pPr>
            <a:r>
              <a:rPr lang="en-US" sz="2400" b="1" dirty="0" smtClean="0"/>
              <a:t>SKL-SKL </a:t>
            </a:r>
            <a:r>
              <a:rPr lang="id-ID" sz="2400" b="1" dirty="0" smtClean="0"/>
              <a:t>dijabarkan dalam standar kompetensi dan kompetensi dasar </a:t>
            </a:r>
            <a:r>
              <a:rPr lang="en-US" sz="2400" b="1" dirty="0" err="1" smtClean="0"/>
              <a:t>digunakan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untuk</a:t>
            </a:r>
            <a:r>
              <a:rPr lang="en-US" sz="2400" b="1" dirty="0" smtClean="0"/>
              <a:t> </a:t>
            </a:r>
            <a:r>
              <a:rPr lang="id-ID" sz="2400" b="1" dirty="0" smtClean="0"/>
              <a:t>memberikan arah bagi sekolah </a:t>
            </a:r>
            <a:r>
              <a:rPr lang="en-US" sz="2400" b="1" dirty="0" err="1" smtClean="0"/>
              <a:t>guna</a:t>
            </a:r>
            <a:r>
              <a:rPr lang="en-US" sz="2400" b="1" dirty="0" smtClean="0"/>
              <a:t> </a:t>
            </a:r>
            <a:r>
              <a:rPr lang="id-ID" sz="2400" b="1" dirty="0" smtClean="0"/>
              <a:t>melaksanakan pembelajaran efektif</a:t>
            </a:r>
            <a:r>
              <a:rPr lang="en-US" sz="2400" b="1" dirty="0" smtClean="0"/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381000" y="4045803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5"/>
            </a:pPr>
            <a:r>
              <a:rPr lang="en-US" sz="2400" b="1" dirty="0" smtClean="0"/>
              <a:t>SKL, SK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KD </a:t>
            </a:r>
            <a:r>
              <a:rPr lang="en-US" sz="2400" b="1" dirty="0" err="1" smtClean="0"/>
              <a:t>akan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diaktualisasikan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perencanaan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pelaksanaan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evaluasi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proses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pembelajaran</a:t>
            </a:r>
            <a:r>
              <a:rPr lang="en-US" sz="2400" b="1" dirty="0" smtClean="0"/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381000" y="4831140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6"/>
            </a:pPr>
            <a:r>
              <a:rPr lang="en-US" sz="2400" b="1" dirty="0" err="1" smtClean="0"/>
              <a:t>Perencanaan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pelaksanaan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evaluasi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dapat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berjalan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efektif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hanya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apabila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tersusun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silabus</a:t>
            </a:r>
            <a:r>
              <a:rPr lang="en-US" sz="2400" b="1" dirty="0" smtClean="0"/>
              <a:t>, RPP, </a:t>
            </a:r>
            <a:r>
              <a:rPr lang="en-US" sz="2400" b="1" dirty="0" err="1" smtClean="0"/>
              <a:t>perangkat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penilaian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bahan</a:t>
            </a:r>
            <a:r>
              <a:rPr lang="en-US" sz="2400" b="1" dirty="0" smtClean="0"/>
              <a:t> ajar yang </a:t>
            </a:r>
            <a:r>
              <a:rPr lang="en-US" sz="2400" b="1" dirty="0" err="1" smtClean="0"/>
              <a:t>relevan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SKL, SK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KD.</a:t>
            </a:r>
          </a:p>
        </p:txBody>
      </p:sp>
      <p:sp>
        <p:nvSpPr>
          <p:cNvPr id="8" name="Action Button: Home 7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Forward or Next 8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ction Button: Back or Previous 9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2:</a:t>
            </a:r>
          </a:p>
          <a:p>
            <a:r>
              <a:rPr lang="en-US" sz="2400" b="1" dirty="0" err="1" smtClean="0">
                <a:solidFill>
                  <a:srgbClr val="FF0000"/>
                </a:solidFill>
              </a:rPr>
              <a:t>Apa</a:t>
            </a:r>
            <a:r>
              <a:rPr lang="en-US" sz="2400" b="1" dirty="0" smtClean="0">
                <a:solidFill>
                  <a:srgbClr val="FF0000"/>
                </a:solidFill>
              </a:rPr>
              <a:t> yang </a:t>
            </a:r>
            <a:r>
              <a:rPr lang="en-US" sz="2400" b="1" dirty="0" err="1" smtClean="0">
                <a:solidFill>
                  <a:srgbClr val="FF0000"/>
                </a:solidFill>
              </a:rPr>
              <a:t>mempengaruhi</a:t>
            </a:r>
            <a:r>
              <a:rPr lang="en-US" sz="2400" b="1" dirty="0" smtClean="0">
                <a:solidFill>
                  <a:srgbClr val="FF0000"/>
                </a:solidFill>
              </a:rPr>
              <a:t> SKL </a:t>
            </a:r>
            <a:r>
              <a:rPr lang="en-US" sz="2400" b="1" dirty="0" err="1" smtClean="0">
                <a:solidFill>
                  <a:srgbClr val="FF0000"/>
                </a:solidFill>
              </a:rPr>
              <a:t>Mapel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Bahasa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Inggris</a:t>
            </a:r>
            <a:r>
              <a:rPr lang="en-US" sz="2400" b="1" dirty="0" smtClean="0">
                <a:solidFill>
                  <a:srgbClr val="FF0000"/>
                </a:solidFill>
              </a:rPr>
              <a:t>?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2819400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 err="1" smtClean="0"/>
              <a:t>Pandangan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bahwa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Bahasa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Inggris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adalah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alat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komunikasi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bukan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hanya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sekedar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seperangkat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aturan</a:t>
            </a:r>
            <a:endParaRPr lang="en-US" sz="2400" b="1" dirty="0" smtClean="0"/>
          </a:p>
        </p:txBody>
      </p:sp>
      <p:sp>
        <p:nvSpPr>
          <p:cNvPr id="6" name="Rectangle 5"/>
          <p:cNvSpPr/>
          <p:nvPr/>
        </p:nvSpPr>
        <p:spPr>
          <a:xfrm>
            <a:off x="381000" y="3741003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en-US" sz="2400" b="1" dirty="0" err="1" smtClean="0"/>
              <a:t>Makna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diperoleh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diciptakan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berkomunikasi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selalu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terkait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konteks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budaya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konteks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situasi</a:t>
            </a:r>
            <a:r>
              <a:rPr lang="en-US" sz="2400" b="1" dirty="0" smtClean="0"/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381000" y="4724400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en-US" sz="2400" b="1" dirty="0" err="1" smtClean="0"/>
              <a:t>Berpartisipasi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berkomunikasi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secara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otomatis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mengaktifkan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kompetensi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wacana</a:t>
            </a:r>
            <a:r>
              <a:rPr lang="en-US" sz="2400" b="1" dirty="0" smtClean="0"/>
              <a:t>.</a:t>
            </a:r>
          </a:p>
        </p:txBody>
      </p:sp>
      <p:sp>
        <p:nvSpPr>
          <p:cNvPr id="8" name="Action Button: Home 7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Forward or Next 8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ction Button: Back or Previous 9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2:</a:t>
            </a:r>
          </a:p>
          <a:p>
            <a:r>
              <a:rPr lang="en-US" sz="2400" b="1" dirty="0" err="1" smtClean="0">
                <a:solidFill>
                  <a:srgbClr val="FF0000"/>
                </a:solidFill>
              </a:rPr>
              <a:t>Apa</a:t>
            </a:r>
            <a:r>
              <a:rPr lang="en-US" sz="2400" b="1" dirty="0" smtClean="0">
                <a:solidFill>
                  <a:srgbClr val="FF0000"/>
                </a:solidFill>
              </a:rPr>
              <a:t> yang </a:t>
            </a:r>
            <a:r>
              <a:rPr lang="en-US" sz="2400" b="1" dirty="0" err="1" smtClean="0">
                <a:solidFill>
                  <a:srgbClr val="FF0000"/>
                </a:solidFill>
              </a:rPr>
              <a:t>mempengaruhi</a:t>
            </a:r>
            <a:r>
              <a:rPr lang="en-US" sz="2400" b="1" dirty="0" smtClean="0">
                <a:solidFill>
                  <a:srgbClr val="FF0000"/>
                </a:solidFill>
              </a:rPr>
              <a:t> SKL </a:t>
            </a:r>
            <a:r>
              <a:rPr lang="en-US" sz="2400" b="1" dirty="0" err="1" smtClean="0">
                <a:solidFill>
                  <a:srgbClr val="FF0000"/>
                </a:solidFill>
              </a:rPr>
              <a:t>Mapel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Bahasa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Inggris</a:t>
            </a:r>
            <a:r>
              <a:rPr lang="en-US" sz="2400" b="1" dirty="0" smtClean="0">
                <a:solidFill>
                  <a:srgbClr val="FF0000"/>
                </a:solidFill>
              </a:rPr>
              <a:t>?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2819400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4"/>
            </a:pPr>
            <a:r>
              <a:rPr lang="en-US" sz="2400" b="1" dirty="0" err="1" smtClean="0"/>
              <a:t>Kompetensi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wacana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hanya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dapat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dikuasai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jika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siswa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menguasai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kompetensi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pendukungnya</a:t>
            </a:r>
            <a:r>
              <a:rPr lang="en-US" sz="2400" b="1" dirty="0" smtClean="0"/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381000" y="3741003"/>
            <a:ext cx="838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5"/>
            </a:pPr>
            <a:r>
              <a:rPr lang="en-US" sz="2400" b="1" dirty="0" smtClean="0"/>
              <a:t>Tingkat </a:t>
            </a:r>
            <a:r>
              <a:rPr lang="en-US" sz="2400" b="1" dirty="0" err="1" smtClean="0"/>
              <a:t>literasi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ditargetkan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untuk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dikuasai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siswa</a:t>
            </a:r>
            <a:r>
              <a:rPr lang="en-US" sz="2400" b="1" dirty="0" smtClean="0"/>
              <a:t> SMP </a:t>
            </a:r>
            <a:r>
              <a:rPr lang="en-US" sz="2400" b="1" dirty="0" err="1" smtClean="0"/>
              <a:t>adalah</a:t>
            </a:r>
            <a:r>
              <a:rPr lang="en-US" sz="2400" b="1" dirty="0" smtClean="0"/>
              <a:t> level </a:t>
            </a:r>
            <a:r>
              <a:rPr lang="en-US" sz="2400" b="1" i="1" dirty="0" err="1" smtClean="0"/>
              <a:t>performative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i="1" dirty="0" smtClean="0"/>
              <a:t>fu</a:t>
            </a:r>
            <a:r>
              <a:rPr lang="id-ID" sz="2400" b="1" i="1" dirty="0" smtClean="0"/>
              <a:t>n</a:t>
            </a:r>
            <a:r>
              <a:rPr lang="en-US" sz="2400" b="1" i="1" dirty="0" err="1" smtClean="0"/>
              <a:t>ctional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untuk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tujuan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komunikasi</a:t>
            </a:r>
            <a:r>
              <a:rPr lang="en-US" sz="2400" b="1" dirty="0" smtClean="0"/>
              <a:t> “survival”.</a:t>
            </a:r>
          </a:p>
        </p:txBody>
      </p:sp>
      <p:sp>
        <p:nvSpPr>
          <p:cNvPr id="7" name="Rectangle 6"/>
          <p:cNvSpPr/>
          <p:nvPr/>
        </p:nvSpPr>
        <p:spPr>
          <a:xfrm>
            <a:off x="381000" y="4960203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6"/>
            </a:pPr>
            <a:r>
              <a:rPr lang="en-US" sz="2400" b="1" dirty="0" err="1" smtClean="0"/>
              <a:t>Kompetensi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berbahasa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Inggris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dikembangkan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sebuah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kontinuum</a:t>
            </a:r>
            <a:r>
              <a:rPr lang="en-US" sz="2400" b="1" dirty="0" smtClean="0"/>
              <a:t>: </a:t>
            </a:r>
            <a:r>
              <a:rPr lang="en-US" sz="2400" b="1" dirty="0" err="1" smtClean="0"/>
              <a:t>lisan</a:t>
            </a:r>
            <a:r>
              <a:rPr lang="en-US" sz="2400" b="1" dirty="0" smtClean="0"/>
              <a:t>		</a:t>
            </a:r>
            <a:r>
              <a:rPr lang="en-US" sz="2400" b="1" dirty="0" err="1" smtClean="0"/>
              <a:t>tulis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sederhana</a:t>
            </a:r>
            <a:r>
              <a:rPr lang="en-US" sz="2400" b="1" dirty="0" smtClean="0"/>
              <a:t> 		</a:t>
            </a:r>
            <a:r>
              <a:rPr lang="en-US" sz="2400" b="1" dirty="0" err="1" smtClean="0"/>
              <a:t>rumit</a:t>
            </a:r>
            <a:endParaRPr lang="en-US" sz="2400" b="1" dirty="0" smtClean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124200" y="5562600"/>
            <a:ext cx="8382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781800" y="5562600"/>
            <a:ext cx="8382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ction Button: Home 7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3:</a:t>
            </a:r>
          </a:p>
          <a:p>
            <a:r>
              <a:rPr lang="en-US" sz="2400" b="1" dirty="0" err="1" smtClean="0">
                <a:solidFill>
                  <a:srgbClr val="FF0000"/>
                </a:solidFill>
              </a:rPr>
              <a:t>Dalam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dokumen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resmi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manakah</a:t>
            </a:r>
            <a:r>
              <a:rPr lang="en-US" sz="2400" b="1" dirty="0" smtClean="0">
                <a:solidFill>
                  <a:srgbClr val="FF0000"/>
                </a:solidFill>
              </a:rPr>
              <a:t> SKL, SK </a:t>
            </a:r>
            <a:r>
              <a:rPr lang="en-US" sz="2400" b="1" dirty="0" err="1" smtClean="0">
                <a:solidFill>
                  <a:srgbClr val="FF0000"/>
                </a:solidFill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</a:rPr>
              <a:t> KD </a:t>
            </a:r>
            <a:r>
              <a:rPr lang="en-US" sz="2400" b="1" dirty="0" err="1" smtClean="0">
                <a:solidFill>
                  <a:srgbClr val="FF0000"/>
                </a:solidFill>
              </a:rPr>
              <a:t>Bahasa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Inggris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termuat</a:t>
            </a:r>
            <a:r>
              <a:rPr lang="en-US" sz="2400" b="1" dirty="0" smtClean="0">
                <a:solidFill>
                  <a:srgbClr val="FF0000"/>
                </a:solidFill>
              </a:rPr>
              <a:t>? </a:t>
            </a:r>
            <a:r>
              <a:rPr lang="en-US" sz="2400" b="1" dirty="0" err="1" smtClean="0">
                <a:solidFill>
                  <a:srgbClr val="FF0000"/>
                </a:solidFill>
              </a:rPr>
              <a:t>Berikan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sedikit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contoh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rumusannya</a:t>
            </a:r>
            <a:r>
              <a:rPr lang="en-US" sz="2400" b="1" dirty="0" smtClean="0">
                <a:solidFill>
                  <a:srgbClr val="FF0000"/>
                </a:solidFill>
              </a:rPr>
              <a:t>. </a:t>
            </a:r>
            <a:r>
              <a:rPr lang="en-US" sz="2400" b="1" dirty="0" err="1" smtClean="0">
                <a:solidFill>
                  <a:srgbClr val="FF0000"/>
                </a:solidFill>
              </a:rPr>
              <a:t>Apakah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ada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perumusan</a:t>
            </a:r>
            <a:r>
              <a:rPr lang="en-US" sz="2400" b="1" dirty="0" smtClean="0">
                <a:solidFill>
                  <a:srgbClr val="FF0000"/>
                </a:solidFill>
              </a:rPr>
              <a:t> SKL, SK </a:t>
            </a:r>
            <a:r>
              <a:rPr lang="en-US" sz="2400" b="1" dirty="0" err="1" smtClean="0">
                <a:solidFill>
                  <a:srgbClr val="FF0000"/>
                </a:solidFill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</a:rPr>
              <a:t> KD yang </a:t>
            </a:r>
            <a:r>
              <a:rPr lang="en-US" sz="2400" b="1" dirty="0" err="1" smtClean="0">
                <a:solidFill>
                  <a:srgbClr val="FF0000"/>
                </a:solidFill>
              </a:rPr>
              <a:t>perlu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dikritisi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81000" y="3741003"/>
            <a:ext cx="838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 err="1" smtClean="0"/>
              <a:t>Permendiknas</a:t>
            </a:r>
            <a:r>
              <a:rPr lang="en-US" sz="2400" b="1" dirty="0" smtClean="0"/>
              <a:t> No. 23 </a:t>
            </a:r>
            <a:r>
              <a:rPr lang="en-US" sz="2400" b="1" dirty="0" err="1" smtClean="0"/>
              <a:t>Tahun</a:t>
            </a:r>
            <a:r>
              <a:rPr lang="en-US" sz="2400" b="1" dirty="0" smtClean="0"/>
              <a:t> 2006 </a:t>
            </a:r>
            <a:r>
              <a:rPr lang="en-US" sz="2400" b="1" dirty="0" err="1" smtClean="0"/>
              <a:t>tentang</a:t>
            </a:r>
            <a:r>
              <a:rPr lang="en-US" sz="2400" b="1" dirty="0" smtClean="0"/>
              <a:t> SKL</a:t>
            </a:r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81000" y="4338935"/>
            <a:ext cx="838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en-US" sz="2400" b="1" dirty="0" smtClean="0"/>
              <a:t>2.	</a:t>
            </a:r>
            <a:r>
              <a:rPr lang="en-US" sz="2400" b="1" dirty="0" err="1" smtClean="0"/>
              <a:t>Permendiknas</a:t>
            </a:r>
            <a:r>
              <a:rPr lang="en-US" sz="2400" b="1" dirty="0" smtClean="0"/>
              <a:t> No. 22 </a:t>
            </a:r>
            <a:r>
              <a:rPr lang="en-US" sz="2400" b="1" dirty="0" err="1" smtClean="0"/>
              <a:t>Tahun</a:t>
            </a:r>
            <a:r>
              <a:rPr lang="en-US" sz="2400" b="1" dirty="0" smtClean="0"/>
              <a:t> 2006 </a:t>
            </a:r>
            <a:r>
              <a:rPr lang="en-US" sz="2400" b="1" dirty="0" err="1" smtClean="0"/>
              <a:t>tentang</a:t>
            </a:r>
            <a:r>
              <a:rPr lang="en-US" sz="2400" b="1" dirty="0" smtClean="0"/>
              <a:t> SI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3:</a:t>
            </a:r>
          </a:p>
          <a:p>
            <a:r>
              <a:rPr lang="en-US" sz="2400" b="1" dirty="0" err="1" smtClean="0">
                <a:solidFill>
                  <a:srgbClr val="FF0000"/>
                </a:solidFill>
              </a:rPr>
              <a:t>Dalam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dokumen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resmi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manakah</a:t>
            </a:r>
            <a:r>
              <a:rPr lang="en-US" sz="2400" b="1" dirty="0" smtClean="0">
                <a:solidFill>
                  <a:srgbClr val="FF0000"/>
                </a:solidFill>
              </a:rPr>
              <a:t> SKL, SK </a:t>
            </a:r>
            <a:r>
              <a:rPr lang="en-US" sz="2400" b="1" dirty="0" err="1" smtClean="0">
                <a:solidFill>
                  <a:srgbClr val="FF0000"/>
                </a:solidFill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</a:rPr>
              <a:t> KD </a:t>
            </a:r>
            <a:r>
              <a:rPr lang="en-US" sz="2400" b="1" dirty="0" err="1" smtClean="0">
                <a:solidFill>
                  <a:srgbClr val="FF0000"/>
                </a:solidFill>
              </a:rPr>
              <a:t>Bahasa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Inggris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termuat</a:t>
            </a:r>
            <a:r>
              <a:rPr lang="en-US" sz="2400" b="1" dirty="0" smtClean="0">
                <a:solidFill>
                  <a:srgbClr val="FF0000"/>
                </a:solidFill>
              </a:rPr>
              <a:t>? </a:t>
            </a:r>
            <a:r>
              <a:rPr lang="en-US" sz="2400" b="1" dirty="0" err="1" smtClean="0">
                <a:solidFill>
                  <a:srgbClr val="FF0000"/>
                </a:solidFill>
              </a:rPr>
              <a:t>Berikan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sedikit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contoh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rumusannya</a:t>
            </a:r>
            <a:r>
              <a:rPr lang="en-US" sz="2400" b="1" dirty="0" smtClean="0">
                <a:solidFill>
                  <a:srgbClr val="FF0000"/>
                </a:solidFill>
              </a:rPr>
              <a:t>. </a:t>
            </a:r>
            <a:r>
              <a:rPr lang="en-US" sz="2400" b="1" dirty="0" err="1" smtClean="0">
                <a:solidFill>
                  <a:srgbClr val="FF0000"/>
                </a:solidFill>
              </a:rPr>
              <a:t>Apakah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ada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perumusan</a:t>
            </a:r>
            <a:r>
              <a:rPr lang="en-US" sz="2400" b="1" dirty="0" smtClean="0">
                <a:solidFill>
                  <a:srgbClr val="FF0000"/>
                </a:solidFill>
              </a:rPr>
              <a:t> SKL, SK </a:t>
            </a:r>
            <a:r>
              <a:rPr lang="en-US" sz="2400" b="1" dirty="0" err="1" smtClean="0">
                <a:solidFill>
                  <a:srgbClr val="FF0000"/>
                </a:solidFill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</a:rPr>
              <a:t> KD yang </a:t>
            </a:r>
            <a:r>
              <a:rPr lang="en-US" sz="2400" b="1" dirty="0" err="1" smtClean="0">
                <a:solidFill>
                  <a:srgbClr val="FF0000"/>
                </a:solidFill>
              </a:rPr>
              <a:t>perlu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dikritisi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81000" y="3741003"/>
            <a:ext cx="838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US" sz="2400" b="1" dirty="0" err="1" smtClean="0"/>
              <a:t>Mendengarkan</a:t>
            </a:r>
            <a:endParaRPr lang="en-US" sz="2400" dirty="0" smtClean="0"/>
          </a:p>
          <a:p>
            <a:pPr>
              <a:tabLst>
                <a:tab pos="463550" algn="l"/>
              </a:tabLst>
            </a:pPr>
            <a:r>
              <a:rPr lang="en-US" sz="2400" b="1" dirty="0" smtClean="0"/>
              <a:t>	</a:t>
            </a:r>
            <a:r>
              <a:rPr lang="en-US" sz="2400" b="1" dirty="0" err="1" smtClean="0"/>
              <a:t>Memahami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makna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wacana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lisan</a:t>
            </a:r>
            <a:r>
              <a:rPr lang="en-US" sz="2400" b="1" dirty="0" smtClean="0"/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interpersonal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	</a:t>
            </a:r>
            <a:r>
              <a:rPr lang="en-US" sz="2400" b="1" dirty="0" err="1" smtClean="0">
                <a:solidFill>
                  <a:srgbClr val="FF0000"/>
                </a:solidFill>
              </a:rPr>
              <a:t>transaksional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sederhana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secara</a:t>
            </a:r>
            <a:r>
              <a:rPr lang="en-US" sz="2400" b="1" dirty="0" smtClean="0"/>
              <a:t> formal </a:t>
            </a:r>
            <a:r>
              <a:rPr lang="en-US" sz="2400" b="1" dirty="0" err="1" smtClean="0"/>
              <a:t>maupun</a:t>
            </a:r>
            <a:r>
              <a:rPr lang="en-US" sz="2400" b="1" dirty="0" smtClean="0"/>
              <a:t> informal, 	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bentuk</a:t>
            </a:r>
            <a:r>
              <a:rPr lang="en-US" sz="2400" b="1" dirty="0" smtClean="0"/>
              <a:t> </a:t>
            </a:r>
            <a:r>
              <a:rPr lang="en-US" sz="2400" b="1" i="1" dirty="0" smtClean="0"/>
              <a:t>recount, narrative, procedure, descriptive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	</a:t>
            </a:r>
            <a:r>
              <a:rPr lang="en-US" sz="2400" b="1" i="1" dirty="0" smtClean="0"/>
              <a:t>report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konteks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kehidupan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sehari-hari</a:t>
            </a:r>
            <a:endParaRPr lang="en-US" sz="2400" b="1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3:</a:t>
            </a:r>
          </a:p>
          <a:p>
            <a:r>
              <a:rPr lang="en-US" sz="2400" b="1" dirty="0" err="1" smtClean="0">
                <a:solidFill>
                  <a:srgbClr val="FF0000"/>
                </a:solidFill>
              </a:rPr>
              <a:t>Dalam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dokumen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resmi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manakah</a:t>
            </a:r>
            <a:r>
              <a:rPr lang="en-US" sz="2400" b="1" dirty="0" smtClean="0">
                <a:solidFill>
                  <a:srgbClr val="FF0000"/>
                </a:solidFill>
              </a:rPr>
              <a:t> SKL, SK </a:t>
            </a:r>
            <a:r>
              <a:rPr lang="en-US" sz="2400" b="1" dirty="0" err="1" smtClean="0">
                <a:solidFill>
                  <a:srgbClr val="FF0000"/>
                </a:solidFill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</a:rPr>
              <a:t> KD </a:t>
            </a:r>
            <a:r>
              <a:rPr lang="en-US" sz="2400" b="1" dirty="0" err="1" smtClean="0">
                <a:solidFill>
                  <a:srgbClr val="FF0000"/>
                </a:solidFill>
              </a:rPr>
              <a:t>Bahasa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Inggris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termuat</a:t>
            </a:r>
            <a:r>
              <a:rPr lang="en-US" sz="2400" b="1" dirty="0" smtClean="0">
                <a:solidFill>
                  <a:srgbClr val="FF0000"/>
                </a:solidFill>
              </a:rPr>
              <a:t>? </a:t>
            </a:r>
            <a:r>
              <a:rPr lang="en-US" sz="2400" b="1" dirty="0" err="1" smtClean="0">
                <a:solidFill>
                  <a:srgbClr val="FF0000"/>
                </a:solidFill>
              </a:rPr>
              <a:t>Berikan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sedikit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contoh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rumusannya</a:t>
            </a:r>
            <a:r>
              <a:rPr lang="en-US" sz="2400" b="1" dirty="0" smtClean="0">
                <a:solidFill>
                  <a:srgbClr val="FF0000"/>
                </a:solidFill>
              </a:rPr>
              <a:t>. </a:t>
            </a:r>
            <a:r>
              <a:rPr lang="en-US" sz="2400" b="1" dirty="0" err="1" smtClean="0">
                <a:solidFill>
                  <a:srgbClr val="FF0000"/>
                </a:solidFill>
              </a:rPr>
              <a:t>Apakah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ada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perumusan</a:t>
            </a:r>
            <a:r>
              <a:rPr lang="en-US" sz="2400" b="1" dirty="0" smtClean="0">
                <a:solidFill>
                  <a:srgbClr val="FF0000"/>
                </a:solidFill>
              </a:rPr>
              <a:t> SKL, SK </a:t>
            </a:r>
            <a:r>
              <a:rPr lang="en-US" sz="2400" b="1" dirty="0" err="1" smtClean="0">
                <a:solidFill>
                  <a:srgbClr val="FF0000"/>
                </a:solidFill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</a:rPr>
              <a:t> KD yang </a:t>
            </a:r>
            <a:r>
              <a:rPr lang="en-US" sz="2400" b="1" dirty="0" err="1" smtClean="0">
                <a:solidFill>
                  <a:srgbClr val="FF0000"/>
                </a:solidFill>
              </a:rPr>
              <a:t>perlu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dikritisi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81000" y="3741003"/>
            <a:ext cx="838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+mj-lt"/>
              <a:buAutoNum type="arabicPeriod" startAt="2"/>
            </a:pPr>
            <a:r>
              <a:rPr lang="en-US" sz="2400" b="1" dirty="0" err="1" smtClean="0"/>
              <a:t>Berbicara</a:t>
            </a:r>
            <a:endParaRPr lang="en-US" sz="2400" dirty="0" smtClean="0"/>
          </a:p>
          <a:p>
            <a:pPr>
              <a:tabLst>
                <a:tab pos="463550" algn="l"/>
              </a:tabLst>
            </a:pPr>
            <a:r>
              <a:rPr lang="en-US" sz="2400" b="1" dirty="0" smtClean="0"/>
              <a:t>	</a:t>
            </a:r>
            <a:r>
              <a:rPr lang="en-US" sz="2400" b="1" dirty="0" err="1" smtClean="0"/>
              <a:t>Mengungkapkan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makna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secara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lisan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wacana</a:t>
            </a:r>
            <a:r>
              <a:rPr lang="en-US" sz="2400" b="1" dirty="0" smtClean="0"/>
              <a:t> 	</a:t>
            </a:r>
            <a:r>
              <a:rPr lang="en-US" sz="2400" b="1" dirty="0" smtClean="0">
                <a:solidFill>
                  <a:srgbClr val="FF0000"/>
                </a:solidFill>
              </a:rPr>
              <a:t>interpersonal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transaksional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sederhana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secara</a:t>
            </a:r>
            <a:r>
              <a:rPr lang="en-US" sz="2400" b="1" dirty="0" smtClean="0"/>
              <a:t> formal 	</a:t>
            </a:r>
            <a:r>
              <a:rPr lang="en-US" sz="2400" b="1" dirty="0" err="1" smtClean="0"/>
              <a:t>maupun</a:t>
            </a:r>
            <a:r>
              <a:rPr lang="en-US" sz="2400" b="1" dirty="0" smtClean="0"/>
              <a:t> informal,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bentuk</a:t>
            </a:r>
            <a:r>
              <a:rPr lang="en-US" sz="2400" b="1" dirty="0" smtClean="0"/>
              <a:t> </a:t>
            </a:r>
            <a:r>
              <a:rPr lang="en-US" sz="2400" b="1" i="1" dirty="0" smtClean="0"/>
              <a:t>recount</a:t>
            </a:r>
            <a:r>
              <a:rPr lang="en-US" sz="2400" b="1" dirty="0" smtClean="0"/>
              <a:t>, </a:t>
            </a:r>
            <a:r>
              <a:rPr lang="en-US" sz="2400" b="1" i="1" dirty="0" smtClean="0"/>
              <a:t>narrative</a:t>
            </a:r>
            <a:r>
              <a:rPr lang="en-US" sz="2400" b="1" dirty="0" smtClean="0"/>
              <a:t>, 	</a:t>
            </a:r>
            <a:r>
              <a:rPr lang="en-US" sz="2400" b="1" i="1" dirty="0" smtClean="0"/>
              <a:t>procedure</a:t>
            </a:r>
            <a:r>
              <a:rPr lang="en-US" sz="2400" b="1" dirty="0" smtClean="0"/>
              <a:t>, </a:t>
            </a:r>
            <a:r>
              <a:rPr lang="en-US" sz="2400" b="1" i="1" dirty="0" smtClean="0"/>
              <a:t>descriptive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i="1" dirty="0" smtClean="0"/>
              <a:t>report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konteks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kehidupan</a:t>
            </a:r>
            <a:r>
              <a:rPr lang="en-US" sz="2400" b="1" dirty="0" smtClean="0"/>
              <a:t> 	</a:t>
            </a:r>
            <a:r>
              <a:rPr lang="en-US" sz="2400" b="1" dirty="0" err="1" smtClean="0"/>
              <a:t>sehari-hari</a:t>
            </a:r>
            <a:endParaRPr lang="en-US" sz="2400" b="1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3:</a:t>
            </a:r>
          </a:p>
          <a:p>
            <a:r>
              <a:rPr lang="en-US" sz="2400" b="1" dirty="0" err="1" smtClean="0">
                <a:solidFill>
                  <a:srgbClr val="FF0000"/>
                </a:solidFill>
              </a:rPr>
              <a:t>Dalam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dokumen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resmi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manakah</a:t>
            </a:r>
            <a:r>
              <a:rPr lang="en-US" sz="2400" b="1" dirty="0" smtClean="0">
                <a:solidFill>
                  <a:srgbClr val="FF0000"/>
                </a:solidFill>
              </a:rPr>
              <a:t> SKL, SK </a:t>
            </a:r>
            <a:r>
              <a:rPr lang="en-US" sz="2400" b="1" dirty="0" err="1" smtClean="0">
                <a:solidFill>
                  <a:srgbClr val="FF0000"/>
                </a:solidFill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</a:rPr>
              <a:t> KD </a:t>
            </a:r>
            <a:r>
              <a:rPr lang="en-US" sz="2400" b="1" dirty="0" err="1" smtClean="0">
                <a:solidFill>
                  <a:srgbClr val="FF0000"/>
                </a:solidFill>
              </a:rPr>
              <a:t>Bahasa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Inggris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termuat</a:t>
            </a:r>
            <a:r>
              <a:rPr lang="en-US" sz="2400" b="1" dirty="0" smtClean="0">
                <a:solidFill>
                  <a:srgbClr val="FF0000"/>
                </a:solidFill>
              </a:rPr>
              <a:t>? </a:t>
            </a:r>
            <a:r>
              <a:rPr lang="en-US" sz="2400" b="1" dirty="0" err="1" smtClean="0">
                <a:solidFill>
                  <a:srgbClr val="FF0000"/>
                </a:solidFill>
              </a:rPr>
              <a:t>Berikan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sedikit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contoh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rumusannya</a:t>
            </a:r>
            <a:r>
              <a:rPr lang="en-US" sz="2400" b="1" dirty="0" smtClean="0">
                <a:solidFill>
                  <a:srgbClr val="FF0000"/>
                </a:solidFill>
              </a:rPr>
              <a:t>. </a:t>
            </a:r>
            <a:r>
              <a:rPr lang="en-US" sz="2400" b="1" dirty="0" err="1" smtClean="0">
                <a:solidFill>
                  <a:srgbClr val="FF0000"/>
                </a:solidFill>
              </a:rPr>
              <a:t>Apakah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ada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perumusan</a:t>
            </a:r>
            <a:r>
              <a:rPr lang="en-US" sz="2400" b="1" dirty="0" smtClean="0">
                <a:solidFill>
                  <a:srgbClr val="FF0000"/>
                </a:solidFill>
              </a:rPr>
              <a:t> SKL, SK </a:t>
            </a:r>
            <a:r>
              <a:rPr lang="en-US" sz="2400" b="1" dirty="0" err="1" smtClean="0">
                <a:solidFill>
                  <a:srgbClr val="FF0000"/>
                </a:solidFill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</a:rPr>
              <a:t> KD yang </a:t>
            </a:r>
            <a:r>
              <a:rPr lang="en-US" sz="2400" b="1" dirty="0" err="1" smtClean="0">
                <a:solidFill>
                  <a:srgbClr val="FF0000"/>
                </a:solidFill>
              </a:rPr>
              <a:t>perlu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dikritisi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81000" y="3741003"/>
            <a:ext cx="838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+mj-lt"/>
              <a:buAutoNum type="arabicPeriod" startAt="3"/>
            </a:pPr>
            <a:r>
              <a:rPr lang="en-US" sz="2400" b="1" dirty="0" err="1" smtClean="0"/>
              <a:t>Membaca</a:t>
            </a:r>
            <a:endParaRPr lang="en-US" sz="2400" dirty="0" smtClean="0"/>
          </a:p>
          <a:p>
            <a:pPr>
              <a:tabLst>
                <a:tab pos="463550" algn="l"/>
              </a:tabLst>
            </a:pPr>
            <a:r>
              <a:rPr lang="en-US" sz="2400" b="1" dirty="0" smtClean="0"/>
              <a:t>	</a:t>
            </a:r>
            <a:r>
              <a:rPr lang="en-US" sz="2400" b="1" dirty="0" err="1" smtClean="0"/>
              <a:t>Memahami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makna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wacana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tertulis</a:t>
            </a:r>
            <a:r>
              <a:rPr lang="en-US" sz="2400" b="1" dirty="0" smtClean="0"/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interpersonal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	</a:t>
            </a:r>
            <a:r>
              <a:rPr lang="en-US" sz="2400" b="1" dirty="0" err="1" smtClean="0">
                <a:solidFill>
                  <a:srgbClr val="FF0000"/>
                </a:solidFill>
              </a:rPr>
              <a:t>transaksional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sederhana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secara</a:t>
            </a:r>
            <a:r>
              <a:rPr lang="en-US" sz="2400" b="1" dirty="0" smtClean="0"/>
              <a:t> formal </a:t>
            </a:r>
            <a:r>
              <a:rPr lang="en-US" sz="2400" b="1" dirty="0" err="1" smtClean="0"/>
              <a:t>maupun</a:t>
            </a:r>
            <a:r>
              <a:rPr lang="en-US" sz="2400" b="1" dirty="0" smtClean="0"/>
              <a:t> informal, 	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bentuk</a:t>
            </a:r>
            <a:r>
              <a:rPr lang="en-US" sz="2400" b="1" dirty="0" smtClean="0"/>
              <a:t> </a:t>
            </a:r>
            <a:r>
              <a:rPr lang="en-US" sz="2400" b="1" i="1" dirty="0" smtClean="0"/>
              <a:t>recount</a:t>
            </a:r>
            <a:r>
              <a:rPr lang="en-US" sz="2400" b="1" dirty="0" smtClean="0"/>
              <a:t>, </a:t>
            </a:r>
            <a:r>
              <a:rPr lang="en-US" sz="2400" b="1" i="1" dirty="0" smtClean="0"/>
              <a:t>narrative</a:t>
            </a:r>
            <a:r>
              <a:rPr lang="en-US" sz="2400" b="1" dirty="0" smtClean="0"/>
              <a:t>, </a:t>
            </a:r>
            <a:r>
              <a:rPr lang="en-US" sz="2400" b="1" i="1" dirty="0" smtClean="0"/>
              <a:t>procedure</a:t>
            </a:r>
            <a:r>
              <a:rPr lang="en-US" sz="2400" b="1" dirty="0" smtClean="0"/>
              <a:t>, </a:t>
            </a:r>
            <a:r>
              <a:rPr lang="en-US" sz="2400" b="1" i="1" dirty="0" smtClean="0"/>
              <a:t>descriptive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	</a:t>
            </a:r>
            <a:r>
              <a:rPr lang="en-US" sz="2400" b="1" i="1" dirty="0" smtClean="0"/>
              <a:t>report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konteks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kehidupan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sehari-hari</a:t>
            </a:r>
            <a:endParaRPr lang="en-US" sz="2400" b="1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3:</a:t>
            </a:r>
          </a:p>
          <a:p>
            <a:r>
              <a:rPr lang="en-US" sz="2400" b="1" dirty="0" err="1" smtClean="0">
                <a:solidFill>
                  <a:srgbClr val="FF0000"/>
                </a:solidFill>
              </a:rPr>
              <a:t>Dalam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dokumen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resmi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manakah</a:t>
            </a:r>
            <a:r>
              <a:rPr lang="en-US" sz="2400" b="1" dirty="0" smtClean="0">
                <a:solidFill>
                  <a:srgbClr val="FF0000"/>
                </a:solidFill>
              </a:rPr>
              <a:t> SKL, SK </a:t>
            </a:r>
            <a:r>
              <a:rPr lang="en-US" sz="2400" b="1" dirty="0" err="1" smtClean="0">
                <a:solidFill>
                  <a:srgbClr val="FF0000"/>
                </a:solidFill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</a:rPr>
              <a:t> KD </a:t>
            </a:r>
            <a:r>
              <a:rPr lang="en-US" sz="2400" b="1" dirty="0" err="1" smtClean="0">
                <a:solidFill>
                  <a:srgbClr val="FF0000"/>
                </a:solidFill>
              </a:rPr>
              <a:t>Bahasa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Inggris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termuat</a:t>
            </a:r>
            <a:r>
              <a:rPr lang="en-US" sz="2400" b="1" dirty="0" smtClean="0">
                <a:solidFill>
                  <a:srgbClr val="FF0000"/>
                </a:solidFill>
              </a:rPr>
              <a:t>? </a:t>
            </a:r>
            <a:r>
              <a:rPr lang="en-US" sz="2400" b="1" dirty="0" err="1" smtClean="0">
                <a:solidFill>
                  <a:srgbClr val="FF0000"/>
                </a:solidFill>
              </a:rPr>
              <a:t>Berikan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sedikit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contoh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rumusannya</a:t>
            </a:r>
            <a:r>
              <a:rPr lang="en-US" sz="2400" b="1" dirty="0" smtClean="0">
                <a:solidFill>
                  <a:srgbClr val="FF0000"/>
                </a:solidFill>
              </a:rPr>
              <a:t>. </a:t>
            </a:r>
            <a:r>
              <a:rPr lang="en-US" sz="2400" b="1" dirty="0" err="1" smtClean="0">
                <a:solidFill>
                  <a:srgbClr val="FF0000"/>
                </a:solidFill>
              </a:rPr>
              <a:t>Apakah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ada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perumusan</a:t>
            </a:r>
            <a:r>
              <a:rPr lang="en-US" sz="2400" b="1" dirty="0" smtClean="0">
                <a:solidFill>
                  <a:srgbClr val="FF0000"/>
                </a:solidFill>
              </a:rPr>
              <a:t> SKL, SK </a:t>
            </a:r>
            <a:r>
              <a:rPr lang="en-US" sz="2400" b="1" dirty="0" err="1" smtClean="0">
                <a:solidFill>
                  <a:srgbClr val="FF0000"/>
                </a:solidFill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</a:rPr>
              <a:t> KD yang </a:t>
            </a:r>
            <a:r>
              <a:rPr lang="en-US" sz="2400" b="1" dirty="0" err="1" smtClean="0">
                <a:solidFill>
                  <a:srgbClr val="FF0000"/>
                </a:solidFill>
              </a:rPr>
              <a:t>perlu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dikritisi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81000" y="3741003"/>
            <a:ext cx="838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+mj-lt"/>
              <a:buAutoNum type="arabicPeriod" startAt="4"/>
            </a:pPr>
            <a:r>
              <a:rPr lang="en-US" sz="2400" b="1" dirty="0" err="1" smtClean="0"/>
              <a:t>Menulis</a:t>
            </a:r>
            <a:endParaRPr lang="en-US" sz="2400" dirty="0" smtClean="0"/>
          </a:p>
          <a:p>
            <a:pPr>
              <a:tabLst>
                <a:tab pos="463550" algn="l"/>
              </a:tabLst>
            </a:pPr>
            <a:r>
              <a:rPr lang="en-US" sz="2400" b="1" dirty="0" smtClean="0"/>
              <a:t>	</a:t>
            </a:r>
            <a:r>
              <a:rPr lang="en-US" sz="2400" b="1" dirty="0" err="1" smtClean="0"/>
              <a:t>Mengungkapkan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makna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secara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tertulis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wacana</a:t>
            </a:r>
            <a:r>
              <a:rPr lang="en-US" sz="2400" b="1" dirty="0" smtClean="0"/>
              <a:t> 	</a:t>
            </a:r>
            <a:r>
              <a:rPr lang="en-US" sz="2400" b="1" dirty="0" smtClean="0">
                <a:solidFill>
                  <a:srgbClr val="FF0000"/>
                </a:solidFill>
              </a:rPr>
              <a:t>interpersonal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transaksional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sederhana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secara</a:t>
            </a:r>
            <a:r>
              <a:rPr lang="en-US" sz="2400" b="1" dirty="0" smtClean="0"/>
              <a:t> formal 	</a:t>
            </a:r>
            <a:r>
              <a:rPr lang="en-US" sz="2400" b="1" dirty="0" err="1" smtClean="0"/>
              <a:t>maupun</a:t>
            </a:r>
            <a:r>
              <a:rPr lang="en-US" sz="2400" b="1" dirty="0" smtClean="0"/>
              <a:t> informal,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bentuk</a:t>
            </a:r>
            <a:r>
              <a:rPr lang="en-US" sz="2400" b="1" dirty="0" smtClean="0"/>
              <a:t> </a:t>
            </a:r>
            <a:r>
              <a:rPr lang="en-US" sz="2400" b="1" i="1" dirty="0" smtClean="0"/>
              <a:t>recount</a:t>
            </a:r>
            <a:r>
              <a:rPr lang="en-US" sz="2400" b="1" dirty="0" smtClean="0"/>
              <a:t>, </a:t>
            </a:r>
            <a:r>
              <a:rPr lang="en-US" sz="2400" b="1" i="1" dirty="0" smtClean="0"/>
              <a:t>narrative</a:t>
            </a:r>
            <a:r>
              <a:rPr lang="en-US" sz="2400" b="1" dirty="0" smtClean="0"/>
              <a:t>, 	</a:t>
            </a:r>
            <a:r>
              <a:rPr lang="en-US" sz="2400" b="1" i="1" dirty="0" smtClean="0"/>
              <a:t>procedure</a:t>
            </a:r>
            <a:r>
              <a:rPr lang="en-US" sz="2400" b="1" dirty="0" smtClean="0"/>
              <a:t>, </a:t>
            </a:r>
            <a:r>
              <a:rPr lang="en-US" sz="2400" b="1" i="1" dirty="0" smtClean="0"/>
              <a:t>descriptive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i="1" dirty="0" smtClean="0"/>
              <a:t>report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konteks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kehidupan</a:t>
            </a:r>
            <a:r>
              <a:rPr lang="en-US" sz="2400" b="1" dirty="0" smtClean="0"/>
              <a:t> 	</a:t>
            </a:r>
            <a:r>
              <a:rPr lang="en-US" sz="2400" b="1" dirty="0" err="1" smtClean="0"/>
              <a:t>sehari-hari</a:t>
            </a:r>
            <a:endParaRPr lang="en-US" sz="2400" b="1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4:</a:t>
            </a:r>
          </a:p>
          <a:p>
            <a:r>
              <a:rPr lang="en-US" sz="2400" b="1" dirty="0" err="1" smtClean="0">
                <a:solidFill>
                  <a:srgbClr val="FF0000"/>
                </a:solidFill>
              </a:rPr>
              <a:t>Bagaimanakah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karakteristik</a:t>
            </a:r>
            <a:r>
              <a:rPr lang="en-US" sz="2400" b="1" dirty="0" smtClean="0">
                <a:solidFill>
                  <a:srgbClr val="FF0000"/>
                </a:solidFill>
              </a:rPr>
              <a:t> SK </a:t>
            </a:r>
            <a:r>
              <a:rPr lang="en-US" sz="2400" b="1" dirty="0" err="1" smtClean="0">
                <a:solidFill>
                  <a:srgbClr val="FF0000"/>
                </a:solidFill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</a:rPr>
              <a:t> KD </a:t>
            </a:r>
            <a:r>
              <a:rPr lang="en-US" sz="2400" b="1" dirty="0" err="1" smtClean="0">
                <a:solidFill>
                  <a:srgbClr val="FF0000"/>
                </a:solidFill>
              </a:rPr>
              <a:t>Mapel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Bahasa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Inggris</a:t>
            </a:r>
            <a:r>
              <a:rPr lang="en-US" sz="2400" b="1" dirty="0" smtClean="0"/>
              <a:t>?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81000" y="2895600"/>
            <a:ext cx="838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US" sz="2400" dirty="0" err="1" smtClean="0"/>
              <a:t>Belajar</a:t>
            </a:r>
            <a:r>
              <a:rPr lang="en-US" sz="2400" dirty="0" smtClean="0"/>
              <a:t> </a:t>
            </a:r>
            <a:r>
              <a:rPr lang="en-US" sz="2400" dirty="0" err="1" smtClean="0"/>
              <a:t>Bahasa</a:t>
            </a:r>
            <a:r>
              <a:rPr lang="en-US" sz="2400" dirty="0" smtClean="0"/>
              <a:t> </a:t>
            </a:r>
            <a:r>
              <a:rPr lang="en-US" sz="2400" dirty="0" err="1" smtClean="0"/>
              <a:t>Inggris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belajar</a:t>
            </a:r>
            <a:r>
              <a:rPr lang="en-US" sz="2400" dirty="0" smtClean="0"/>
              <a:t> </a:t>
            </a:r>
            <a:r>
              <a:rPr lang="en-US" sz="2400" dirty="0" err="1" smtClean="0"/>
              <a:t>berkomunikasi</a:t>
            </a:r>
            <a:r>
              <a:rPr lang="en-US" sz="2400" dirty="0" smtClean="0"/>
              <a:t>;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381000" y="3348335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+mj-lt"/>
              <a:buAutoNum type="arabicPeriod" startAt="2"/>
            </a:pPr>
            <a:r>
              <a:rPr lang="en-US" sz="2400" dirty="0" smtClean="0"/>
              <a:t>Model </a:t>
            </a:r>
            <a:r>
              <a:rPr lang="en-US" sz="2400" dirty="0" err="1" smtClean="0"/>
              <a:t>kompetensi</a:t>
            </a:r>
            <a:r>
              <a:rPr lang="en-US" sz="2400" dirty="0" smtClean="0"/>
              <a:t> </a:t>
            </a:r>
            <a:r>
              <a:rPr lang="en-US" sz="2400" dirty="0" err="1" smtClean="0"/>
              <a:t>berbahasa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dirumuskan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model yang </a:t>
            </a:r>
            <a:r>
              <a:rPr lang="en-US" sz="2400" dirty="0" err="1" smtClean="0"/>
              <a:t>menyiapkan</a:t>
            </a:r>
            <a:r>
              <a:rPr lang="en-US" sz="2400" dirty="0" smtClean="0"/>
              <a:t> </a:t>
            </a:r>
            <a:r>
              <a:rPr lang="en-US" sz="2400" dirty="0" err="1" smtClean="0"/>
              <a:t>siswa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berkomunikasi</a:t>
            </a:r>
            <a:r>
              <a:rPr lang="en-US" sz="2400" dirty="0" smtClean="0"/>
              <a:t>;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381000" y="4191000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+mj-lt"/>
              <a:buAutoNum type="arabicPeriod" startAt="3"/>
            </a:pPr>
            <a:r>
              <a:rPr lang="en-US" sz="2400" dirty="0" err="1" smtClean="0"/>
              <a:t>Kompetensi</a:t>
            </a:r>
            <a:r>
              <a:rPr lang="en-US" sz="2400" dirty="0" smtClean="0"/>
              <a:t> </a:t>
            </a:r>
            <a:r>
              <a:rPr lang="en-US" sz="2400" dirty="0" err="1" smtClean="0"/>
              <a:t>utama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dituju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</a:t>
            </a:r>
            <a:r>
              <a:rPr lang="en-US" sz="2400" dirty="0" err="1" smtClean="0"/>
              <a:t>pendidikan</a:t>
            </a:r>
            <a:r>
              <a:rPr lang="en-US" sz="2400" dirty="0" smtClean="0"/>
              <a:t> </a:t>
            </a:r>
            <a:r>
              <a:rPr lang="en-US" sz="2400" dirty="0" err="1" smtClean="0"/>
              <a:t>Bahasa</a:t>
            </a:r>
            <a:r>
              <a:rPr lang="en-US" sz="2400" dirty="0" smtClean="0"/>
              <a:t> </a:t>
            </a:r>
            <a:r>
              <a:rPr lang="en-US" sz="2400" dirty="0" err="1" smtClean="0"/>
              <a:t>Inggris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i="1" dirty="0" smtClean="0"/>
              <a:t>Discourse Competence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Kompetensi</a:t>
            </a:r>
            <a:r>
              <a:rPr lang="en-US" sz="2400" dirty="0" smtClean="0"/>
              <a:t> </a:t>
            </a:r>
            <a:r>
              <a:rPr lang="en-US" sz="2400" dirty="0" err="1" smtClean="0"/>
              <a:t>Wacana</a:t>
            </a:r>
            <a:r>
              <a:rPr lang="en-US" sz="2400" dirty="0" smtClean="0"/>
              <a:t> (KW);</a:t>
            </a:r>
            <a:endParaRPr lang="en-US" sz="2400" dirty="0"/>
          </a:p>
        </p:txBody>
      </p:sp>
      <p:sp>
        <p:nvSpPr>
          <p:cNvPr id="7" name="Action Button: Home 6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Back or Previous 8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4:</a:t>
            </a:r>
          </a:p>
          <a:p>
            <a:r>
              <a:rPr lang="en-US" sz="2400" b="1" dirty="0" err="1" smtClean="0">
                <a:solidFill>
                  <a:srgbClr val="FF0000"/>
                </a:solidFill>
              </a:rPr>
              <a:t>Bagaimanakah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karakteristik</a:t>
            </a:r>
            <a:r>
              <a:rPr lang="en-US" sz="2400" b="1" dirty="0" smtClean="0">
                <a:solidFill>
                  <a:srgbClr val="FF0000"/>
                </a:solidFill>
              </a:rPr>
              <a:t> SK </a:t>
            </a:r>
            <a:r>
              <a:rPr lang="en-US" sz="2400" b="1" dirty="0" err="1" smtClean="0">
                <a:solidFill>
                  <a:srgbClr val="FF0000"/>
                </a:solidFill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</a:rPr>
              <a:t> KD </a:t>
            </a:r>
            <a:r>
              <a:rPr lang="en-US" sz="2400" b="1" dirty="0" err="1" smtClean="0">
                <a:solidFill>
                  <a:srgbClr val="FF0000"/>
                </a:solidFill>
              </a:rPr>
              <a:t>Mapel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Bahasa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Inggris</a:t>
            </a:r>
            <a:r>
              <a:rPr lang="en-US" sz="2400" b="1" dirty="0" smtClean="0"/>
              <a:t>?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81000" y="2971800"/>
            <a:ext cx="838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+mj-lt"/>
              <a:buAutoNum type="arabicPeriod" startAt="4"/>
            </a:pPr>
            <a:r>
              <a:rPr lang="en-US" sz="2400" dirty="0" err="1" smtClean="0"/>
              <a:t>Kompetensi</a:t>
            </a:r>
            <a:r>
              <a:rPr lang="en-US" sz="2400" dirty="0" smtClean="0"/>
              <a:t> </a:t>
            </a:r>
            <a:r>
              <a:rPr lang="en-US" sz="2400" dirty="0" err="1" smtClean="0"/>
              <a:t>Wacana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dituju</a:t>
            </a:r>
            <a:r>
              <a:rPr lang="en-US" sz="2400" dirty="0" smtClean="0"/>
              <a:t> </a:t>
            </a:r>
            <a:r>
              <a:rPr lang="en-US" sz="2400" dirty="0" err="1" smtClean="0"/>
              <a:t>tersebut</a:t>
            </a:r>
            <a:r>
              <a:rPr lang="en-US" sz="2400" dirty="0" smtClean="0"/>
              <a:t> </a:t>
            </a:r>
            <a:r>
              <a:rPr lang="en-US" sz="2400" dirty="0" err="1" smtClean="0"/>
              <a:t>meliputi</a:t>
            </a:r>
            <a:r>
              <a:rPr lang="en-US" sz="2400" dirty="0" smtClean="0"/>
              <a:t> </a:t>
            </a:r>
            <a:r>
              <a:rPr lang="en-US" sz="2400" dirty="0" err="1" smtClean="0"/>
              <a:t>kemampuan</a:t>
            </a:r>
            <a:r>
              <a:rPr lang="en-US" sz="2400" dirty="0" smtClean="0"/>
              <a:t> </a:t>
            </a:r>
            <a:r>
              <a:rPr lang="en-US" sz="2400" dirty="0" err="1" smtClean="0"/>
              <a:t>memahami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/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menghasilkan</a:t>
            </a:r>
            <a:r>
              <a:rPr lang="en-US" sz="2400" dirty="0" smtClean="0"/>
              <a:t> </a:t>
            </a:r>
            <a:r>
              <a:rPr lang="en-US" sz="2400" dirty="0" err="1" smtClean="0"/>
              <a:t>teks</a:t>
            </a:r>
            <a:r>
              <a:rPr lang="en-US" sz="2400" dirty="0" smtClean="0"/>
              <a:t> </a:t>
            </a:r>
            <a:r>
              <a:rPr lang="en-US" sz="2400" dirty="0" err="1" smtClean="0"/>
              <a:t>lisan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/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tulis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direalisasikan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empat</a:t>
            </a:r>
            <a:r>
              <a:rPr lang="en-US" sz="2400" dirty="0" smtClean="0"/>
              <a:t> </a:t>
            </a:r>
            <a:r>
              <a:rPr lang="en-US" sz="2400" dirty="0" err="1" smtClean="0"/>
              <a:t>keterampilan</a:t>
            </a:r>
            <a:r>
              <a:rPr lang="en-US" sz="2400" dirty="0" smtClean="0"/>
              <a:t> </a:t>
            </a:r>
            <a:r>
              <a:rPr lang="en-US" sz="2400" dirty="0" err="1" smtClean="0"/>
              <a:t>berbahasa</a:t>
            </a:r>
            <a:r>
              <a:rPr lang="en-US" sz="2400" dirty="0" smtClean="0"/>
              <a:t>, </a:t>
            </a:r>
            <a:r>
              <a:rPr lang="en-US" sz="2400" dirty="0" err="1" smtClean="0"/>
              <a:t>yakni</a:t>
            </a:r>
            <a:r>
              <a:rPr lang="en-US" sz="2400" dirty="0" smtClean="0"/>
              <a:t> </a:t>
            </a:r>
            <a:r>
              <a:rPr lang="en-US" sz="2400" dirty="0" err="1" smtClean="0"/>
              <a:t>mendengarkan</a:t>
            </a:r>
            <a:r>
              <a:rPr lang="en-US" sz="2400" dirty="0" smtClean="0"/>
              <a:t>, </a:t>
            </a:r>
            <a:r>
              <a:rPr lang="en-US" sz="2400" dirty="0" err="1" smtClean="0"/>
              <a:t>berbicara</a:t>
            </a:r>
            <a:r>
              <a:rPr lang="en-US" sz="2400" dirty="0" smtClean="0"/>
              <a:t>, </a:t>
            </a:r>
            <a:r>
              <a:rPr lang="en-US" sz="2400" dirty="0" err="1" smtClean="0"/>
              <a:t>membaca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menulis</a:t>
            </a:r>
            <a:r>
              <a:rPr lang="en-US" sz="2400" dirty="0" smtClean="0"/>
              <a:t> </a:t>
            </a:r>
            <a:r>
              <a:rPr lang="en-US" sz="2400" dirty="0" err="1" smtClean="0"/>
              <a:t>secara</a:t>
            </a:r>
            <a:r>
              <a:rPr lang="en-US" sz="2400" dirty="0" smtClean="0"/>
              <a:t> </a:t>
            </a:r>
            <a:r>
              <a:rPr lang="en-US" sz="2400" dirty="0" err="1" smtClean="0"/>
              <a:t>terpadu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mencapai</a:t>
            </a:r>
            <a:r>
              <a:rPr lang="en-US" sz="2400" dirty="0" smtClean="0"/>
              <a:t> </a:t>
            </a:r>
            <a:r>
              <a:rPr lang="en-US" sz="2400" dirty="0" err="1" smtClean="0"/>
              <a:t>tingkat</a:t>
            </a:r>
            <a:r>
              <a:rPr lang="en-US" sz="2400" dirty="0" smtClean="0"/>
              <a:t> </a:t>
            </a:r>
            <a:r>
              <a:rPr lang="en-US" sz="2400" dirty="0" err="1" smtClean="0"/>
              <a:t>literasi</a:t>
            </a:r>
            <a:r>
              <a:rPr lang="en-US" sz="2400" dirty="0" smtClean="0"/>
              <a:t> functional.</a:t>
            </a:r>
            <a:endParaRPr lang="en-US" sz="2400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4:</a:t>
            </a:r>
          </a:p>
          <a:p>
            <a:r>
              <a:rPr lang="en-US" sz="2400" b="1" dirty="0" err="1" smtClean="0">
                <a:solidFill>
                  <a:srgbClr val="FF0000"/>
                </a:solidFill>
              </a:rPr>
              <a:t>Bagaimanakah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karakteristik</a:t>
            </a:r>
            <a:r>
              <a:rPr lang="en-US" sz="2400" b="1" dirty="0" smtClean="0">
                <a:solidFill>
                  <a:srgbClr val="FF0000"/>
                </a:solidFill>
              </a:rPr>
              <a:t> SK </a:t>
            </a:r>
            <a:r>
              <a:rPr lang="en-US" sz="2400" b="1" dirty="0" err="1" smtClean="0">
                <a:solidFill>
                  <a:srgbClr val="FF0000"/>
                </a:solidFill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</a:rPr>
              <a:t> KD </a:t>
            </a:r>
            <a:r>
              <a:rPr lang="en-US" sz="2400" b="1" dirty="0" err="1" smtClean="0">
                <a:solidFill>
                  <a:srgbClr val="FF0000"/>
                </a:solidFill>
              </a:rPr>
              <a:t>Mapel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Bahasa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Inggris</a:t>
            </a:r>
            <a:r>
              <a:rPr lang="en-US" sz="2400" b="1" dirty="0" smtClean="0"/>
              <a:t>?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81000" y="2971800"/>
            <a:ext cx="838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+mj-lt"/>
              <a:buAutoNum type="arabicPeriod" startAt="5"/>
            </a:pPr>
            <a:r>
              <a:rPr lang="en-US" sz="2400" dirty="0" err="1" smtClean="0"/>
              <a:t>Teks</a:t>
            </a:r>
            <a:r>
              <a:rPr lang="en-US" sz="2400" dirty="0" smtClean="0"/>
              <a:t> </a:t>
            </a:r>
            <a:r>
              <a:rPr lang="en-US" sz="2400" dirty="0" err="1" smtClean="0"/>
              <a:t>lisan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/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tulis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direalisasikan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empat</a:t>
            </a:r>
            <a:r>
              <a:rPr lang="en-US" sz="2400" dirty="0" smtClean="0"/>
              <a:t> </a:t>
            </a:r>
            <a:r>
              <a:rPr lang="en-US" sz="2400" dirty="0" err="1" smtClean="0"/>
              <a:t>keterampilan</a:t>
            </a:r>
            <a:r>
              <a:rPr lang="en-US" sz="2400" dirty="0" smtClean="0"/>
              <a:t> </a:t>
            </a:r>
            <a:r>
              <a:rPr lang="en-US" sz="2400" dirty="0" err="1" smtClean="0"/>
              <a:t>berbahasa</a:t>
            </a:r>
            <a:r>
              <a:rPr lang="en-US" sz="2400" dirty="0" smtClean="0"/>
              <a:t> </a:t>
            </a:r>
            <a:r>
              <a:rPr lang="en-US" sz="2400" dirty="0" err="1" smtClean="0"/>
              <a:t>tersebut</a:t>
            </a:r>
            <a:r>
              <a:rPr lang="en-US" sz="2400" dirty="0" smtClean="0"/>
              <a:t> </a:t>
            </a:r>
            <a:r>
              <a:rPr lang="en-US" sz="2400" dirty="0" err="1" smtClean="0"/>
              <a:t>meliputi</a:t>
            </a:r>
            <a:r>
              <a:rPr lang="en-US" sz="2400" dirty="0" smtClean="0"/>
              <a:t> </a:t>
            </a:r>
            <a:r>
              <a:rPr lang="en-US" sz="2400" dirty="0" err="1" smtClean="0"/>
              <a:t>teks</a:t>
            </a:r>
            <a:r>
              <a:rPr lang="en-US" sz="2400" dirty="0" smtClean="0"/>
              <a:t> </a:t>
            </a:r>
            <a:r>
              <a:rPr lang="en-US" sz="2400" dirty="0" err="1" smtClean="0"/>
              <a:t>transaksional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interpersonal, </a:t>
            </a:r>
            <a:r>
              <a:rPr lang="en-US" sz="2400" dirty="0" err="1" smtClean="0"/>
              <a:t>teks</a:t>
            </a:r>
            <a:r>
              <a:rPr lang="en-US" sz="2400" dirty="0" smtClean="0"/>
              <a:t> </a:t>
            </a:r>
            <a:r>
              <a:rPr lang="en-US" sz="2400" dirty="0" err="1" smtClean="0"/>
              <a:t>fungsional</a:t>
            </a:r>
            <a:r>
              <a:rPr lang="en-US" sz="2400" dirty="0" smtClean="0"/>
              <a:t> </a:t>
            </a:r>
            <a:r>
              <a:rPr lang="en-US" sz="2400" dirty="0" err="1" smtClean="0"/>
              <a:t>pendek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monolog </a:t>
            </a:r>
            <a:r>
              <a:rPr lang="en-US" sz="2400" dirty="0" err="1" smtClean="0"/>
              <a:t>serta</a:t>
            </a:r>
            <a:r>
              <a:rPr lang="en-US" sz="2400" dirty="0" smtClean="0"/>
              <a:t> </a:t>
            </a:r>
            <a:r>
              <a:rPr lang="en-US" sz="2400" dirty="0" err="1" smtClean="0"/>
              <a:t>esei</a:t>
            </a:r>
            <a:r>
              <a:rPr lang="en-US" sz="2400" dirty="0" smtClean="0"/>
              <a:t> </a:t>
            </a:r>
            <a:r>
              <a:rPr lang="en-US" sz="2400" dirty="0" err="1" smtClean="0"/>
              <a:t>berbentuk</a:t>
            </a:r>
            <a:r>
              <a:rPr lang="en-US" sz="2400" dirty="0" smtClean="0"/>
              <a:t> </a:t>
            </a:r>
            <a:r>
              <a:rPr lang="en-US" sz="2400" i="1" dirty="0" smtClean="0"/>
              <a:t>procedure</a:t>
            </a:r>
            <a:r>
              <a:rPr lang="en-US" sz="2400" dirty="0" smtClean="0"/>
              <a:t>, </a:t>
            </a:r>
            <a:r>
              <a:rPr lang="en-US" sz="2400" i="1" dirty="0" smtClean="0"/>
              <a:t>descriptive</a:t>
            </a:r>
            <a:r>
              <a:rPr lang="en-US" sz="2400" dirty="0" smtClean="0"/>
              <a:t>, </a:t>
            </a:r>
            <a:r>
              <a:rPr lang="en-US" sz="2400" i="1" dirty="0" smtClean="0"/>
              <a:t>recount</a:t>
            </a:r>
            <a:r>
              <a:rPr lang="en-US" sz="2400" dirty="0" smtClean="0"/>
              <a:t>, </a:t>
            </a:r>
            <a:r>
              <a:rPr lang="en-US" sz="2400" i="1" dirty="0" smtClean="0"/>
              <a:t>narrative</a:t>
            </a:r>
            <a:r>
              <a:rPr lang="en-US" sz="2400" dirty="0" smtClean="0"/>
              <a:t>,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i="1" dirty="0" smtClean="0"/>
              <a:t>report</a:t>
            </a:r>
            <a:r>
              <a:rPr lang="en-US" sz="2400" dirty="0" smtClean="0"/>
              <a:t>. </a:t>
            </a:r>
            <a:endParaRPr lang="en-US" sz="2400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4:</a:t>
            </a:r>
          </a:p>
          <a:p>
            <a:r>
              <a:rPr lang="en-US" sz="2400" b="1" dirty="0" err="1" smtClean="0">
                <a:solidFill>
                  <a:srgbClr val="FF0000"/>
                </a:solidFill>
              </a:rPr>
              <a:t>Bagaimanakah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karakteristik</a:t>
            </a:r>
            <a:r>
              <a:rPr lang="en-US" sz="2400" b="1" dirty="0" smtClean="0">
                <a:solidFill>
                  <a:srgbClr val="FF0000"/>
                </a:solidFill>
              </a:rPr>
              <a:t> SK </a:t>
            </a:r>
            <a:r>
              <a:rPr lang="en-US" sz="2400" b="1" dirty="0" err="1" smtClean="0">
                <a:solidFill>
                  <a:srgbClr val="FF0000"/>
                </a:solidFill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</a:rPr>
              <a:t> KD </a:t>
            </a:r>
            <a:r>
              <a:rPr lang="en-US" sz="2400" b="1" dirty="0" err="1" smtClean="0">
                <a:solidFill>
                  <a:srgbClr val="FF0000"/>
                </a:solidFill>
              </a:rPr>
              <a:t>Mapel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Bahasa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Inggris</a:t>
            </a:r>
            <a:r>
              <a:rPr lang="en-US" sz="2400" b="1" dirty="0" smtClean="0"/>
              <a:t>?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81000" y="2971800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+mj-lt"/>
              <a:buAutoNum type="arabicPeriod" startAt="6"/>
            </a:pPr>
            <a:r>
              <a:rPr lang="en-US" sz="2400" dirty="0" err="1" smtClean="0"/>
              <a:t>Gradasi</a:t>
            </a:r>
            <a:r>
              <a:rPr lang="en-US" sz="2400" dirty="0" smtClean="0"/>
              <a:t> </a:t>
            </a:r>
            <a:r>
              <a:rPr lang="en-US" sz="2400" dirty="0" err="1" smtClean="0"/>
              <a:t>bahan</a:t>
            </a:r>
            <a:r>
              <a:rPr lang="en-US" sz="2400" dirty="0" smtClean="0"/>
              <a:t> ajar </a:t>
            </a:r>
            <a:r>
              <a:rPr lang="en-US" sz="2400" dirty="0" err="1" smtClean="0"/>
              <a:t>tampak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penggunaan</a:t>
            </a:r>
            <a:r>
              <a:rPr lang="en-US" sz="2400" dirty="0" smtClean="0"/>
              <a:t> </a:t>
            </a:r>
            <a:r>
              <a:rPr lang="en-US" sz="2400" dirty="0" err="1" smtClean="0"/>
              <a:t>kosa</a:t>
            </a:r>
            <a:r>
              <a:rPr lang="en-US" sz="2400" dirty="0" smtClean="0"/>
              <a:t> </a:t>
            </a:r>
            <a:r>
              <a:rPr lang="en-US" sz="2400" dirty="0" err="1" smtClean="0"/>
              <a:t>kata</a:t>
            </a:r>
            <a:r>
              <a:rPr lang="en-US" sz="2400" dirty="0" smtClean="0"/>
              <a:t>, </a:t>
            </a:r>
            <a:r>
              <a:rPr lang="en-US" sz="2400" dirty="0" err="1" smtClean="0"/>
              <a:t>tata</a:t>
            </a:r>
            <a:r>
              <a:rPr lang="en-US" sz="2400" dirty="0" smtClean="0"/>
              <a:t> </a:t>
            </a:r>
            <a:r>
              <a:rPr lang="en-US" sz="2400" dirty="0" err="1" smtClean="0"/>
              <a:t>bahasa</a:t>
            </a:r>
            <a:r>
              <a:rPr lang="en-US" sz="2400" dirty="0" smtClean="0"/>
              <a:t>,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langkah-langkah</a:t>
            </a:r>
            <a:r>
              <a:rPr lang="en-US" sz="2400" dirty="0" smtClean="0"/>
              <a:t> </a:t>
            </a:r>
            <a:r>
              <a:rPr lang="en-US" sz="2400" dirty="0" err="1" smtClean="0"/>
              <a:t>retorika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5:</a:t>
            </a:r>
          </a:p>
          <a:p>
            <a:r>
              <a:rPr lang="en-US" sz="2400" b="1" dirty="0" err="1" smtClean="0"/>
              <a:t>Lakukan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curah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pendapat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untuk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menentukan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materi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atau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kompetensi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apa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dianggap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sulit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oleh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siswa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guru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kaitannya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SKL UN.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381000" y="3429000"/>
            <a:ext cx="838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sz="2400" b="1" dirty="0" err="1" smtClean="0"/>
              <a:t>Membaca</a:t>
            </a:r>
            <a:endParaRPr lang="en-US" sz="2400" dirty="0" smtClean="0"/>
          </a:p>
          <a:p>
            <a:r>
              <a:rPr lang="en-US" sz="2400" b="1" dirty="0" err="1" smtClean="0"/>
              <a:t>Menentukan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informasi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tersirat</a:t>
            </a:r>
            <a:endParaRPr lang="en-US" sz="2400" b="1" dirty="0" smtClean="0"/>
          </a:p>
          <a:p>
            <a:endParaRPr lang="en-US" sz="2400" dirty="0" smtClean="0"/>
          </a:p>
          <a:p>
            <a:r>
              <a:rPr lang="en-US" sz="2400" dirty="0" err="1" smtClean="0"/>
              <a:t>Informasi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diperoleh</a:t>
            </a:r>
            <a:r>
              <a:rPr lang="en-US" sz="2400" dirty="0" smtClean="0"/>
              <a:t>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hasil</a:t>
            </a:r>
            <a:r>
              <a:rPr lang="en-US" sz="2400" dirty="0" smtClean="0"/>
              <a:t> </a:t>
            </a:r>
            <a:r>
              <a:rPr lang="en-US" sz="2400" dirty="0" err="1" smtClean="0"/>
              <a:t>kesimpulan</a:t>
            </a:r>
            <a:r>
              <a:rPr lang="en-US" sz="2400" dirty="0" smtClean="0"/>
              <a:t> </a:t>
            </a:r>
            <a:r>
              <a:rPr lang="en-US" sz="2400" dirty="0" err="1" smtClean="0"/>
              <a:t>pembaca</a:t>
            </a:r>
            <a:r>
              <a:rPr lang="en-US" sz="2400" dirty="0" smtClean="0"/>
              <a:t> </a:t>
            </a:r>
            <a:r>
              <a:rPr lang="en-US" sz="2400" dirty="0" err="1" smtClean="0"/>
              <a:t>berdasarkan</a:t>
            </a:r>
            <a:r>
              <a:rPr lang="en-US" sz="2400" dirty="0" smtClean="0"/>
              <a:t> clue-clue ( </a:t>
            </a:r>
            <a:r>
              <a:rPr lang="en-US" sz="2400" i="1" dirty="0" smtClean="0"/>
              <a:t>Co</a:t>
            </a:r>
            <a:r>
              <a:rPr lang="id-ID" sz="2400" i="1" dirty="0" smtClean="0"/>
              <a:t>n</a:t>
            </a:r>
            <a:r>
              <a:rPr lang="en-US" sz="2400" i="1" dirty="0" smtClean="0"/>
              <a:t>text/Context-Clue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i="1" dirty="0" smtClean="0"/>
              <a:t>Context</a:t>
            </a:r>
            <a:r>
              <a:rPr lang="en-US" sz="2400" dirty="0" smtClean="0"/>
              <a:t>)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teks</a:t>
            </a:r>
            <a:r>
              <a:rPr lang="en-US" sz="2400" dirty="0" smtClean="0"/>
              <a:t> </a:t>
            </a:r>
            <a:r>
              <a:rPr lang="en-US" sz="2400" dirty="0" err="1" smtClean="0"/>
              <a:t>seperti</a:t>
            </a:r>
            <a:r>
              <a:rPr lang="en-US" sz="2400" dirty="0" smtClean="0"/>
              <a:t> </a:t>
            </a:r>
            <a:r>
              <a:rPr lang="en-US" sz="2400" dirty="0" err="1" smtClean="0"/>
              <a:t>kata</a:t>
            </a:r>
            <a:r>
              <a:rPr lang="en-US" sz="2400" dirty="0" smtClean="0"/>
              <a:t>, </a:t>
            </a:r>
            <a:r>
              <a:rPr lang="en-US" sz="2400" dirty="0" err="1" smtClean="0"/>
              <a:t>bilangan</a:t>
            </a:r>
            <a:r>
              <a:rPr lang="en-US" sz="2400" dirty="0" smtClean="0"/>
              <a:t>, </a:t>
            </a:r>
            <a:r>
              <a:rPr lang="en-US" sz="2400" dirty="0" err="1" smtClean="0"/>
              <a:t>ungkapan</a:t>
            </a:r>
            <a:r>
              <a:rPr lang="en-US" sz="2400" dirty="0" smtClean="0"/>
              <a:t>, </a:t>
            </a:r>
            <a:r>
              <a:rPr lang="en-US" sz="2400" dirty="0" err="1" smtClean="0"/>
              <a:t>kalimat</a:t>
            </a:r>
            <a:r>
              <a:rPr lang="en-US" sz="2400" dirty="0" smtClean="0"/>
              <a:t>, </a:t>
            </a:r>
            <a:r>
              <a:rPr lang="en-US" sz="2400" dirty="0" err="1" smtClean="0"/>
              <a:t>dan</a:t>
            </a:r>
            <a:r>
              <a:rPr lang="en-US" sz="2400" dirty="0" smtClean="0"/>
              <a:t> lain-lain.</a:t>
            </a:r>
            <a:endParaRPr lang="en-US" sz="2400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5:</a:t>
            </a:r>
          </a:p>
          <a:p>
            <a:r>
              <a:rPr lang="en-US" sz="2400" b="1" dirty="0" err="1" smtClean="0"/>
              <a:t>Lakukan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curah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pendapat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untuk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menentukan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materi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atau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kompetensi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apa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dianggap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sulit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oleh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siswa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guru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kaitannya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SKL UN.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381000" y="3352800"/>
            <a:ext cx="8382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sz="2400" b="1" dirty="0" err="1" smtClean="0"/>
              <a:t>Membaca</a:t>
            </a:r>
            <a:endParaRPr lang="en-US" sz="2400" dirty="0" smtClean="0"/>
          </a:p>
          <a:p>
            <a:r>
              <a:rPr lang="en-US" sz="2400" b="1" dirty="0" err="1" smtClean="0"/>
              <a:t>Menentukan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informasi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Rinci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err="1" smtClean="0"/>
              <a:t>Informasi</a:t>
            </a:r>
            <a:r>
              <a:rPr lang="en-US" sz="2400" dirty="0" smtClean="0"/>
              <a:t> yang </a:t>
            </a:r>
            <a:r>
              <a:rPr lang="en-US" sz="2400" dirty="0" err="1" smtClean="0"/>
              <a:t>tertera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terdapat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teks</a:t>
            </a:r>
            <a:r>
              <a:rPr lang="en-US" sz="2400" dirty="0" smtClean="0"/>
              <a:t> </a:t>
            </a:r>
            <a:r>
              <a:rPr lang="en-US" sz="2400" dirty="0" err="1" smtClean="0"/>
              <a:t>tapi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mencarinya</a:t>
            </a:r>
            <a:r>
              <a:rPr lang="en-US" sz="2400" dirty="0" smtClean="0"/>
              <a:t> </a:t>
            </a:r>
            <a:r>
              <a:rPr lang="en-US" sz="2400" dirty="0" err="1" smtClean="0"/>
              <a:t>perlu</a:t>
            </a:r>
            <a:r>
              <a:rPr lang="en-US" sz="2400" dirty="0" smtClean="0"/>
              <a:t> </a:t>
            </a:r>
            <a:r>
              <a:rPr lang="en-US" sz="2400" dirty="0" err="1" smtClean="0"/>
              <a:t>membaca</a:t>
            </a:r>
            <a:r>
              <a:rPr lang="en-US" sz="2400" dirty="0" smtClean="0"/>
              <a:t> </a:t>
            </a:r>
            <a:r>
              <a:rPr lang="en-US" sz="2400" dirty="0" err="1" smtClean="0"/>
              <a:t>teks</a:t>
            </a:r>
            <a:r>
              <a:rPr lang="en-US" sz="2400" dirty="0" smtClean="0"/>
              <a:t> </a:t>
            </a:r>
            <a:r>
              <a:rPr lang="en-US" sz="2400" dirty="0" err="1" smtClean="0"/>
              <a:t>secara</a:t>
            </a:r>
            <a:r>
              <a:rPr lang="en-US" sz="2400" dirty="0" smtClean="0"/>
              <a:t> </a:t>
            </a:r>
            <a:r>
              <a:rPr lang="en-US" sz="2400" dirty="0" err="1" smtClean="0"/>
              <a:t>seksama</a:t>
            </a:r>
            <a:r>
              <a:rPr lang="en-US" sz="2400" dirty="0" smtClean="0"/>
              <a:t>. </a:t>
            </a:r>
            <a:r>
              <a:rPr lang="en-US" sz="2400" dirty="0" err="1" smtClean="0"/>
              <a:t>Biasanya</a:t>
            </a:r>
            <a:r>
              <a:rPr lang="en-US" sz="2400" dirty="0" smtClean="0"/>
              <a:t> </a:t>
            </a:r>
            <a:r>
              <a:rPr lang="en-US" sz="2400" dirty="0" err="1" smtClean="0"/>
              <a:t>informasi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tercecer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err="1" smtClean="0"/>
              <a:t>sana</a:t>
            </a:r>
            <a:r>
              <a:rPr lang="en-US" sz="2400" dirty="0" smtClean="0"/>
              <a:t> </a:t>
            </a:r>
            <a:r>
              <a:rPr lang="en-US" sz="2400" dirty="0" err="1" smtClean="0"/>
              <a:t>sini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siswa</a:t>
            </a:r>
            <a:r>
              <a:rPr lang="en-US" sz="2400" dirty="0" smtClean="0"/>
              <a:t> </a:t>
            </a:r>
            <a:r>
              <a:rPr lang="en-US" sz="2400" dirty="0" err="1" smtClean="0"/>
              <a:t>harus</a:t>
            </a:r>
            <a:r>
              <a:rPr lang="en-US" sz="2400" dirty="0" smtClean="0"/>
              <a:t> </a:t>
            </a:r>
            <a:r>
              <a:rPr lang="en-US" sz="2400" dirty="0" err="1" smtClean="0"/>
              <a:t>mengumpulkannya</a:t>
            </a:r>
            <a:r>
              <a:rPr lang="en-US" sz="2400" dirty="0" smtClean="0"/>
              <a:t>. </a:t>
            </a:r>
            <a:r>
              <a:rPr lang="en-US" sz="2400" dirty="0" err="1" smtClean="0"/>
              <a:t>Ciri</a:t>
            </a:r>
            <a:r>
              <a:rPr lang="en-US" sz="2400" dirty="0" smtClean="0"/>
              <a:t> </a:t>
            </a:r>
            <a:r>
              <a:rPr lang="en-US" sz="2400" dirty="0" err="1" smtClean="0"/>
              <a:t>khas</a:t>
            </a:r>
            <a:r>
              <a:rPr lang="en-US" sz="2400" dirty="0" smtClean="0"/>
              <a:t> </a:t>
            </a:r>
            <a:r>
              <a:rPr lang="en-US" sz="2400" dirty="0" err="1" smtClean="0"/>
              <a:t>pertanyaan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err="1" smtClean="0"/>
              <a:t>antaranya</a:t>
            </a:r>
            <a:r>
              <a:rPr lang="en-US" sz="2400" dirty="0" smtClean="0"/>
              <a:t> </a:t>
            </a:r>
            <a:r>
              <a:rPr lang="en-US" sz="2400" dirty="0" err="1" smtClean="0"/>
              <a:t>memakai</a:t>
            </a:r>
            <a:r>
              <a:rPr lang="en-US" sz="2400" dirty="0" smtClean="0"/>
              <a:t> </a:t>
            </a:r>
            <a:r>
              <a:rPr lang="en-US" sz="2400" dirty="0" err="1" smtClean="0"/>
              <a:t>kata</a:t>
            </a:r>
            <a:r>
              <a:rPr lang="en-US" sz="2400" dirty="0" smtClean="0"/>
              <a:t> </a:t>
            </a:r>
            <a:r>
              <a:rPr lang="en-US" sz="2400" dirty="0" err="1" smtClean="0"/>
              <a:t>tanya</a:t>
            </a:r>
            <a:r>
              <a:rPr lang="en-US" sz="2400" dirty="0" smtClean="0"/>
              <a:t> </a:t>
            </a:r>
            <a:r>
              <a:rPr lang="en-US" sz="2400" b="1" dirty="0" smtClean="0"/>
              <a:t>why</a:t>
            </a:r>
            <a:r>
              <a:rPr lang="en-US" sz="2400" dirty="0" smtClean="0"/>
              <a:t>. </a:t>
            </a:r>
            <a:endParaRPr lang="en-US" sz="2400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5:</a:t>
            </a:r>
          </a:p>
          <a:p>
            <a:r>
              <a:rPr lang="en-US" sz="2400" b="1" dirty="0" err="1" smtClean="0"/>
              <a:t>Lakukan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curah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pendapat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untuk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menentukan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materi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atau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kompetensi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apa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dianggap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sulit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oleh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siswa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guru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kaitannya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SKL UN.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381000" y="3429000"/>
            <a:ext cx="838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sz="2400" b="1" dirty="0" err="1" smtClean="0"/>
              <a:t>Membaca</a:t>
            </a:r>
            <a:endParaRPr lang="en-US" sz="2400" dirty="0" smtClean="0"/>
          </a:p>
          <a:p>
            <a:r>
              <a:rPr lang="en-US" sz="2400" b="1" dirty="0" err="1" smtClean="0"/>
              <a:t>Menentukan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Pikiran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Utama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Paragraf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err="1" smtClean="0"/>
              <a:t>Kompetensi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diujikan</a:t>
            </a:r>
            <a:r>
              <a:rPr lang="en-US" sz="2400" dirty="0" smtClean="0"/>
              <a:t> </a:t>
            </a:r>
            <a:r>
              <a:rPr lang="en-US" sz="2400" dirty="0" err="1" smtClean="0"/>
              <a:t>berupa</a:t>
            </a:r>
            <a:r>
              <a:rPr lang="en-US" sz="2400" dirty="0" smtClean="0"/>
              <a:t> </a:t>
            </a:r>
            <a:r>
              <a:rPr lang="en-US" sz="2400" dirty="0" err="1" smtClean="0"/>
              <a:t>pertanyaan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menentukan</a:t>
            </a:r>
            <a:r>
              <a:rPr lang="en-US" sz="2400" dirty="0" smtClean="0"/>
              <a:t> </a:t>
            </a:r>
            <a:r>
              <a:rPr lang="en-US" sz="2400" dirty="0" err="1" smtClean="0"/>
              <a:t>pokok</a:t>
            </a:r>
            <a:r>
              <a:rPr lang="id-ID" sz="2400" dirty="0" smtClean="0"/>
              <a:t> </a:t>
            </a:r>
            <a:r>
              <a:rPr lang="en-US" sz="2400" dirty="0" err="1" smtClean="0"/>
              <a:t>pikiran</a:t>
            </a:r>
            <a:r>
              <a:rPr lang="en-US" sz="2400" dirty="0" smtClean="0"/>
              <a:t> </a:t>
            </a:r>
            <a:r>
              <a:rPr lang="en-US" sz="2400" dirty="0" err="1" smtClean="0"/>
              <a:t>utama</a:t>
            </a:r>
            <a:r>
              <a:rPr lang="en-US" sz="2400" dirty="0" smtClean="0"/>
              <a:t> paragraph </a:t>
            </a:r>
            <a:r>
              <a:rPr lang="en-US" sz="2400" dirty="0" err="1" smtClean="0"/>
              <a:t>tertentu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teks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disajikan</a:t>
            </a:r>
            <a:r>
              <a:rPr lang="en-US" sz="2400" dirty="0" smtClean="0"/>
              <a:t>.</a:t>
            </a:r>
            <a:r>
              <a:rPr lang="id-ID" sz="2400" dirty="0" smtClean="0"/>
              <a:t> </a:t>
            </a:r>
            <a:r>
              <a:rPr lang="en-US" sz="2400" dirty="0" err="1" smtClean="0"/>
              <a:t>Pilihan</a:t>
            </a:r>
            <a:r>
              <a:rPr lang="en-US" sz="2400" dirty="0" smtClean="0"/>
              <a:t> </a:t>
            </a:r>
            <a:r>
              <a:rPr lang="en-US" sz="2400" dirty="0" err="1" smtClean="0"/>
              <a:t>jawaban</a:t>
            </a:r>
            <a:r>
              <a:rPr lang="en-US" sz="2400" dirty="0" smtClean="0"/>
              <a:t> </a:t>
            </a:r>
            <a:r>
              <a:rPr lang="en-US" sz="2400" dirty="0" err="1" smtClean="0"/>
              <a:t>berupa</a:t>
            </a:r>
            <a:r>
              <a:rPr lang="en-US" sz="2400" dirty="0" smtClean="0"/>
              <a:t> </a:t>
            </a:r>
            <a:r>
              <a:rPr lang="en-US" sz="2400" dirty="0" err="1" smtClean="0"/>
              <a:t>kalimat</a:t>
            </a:r>
            <a:r>
              <a:rPr lang="en-US" sz="2400" dirty="0" smtClean="0"/>
              <a:t>,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bukan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bentuk</a:t>
            </a:r>
            <a:r>
              <a:rPr lang="en-US" sz="2400" dirty="0" smtClean="0"/>
              <a:t> </a:t>
            </a:r>
            <a:r>
              <a:rPr lang="en-US" sz="2400" dirty="0" err="1" smtClean="0"/>
              <a:t>frasa</a:t>
            </a:r>
            <a:r>
              <a:rPr lang="en-US" sz="2400" dirty="0" smtClean="0"/>
              <a:t>/</a:t>
            </a:r>
            <a:r>
              <a:rPr lang="en-US" sz="2400" dirty="0" err="1" smtClean="0"/>
              <a:t>klausa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5:</a:t>
            </a:r>
          </a:p>
          <a:p>
            <a:r>
              <a:rPr lang="en-US" sz="2400" b="1" dirty="0" err="1" smtClean="0"/>
              <a:t>Lakukan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curah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pendapat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untuk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menentukan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materi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atau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kompetensi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apa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dianggap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sulit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oleh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siswa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guru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kaitannya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SKL UN.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381000" y="3429000"/>
            <a:ext cx="838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sz="2400" b="1" dirty="0" err="1" smtClean="0"/>
              <a:t>Membaca</a:t>
            </a:r>
            <a:endParaRPr lang="en-US" sz="2400" dirty="0" smtClean="0"/>
          </a:p>
          <a:p>
            <a:r>
              <a:rPr lang="en-US" sz="2400" b="1" dirty="0" err="1" smtClean="0"/>
              <a:t>Menentukan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Makna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Kata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err="1" smtClean="0"/>
              <a:t>Arti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makna</a:t>
            </a:r>
            <a:r>
              <a:rPr lang="en-US" sz="2400" dirty="0" smtClean="0"/>
              <a:t> </a:t>
            </a:r>
            <a:r>
              <a:rPr lang="en-US" sz="2400" dirty="0" err="1" smtClean="0"/>
              <a:t>kata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arti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maksud</a:t>
            </a:r>
            <a:r>
              <a:rPr lang="en-US" sz="2400" dirty="0" smtClean="0"/>
              <a:t> yang </a:t>
            </a:r>
            <a:r>
              <a:rPr lang="en-US" sz="2400" dirty="0" err="1" smtClean="0"/>
              <a:t>terkandung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dirty="0" err="1" smtClean="0"/>
              <a:t>kata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kalimat</a:t>
            </a:r>
            <a:r>
              <a:rPr lang="en-US" sz="2400" dirty="0" smtClean="0"/>
              <a:t> </a:t>
            </a:r>
            <a:r>
              <a:rPr lang="en-US" sz="2400" dirty="0" err="1" smtClean="0"/>
              <a:t>sesuai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i="1" dirty="0" err="1" smtClean="0"/>
              <a:t>cotext</a:t>
            </a:r>
            <a:r>
              <a:rPr lang="en-US" sz="2400" i="1" dirty="0" smtClean="0"/>
              <a:t>/context-clue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i="1" dirty="0" err="1" smtClean="0"/>
              <a:t>contextnya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5:</a:t>
            </a:r>
          </a:p>
          <a:p>
            <a:r>
              <a:rPr lang="en-US" sz="2400" b="1" dirty="0" err="1" smtClean="0"/>
              <a:t>Lakukan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curah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pendapat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untuk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menentukan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materi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atau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kompetensi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apa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dianggap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sulit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oleh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siswa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guru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kaitannya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SKL UN.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381000" y="3429000"/>
            <a:ext cx="838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sz="2400" b="1" dirty="0" err="1" smtClean="0"/>
              <a:t>Membaca</a:t>
            </a:r>
            <a:endParaRPr lang="en-US" sz="2400" dirty="0" smtClean="0"/>
          </a:p>
          <a:p>
            <a:r>
              <a:rPr lang="en-US" sz="2400" b="1" dirty="0" err="1" smtClean="0"/>
              <a:t>Menentukan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Tujuan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Penulisan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Teks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err="1" smtClean="0"/>
              <a:t>Materi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diujikan</a:t>
            </a:r>
            <a:r>
              <a:rPr lang="en-US" sz="2400" dirty="0" smtClean="0"/>
              <a:t> </a:t>
            </a:r>
            <a:r>
              <a:rPr lang="en-US" sz="2400" dirty="0" err="1" smtClean="0"/>
              <a:t>berupa</a:t>
            </a:r>
            <a:r>
              <a:rPr lang="en-US" sz="2400" dirty="0" smtClean="0"/>
              <a:t> </a:t>
            </a:r>
            <a:r>
              <a:rPr lang="en-US" sz="2400" dirty="0" err="1" smtClean="0"/>
              <a:t>pertanyaan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menanyakan</a:t>
            </a:r>
            <a:r>
              <a:rPr lang="en-US" sz="2400" dirty="0" smtClean="0"/>
              <a:t> </a:t>
            </a:r>
            <a:r>
              <a:rPr lang="en-US" sz="2400" dirty="0" err="1" smtClean="0"/>
              <a:t>tujuan</a:t>
            </a:r>
            <a:r>
              <a:rPr lang="en-US" sz="2400" dirty="0" smtClean="0"/>
              <a:t> </a:t>
            </a:r>
            <a:r>
              <a:rPr lang="en-US" sz="2400" dirty="0" err="1" smtClean="0"/>
              <a:t>penulisan</a:t>
            </a:r>
            <a:r>
              <a:rPr lang="en-US" sz="2400" dirty="0" smtClean="0"/>
              <a:t> </a:t>
            </a:r>
            <a:r>
              <a:rPr lang="en-US" sz="2400" dirty="0" err="1" smtClean="0"/>
              <a:t>teks</a:t>
            </a:r>
            <a:r>
              <a:rPr lang="en-US" sz="2400" dirty="0" smtClean="0"/>
              <a:t> </a:t>
            </a:r>
            <a:r>
              <a:rPr lang="en-US" sz="2400" dirty="0" err="1" smtClean="0"/>
              <a:t>tersebut</a:t>
            </a:r>
            <a:r>
              <a:rPr lang="en-US" sz="2400" dirty="0" smtClean="0"/>
              <a:t>. </a:t>
            </a:r>
            <a:r>
              <a:rPr lang="en-US" sz="2400" dirty="0" err="1" smtClean="0"/>
              <a:t>Pilihan</a:t>
            </a:r>
            <a:r>
              <a:rPr lang="en-US" sz="2400" dirty="0" smtClean="0"/>
              <a:t> </a:t>
            </a:r>
            <a:r>
              <a:rPr lang="en-US" sz="2400" dirty="0" err="1" smtClean="0"/>
              <a:t>jawaban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pertanyaan</a:t>
            </a:r>
            <a:r>
              <a:rPr lang="en-US" sz="2400" dirty="0" smtClean="0"/>
              <a:t> </a:t>
            </a:r>
            <a:r>
              <a:rPr lang="en-US" sz="2400" dirty="0" err="1" smtClean="0"/>
              <a:t>bisa</a:t>
            </a:r>
            <a:r>
              <a:rPr lang="en-US" sz="2400" dirty="0" smtClean="0"/>
              <a:t> </a:t>
            </a:r>
            <a:r>
              <a:rPr lang="en-US" sz="2400" dirty="0" err="1" smtClean="0"/>
              <a:t>berupa</a:t>
            </a:r>
            <a:r>
              <a:rPr lang="en-US" sz="2400" dirty="0" smtClean="0"/>
              <a:t> </a:t>
            </a:r>
            <a:r>
              <a:rPr lang="en-US" sz="2400" dirty="0" err="1" smtClean="0"/>
              <a:t>frasa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mengandung</a:t>
            </a:r>
            <a:r>
              <a:rPr lang="en-US" sz="2400" dirty="0" smtClean="0"/>
              <a:t> </a:t>
            </a:r>
            <a:r>
              <a:rPr lang="en-US" sz="2400" dirty="0" err="1" smtClean="0"/>
              <a:t>maksud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menggunakan</a:t>
            </a:r>
            <a:r>
              <a:rPr lang="en-US" sz="2400" dirty="0" smtClean="0"/>
              <a:t> ‘</a:t>
            </a:r>
            <a:r>
              <a:rPr lang="en-US" sz="2400" dirty="0" err="1" smtClean="0"/>
              <a:t>to+infinitive</a:t>
            </a:r>
            <a:r>
              <a:rPr lang="en-US" sz="2400" dirty="0" smtClean="0"/>
              <a:t>’.</a:t>
            </a:r>
            <a:endParaRPr lang="en-US" sz="2400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5:</a:t>
            </a:r>
          </a:p>
          <a:p>
            <a:r>
              <a:rPr lang="en-US" sz="2400" b="1" dirty="0" err="1" smtClean="0"/>
              <a:t>Lakukan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curah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pendapat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untuk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menentukan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materi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atau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kompetensi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apa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dianggap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sulit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oleh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siswa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guru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kaitannya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SKL UN.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381000" y="3276600"/>
            <a:ext cx="838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sz="2400" b="1" dirty="0" err="1" smtClean="0"/>
              <a:t>Membaca</a:t>
            </a:r>
            <a:endParaRPr lang="en-US" sz="2400" dirty="0" smtClean="0"/>
          </a:p>
          <a:p>
            <a:r>
              <a:rPr lang="en-US" sz="2400" b="1" dirty="0" err="1" smtClean="0"/>
              <a:t>Menentukan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Nilai</a:t>
            </a:r>
            <a:r>
              <a:rPr lang="en-US" sz="2400" b="1" dirty="0" smtClean="0"/>
              <a:t> Moral</a:t>
            </a:r>
          </a:p>
          <a:p>
            <a:endParaRPr lang="en-US" sz="2400" dirty="0" smtClean="0"/>
          </a:p>
          <a:p>
            <a:r>
              <a:rPr lang="en-US" sz="2400" dirty="0" err="1" smtClean="0"/>
              <a:t>Kompetensi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diujikan</a:t>
            </a:r>
            <a:r>
              <a:rPr lang="en-US" sz="2400" dirty="0" smtClean="0"/>
              <a:t> </a:t>
            </a:r>
            <a:r>
              <a:rPr lang="en-US" sz="2400" dirty="0" err="1" smtClean="0"/>
              <a:t>berupa</a:t>
            </a:r>
            <a:r>
              <a:rPr lang="en-US" sz="2400" dirty="0" smtClean="0"/>
              <a:t> </a:t>
            </a:r>
            <a:r>
              <a:rPr lang="en-US" sz="2400" dirty="0" err="1" smtClean="0"/>
              <a:t>pertanyaan</a:t>
            </a:r>
            <a:r>
              <a:rPr lang="en-US" sz="2400" dirty="0" smtClean="0"/>
              <a:t> </a:t>
            </a:r>
            <a:r>
              <a:rPr lang="en-US" sz="2400" dirty="0" err="1" smtClean="0"/>
              <a:t>mengenai</a:t>
            </a:r>
            <a:r>
              <a:rPr lang="en-US" sz="2400" dirty="0" smtClean="0"/>
              <a:t> </a:t>
            </a:r>
            <a:r>
              <a:rPr lang="en-US" sz="2400" dirty="0" err="1" smtClean="0"/>
              <a:t>pelajaran</a:t>
            </a:r>
            <a:r>
              <a:rPr lang="en-US" sz="2400" dirty="0" smtClean="0"/>
              <a:t> </a:t>
            </a:r>
            <a:r>
              <a:rPr lang="en-US" sz="2400" dirty="0" err="1" smtClean="0"/>
              <a:t>hidup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pesan</a:t>
            </a:r>
            <a:r>
              <a:rPr lang="en-US" sz="2400" dirty="0" smtClean="0"/>
              <a:t> moral yang </a:t>
            </a:r>
            <a:r>
              <a:rPr lang="en-US" sz="2400" dirty="0" err="1" smtClean="0"/>
              <a:t>diperoleh</a:t>
            </a:r>
            <a:r>
              <a:rPr lang="en-US" sz="2400" dirty="0" smtClean="0"/>
              <a:t> </a:t>
            </a:r>
            <a:r>
              <a:rPr lang="en-US" sz="2400" dirty="0" err="1" smtClean="0"/>
              <a:t>setelah</a:t>
            </a:r>
            <a:r>
              <a:rPr lang="en-US" sz="2400" dirty="0" smtClean="0"/>
              <a:t> </a:t>
            </a:r>
            <a:r>
              <a:rPr lang="en-US" sz="2400" dirty="0" err="1" smtClean="0"/>
              <a:t>membaca</a:t>
            </a:r>
            <a:r>
              <a:rPr lang="en-US" sz="2400" dirty="0" smtClean="0"/>
              <a:t> </a:t>
            </a:r>
            <a:r>
              <a:rPr lang="en-US" sz="2400" dirty="0" err="1" smtClean="0"/>
              <a:t>teks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disajikan</a:t>
            </a:r>
            <a:r>
              <a:rPr lang="en-US" sz="2400" dirty="0" smtClean="0"/>
              <a:t>. </a:t>
            </a:r>
            <a:r>
              <a:rPr lang="en-US" sz="2400" dirty="0" err="1" smtClean="0"/>
              <a:t>Pilihan</a:t>
            </a:r>
            <a:r>
              <a:rPr lang="en-US" sz="2400" dirty="0" smtClean="0"/>
              <a:t> </a:t>
            </a:r>
            <a:r>
              <a:rPr lang="en-US" sz="2400" dirty="0" err="1" smtClean="0"/>
              <a:t>jawaban</a:t>
            </a:r>
            <a:r>
              <a:rPr lang="en-US" sz="2400" dirty="0" smtClean="0"/>
              <a:t> </a:t>
            </a:r>
            <a:r>
              <a:rPr lang="en-US" sz="2400" dirty="0" err="1" smtClean="0"/>
              <a:t>berupa</a:t>
            </a:r>
            <a:r>
              <a:rPr lang="en-US" sz="2400" dirty="0" smtClean="0"/>
              <a:t> </a:t>
            </a:r>
            <a:r>
              <a:rPr lang="en-US" sz="2400" dirty="0" err="1" smtClean="0"/>
              <a:t>kalimat</a:t>
            </a:r>
            <a:r>
              <a:rPr lang="en-US" sz="2400" dirty="0" smtClean="0"/>
              <a:t> </a:t>
            </a:r>
            <a:r>
              <a:rPr lang="en-US" sz="2400" dirty="0" err="1" smtClean="0"/>
              <a:t>lengkap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merupakan</a:t>
            </a:r>
            <a:r>
              <a:rPr lang="en-US" sz="2400" dirty="0" smtClean="0"/>
              <a:t> </a:t>
            </a:r>
            <a:r>
              <a:rPr lang="en-US" sz="2400" dirty="0" err="1" smtClean="0"/>
              <a:t>pepatah</a:t>
            </a:r>
            <a:r>
              <a:rPr lang="en-US" sz="2400" dirty="0" smtClean="0"/>
              <a:t>/</a:t>
            </a:r>
            <a:r>
              <a:rPr lang="en-US" sz="2400" dirty="0" err="1" smtClean="0"/>
              <a:t>ungkapan</a:t>
            </a:r>
            <a:r>
              <a:rPr lang="en-US" sz="2400" dirty="0" smtClean="0"/>
              <a:t> (proverb)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kalimat</a:t>
            </a:r>
            <a:r>
              <a:rPr lang="en-US" sz="2400" dirty="0" smtClean="0"/>
              <a:t> </a:t>
            </a:r>
            <a:r>
              <a:rPr lang="en-US" sz="2400" dirty="0" err="1" smtClean="0"/>
              <a:t>lainnya</a:t>
            </a:r>
            <a:r>
              <a:rPr lang="en-US" sz="2400" dirty="0" smtClean="0"/>
              <a:t>. </a:t>
            </a:r>
            <a:endParaRPr lang="en-US" sz="2400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5:</a:t>
            </a:r>
          </a:p>
          <a:p>
            <a:r>
              <a:rPr lang="en-US" sz="2400" b="1" dirty="0" err="1" smtClean="0"/>
              <a:t>Lakukan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curah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pendapat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untuk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menentukan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materi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atau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kompetensi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apa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dianggap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sulit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oleh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siswa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guru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kaitannya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SKL UN.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381000" y="3352800"/>
            <a:ext cx="8382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sz="2400" b="1" dirty="0" err="1" smtClean="0"/>
              <a:t>Menulis</a:t>
            </a:r>
            <a:endParaRPr lang="en-US" sz="2400" dirty="0" smtClean="0"/>
          </a:p>
          <a:p>
            <a:r>
              <a:rPr lang="en-US" sz="2400" b="1" dirty="0" err="1" smtClean="0"/>
              <a:t>Melengkapi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Paragraf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Rumpang</a:t>
            </a:r>
            <a:endParaRPr lang="en-US" sz="2400" b="1" dirty="0" smtClean="0"/>
          </a:p>
          <a:p>
            <a:r>
              <a:rPr lang="en-US" sz="2400" dirty="0" err="1" smtClean="0"/>
              <a:t>Siswa</a:t>
            </a:r>
            <a:r>
              <a:rPr lang="en-US" sz="2400" dirty="0" smtClean="0"/>
              <a:t> </a:t>
            </a:r>
            <a:r>
              <a:rPr lang="en-US" sz="2400" dirty="0" err="1" smtClean="0"/>
              <a:t>dituntut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mampu</a:t>
            </a:r>
            <a:r>
              <a:rPr lang="en-US" sz="2400" dirty="0" smtClean="0"/>
              <a:t> </a:t>
            </a:r>
            <a:r>
              <a:rPr lang="en-US" sz="2400" dirty="0" err="1" smtClean="0"/>
              <a:t>menentukan</a:t>
            </a:r>
            <a:r>
              <a:rPr lang="en-US" sz="2400" dirty="0" smtClean="0"/>
              <a:t> </a:t>
            </a:r>
            <a:r>
              <a:rPr lang="en-US" sz="2400" dirty="0" err="1" smtClean="0"/>
              <a:t>kata</a:t>
            </a:r>
            <a:r>
              <a:rPr lang="en-US" sz="2400" dirty="0" smtClean="0"/>
              <a:t> yang </a:t>
            </a:r>
            <a:r>
              <a:rPr lang="en-US" sz="2400" dirty="0" err="1" smtClean="0"/>
              <a:t>tepat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melengkapi</a:t>
            </a:r>
            <a:r>
              <a:rPr lang="en-US" sz="2400" dirty="0" smtClean="0"/>
              <a:t> </a:t>
            </a:r>
            <a:r>
              <a:rPr lang="en-US" sz="2400" dirty="0" err="1" smtClean="0"/>
              <a:t>suatu</a:t>
            </a:r>
            <a:r>
              <a:rPr lang="en-US" sz="2400" dirty="0" smtClean="0"/>
              <a:t> paragraph/ passage </a:t>
            </a:r>
            <a:r>
              <a:rPr lang="en-US" sz="2400" dirty="0" err="1" smtClean="0"/>
              <a:t>rumpang</a:t>
            </a:r>
            <a:r>
              <a:rPr lang="en-US" sz="2400" dirty="0" smtClean="0"/>
              <a:t>.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melengkapi</a:t>
            </a:r>
            <a:r>
              <a:rPr lang="en-US" sz="2400" dirty="0" smtClean="0"/>
              <a:t> </a:t>
            </a:r>
            <a:r>
              <a:rPr lang="en-US" sz="2400" dirty="0" err="1" smtClean="0"/>
              <a:t>rumpang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paragraph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kata</a:t>
            </a:r>
            <a:r>
              <a:rPr lang="en-US" sz="2400" dirty="0" smtClean="0"/>
              <a:t> (</a:t>
            </a:r>
            <a:r>
              <a:rPr lang="en-US" sz="2400" dirty="0" err="1" smtClean="0"/>
              <a:t>kata</a:t>
            </a:r>
            <a:r>
              <a:rPr lang="en-US" sz="2400" dirty="0" smtClean="0"/>
              <a:t> </a:t>
            </a:r>
            <a:r>
              <a:rPr lang="en-US" sz="2400" dirty="0" err="1" smtClean="0"/>
              <a:t>kerja</a:t>
            </a:r>
            <a:r>
              <a:rPr lang="en-US" sz="2400" dirty="0" smtClean="0"/>
              <a:t>, </a:t>
            </a:r>
            <a:r>
              <a:rPr lang="en-US" sz="2400" dirty="0" err="1" smtClean="0"/>
              <a:t>kata</a:t>
            </a:r>
            <a:r>
              <a:rPr lang="en-US" sz="2400" dirty="0" smtClean="0"/>
              <a:t> </a:t>
            </a:r>
            <a:r>
              <a:rPr lang="en-US" sz="2400" dirty="0" err="1" smtClean="0"/>
              <a:t>benda</a:t>
            </a:r>
            <a:r>
              <a:rPr lang="en-US" sz="2400" dirty="0" smtClean="0"/>
              <a:t>, </a:t>
            </a:r>
            <a:r>
              <a:rPr lang="en-US" sz="2400" dirty="0" err="1" smtClean="0"/>
              <a:t>kata</a:t>
            </a:r>
            <a:r>
              <a:rPr lang="en-US" sz="2400" dirty="0" smtClean="0"/>
              <a:t> </a:t>
            </a:r>
            <a:r>
              <a:rPr lang="en-US" sz="2400" dirty="0" err="1" smtClean="0"/>
              <a:t>sifat</a:t>
            </a:r>
            <a:r>
              <a:rPr lang="en-US" sz="2400" dirty="0" smtClean="0"/>
              <a:t>, </a:t>
            </a:r>
            <a:r>
              <a:rPr lang="en-US" sz="2400" dirty="0" err="1" smtClean="0"/>
              <a:t>kata</a:t>
            </a:r>
            <a:r>
              <a:rPr lang="en-US" sz="2400" dirty="0" smtClean="0"/>
              <a:t> </a:t>
            </a:r>
            <a:r>
              <a:rPr lang="en-US" sz="2400" dirty="0" err="1" smtClean="0"/>
              <a:t>keterangan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lain-lain) </a:t>
            </a:r>
            <a:r>
              <a:rPr lang="en-US" sz="2400" dirty="0" err="1" smtClean="0"/>
              <a:t>kemampuan</a:t>
            </a:r>
            <a:r>
              <a:rPr lang="en-US" sz="2400" dirty="0" smtClean="0"/>
              <a:t> </a:t>
            </a:r>
            <a:r>
              <a:rPr lang="en-US" sz="2400" dirty="0" err="1" smtClean="0"/>
              <a:t>siswa</a:t>
            </a:r>
            <a:r>
              <a:rPr lang="en-US" sz="2400" dirty="0" smtClean="0"/>
              <a:t> </a:t>
            </a:r>
            <a:r>
              <a:rPr lang="en-US" sz="2400" dirty="0" err="1" smtClean="0"/>
              <a:t>menemukan</a:t>
            </a:r>
            <a:r>
              <a:rPr lang="en-US" sz="2400" dirty="0" smtClean="0"/>
              <a:t> </a:t>
            </a:r>
            <a:r>
              <a:rPr lang="en-US" sz="2400" i="1" dirty="0" smtClean="0"/>
              <a:t>context-clue</a:t>
            </a:r>
            <a:r>
              <a:rPr lang="en-US" sz="2400" dirty="0" smtClean="0"/>
              <a:t> (</a:t>
            </a:r>
            <a:r>
              <a:rPr lang="en-US" sz="2400" i="1" dirty="0" err="1" smtClean="0"/>
              <a:t>cotext</a:t>
            </a:r>
            <a:r>
              <a:rPr lang="en-US" sz="2400" dirty="0" smtClean="0"/>
              <a:t>)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memahami</a:t>
            </a:r>
            <a:r>
              <a:rPr lang="en-US" sz="2400" dirty="0" smtClean="0"/>
              <a:t> </a:t>
            </a:r>
            <a:r>
              <a:rPr lang="en-US" sz="2400" i="1" dirty="0" smtClean="0"/>
              <a:t>context</a:t>
            </a:r>
            <a:r>
              <a:rPr lang="en-US" sz="2400" dirty="0" smtClean="0"/>
              <a:t> </a:t>
            </a:r>
            <a:r>
              <a:rPr lang="en-US" sz="2400" dirty="0" err="1" smtClean="0"/>
              <a:t>sangat</a:t>
            </a:r>
            <a:r>
              <a:rPr lang="en-US" sz="2400" dirty="0" smtClean="0"/>
              <a:t> </a:t>
            </a:r>
            <a:r>
              <a:rPr lang="en-US" sz="2400" dirty="0" err="1" smtClean="0"/>
              <a:t>menentukan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" y="1905000"/>
            <a:ext cx="80772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 err="1" smtClean="0"/>
              <a:t>Penutup</a:t>
            </a:r>
            <a:r>
              <a:rPr lang="en-US" sz="2400" dirty="0" smtClean="0"/>
              <a:t>(15’)</a:t>
            </a:r>
          </a:p>
          <a:p>
            <a:pPr lvl="0"/>
            <a:r>
              <a:rPr lang="en-US" sz="2400" dirty="0" err="1" smtClean="0"/>
              <a:t>Peserta</a:t>
            </a:r>
            <a:r>
              <a:rPr lang="en-US" sz="2400" dirty="0" smtClean="0"/>
              <a:t> </a:t>
            </a:r>
            <a:r>
              <a:rPr lang="en-US" sz="2400" dirty="0" err="1" smtClean="0"/>
              <a:t>merefleksi</a:t>
            </a:r>
            <a:r>
              <a:rPr lang="en-US" sz="2400" dirty="0" smtClean="0"/>
              <a:t>  </a:t>
            </a:r>
            <a:r>
              <a:rPr lang="en-US" sz="2400" dirty="0" err="1" smtClean="0"/>
              <a:t>diri</a:t>
            </a:r>
            <a:r>
              <a:rPr lang="en-US" sz="2400" dirty="0" smtClean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 smtClean="0"/>
              <a:t>Apakah</a:t>
            </a:r>
            <a:r>
              <a:rPr lang="en-US" sz="2400" dirty="0" smtClean="0"/>
              <a:t> </a:t>
            </a:r>
            <a:r>
              <a:rPr lang="en-US" sz="2400" dirty="0" err="1" smtClean="0"/>
              <a:t>pemahaman</a:t>
            </a:r>
            <a:r>
              <a:rPr lang="en-US" sz="2400" dirty="0" smtClean="0"/>
              <a:t> </a:t>
            </a:r>
            <a:r>
              <a:rPr lang="en-US" sz="2400" dirty="0" err="1" smtClean="0"/>
              <a:t>tentang</a:t>
            </a:r>
            <a:r>
              <a:rPr lang="en-US" sz="2400" dirty="0" smtClean="0"/>
              <a:t> SKL, SK </a:t>
            </a:r>
            <a:r>
              <a:rPr lang="en-US" sz="2400" dirty="0" err="1" smtClean="0"/>
              <a:t>dan</a:t>
            </a:r>
            <a:r>
              <a:rPr lang="en-US" sz="2400" dirty="0" smtClean="0"/>
              <a:t> KD yang </a:t>
            </a:r>
            <a:r>
              <a:rPr lang="en-US" sz="2400" dirty="0" err="1" smtClean="0"/>
              <a:t>mereka</a:t>
            </a:r>
            <a:r>
              <a:rPr lang="en-US" sz="2400" dirty="0" smtClean="0"/>
              <a:t> </a:t>
            </a:r>
            <a:r>
              <a:rPr lang="en-US" sz="2400" dirty="0" err="1" smtClean="0"/>
              <a:t>miliki</a:t>
            </a:r>
            <a:r>
              <a:rPr lang="en-US" sz="2400" dirty="0" smtClean="0"/>
              <a:t> </a:t>
            </a:r>
            <a:r>
              <a:rPr lang="en-US" sz="2400" dirty="0" err="1" smtClean="0"/>
              <a:t>selama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sudah</a:t>
            </a:r>
            <a:r>
              <a:rPr lang="en-US" sz="2400" dirty="0" smtClean="0"/>
              <a:t> </a:t>
            </a:r>
            <a:r>
              <a:rPr lang="en-US" sz="2400" dirty="0" err="1" smtClean="0"/>
              <a:t>benar</a:t>
            </a:r>
            <a:r>
              <a:rPr lang="en-US" sz="24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 smtClean="0"/>
              <a:t>Apakah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merencanakan</a:t>
            </a:r>
            <a:r>
              <a:rPr lang="en-US" sz="2400" dirty="0" smtClean="0"/>
              <a:t>, </a:t>
            </a:r>
            <a:r>
              <a:rPr lang="en-US" sz="2400" dirty="0" err="1" smtClean="0"/>
              <a:t>melaksanakan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mengevaluasi</a:t>
            </a:r>
            <a:r>
              <a:rPr lang="en-US" sz="2400" dirty="0" smtClean="0"/>
              <a:t>  </a:t>
            </a:r>
            <a:r>
              <a:rPr lang="en-US" sz="2400" dirty="0" err="1" smtClean="0"/>
              <a:t>sudah</a:t>
            </a:r>
            <a:r>
              <a:rPr lang="en-US" sz="2400" dirty="0" smtClean="0"/>
              <a:t> </a:t>
            </a:r>
            <a:r>
              <a:rPr lang="en-US" sz="2400" dirty="0" err="1" smtClean="0"/>
              <a:t>merujuk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SKL, SK </a:t>
            </a:r>
            <a:r>
              <a:rPr lang="en-US" sz="2400" dirty="0" err="1" smtClean="0"/>
              <a:t>dan</a:t>
            </a:r>
            <a:r>
              <a:rPr lang="en-US" sz="2400" dirty="0" smtClean="0"/>
              <a:t> KD?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 smtClean="0"/>
              <a:t>Apakah</a:t>
            </a:r>
            <a:r>
              <a:rPr lang="en-US" sz="2400" dirty="0" smtClean="0"/>
              <a:t> </a:t>
            </a:r>
            <a:r>
              <a:rPr lang="en-US" sz="2400" dirty="0" err="1" smtClean="0"/>
              <a:t>mereka</a:t>
            </a:r>
            <a:r>
              <a:rPr lang="en-US" sz="2400" dirty="0" smtClean="0"/>
              <a:t> </a:t>
            </a:r>
            <a:r>
              <a:rPr lang="en-US" sz="2400" dirty="0" err="1" smtClean="0"/>
              <a:t>selama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telah</a:t>
            </a:r>
            <a:r>
              <a:rPr lang="en-US" sz="2400" dirty="0" smtClean="0"/>
              <a:t> </a:t>
            </a:r>
            <a:r>
              <a:rPr lang="en-US" sz="2400" dirty="0" err="1" smtClean="0"/>
              <a:t>melakukan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analisis</a:t>
            </a:r>
            <a:r>
              <a:rPr lang="en-US" sz="2400" dirty="0" smtClean="0"/>
              <a:t> </a:t>
            </a:r>
            <a:r>
              <a:rPr lang="en-US" sz="2400" dirty="0" err="1" smtClean="0"/>
              <a:t>materi</a:t>
            </a:r>
            <a:r>
              <a:rPr lang="en-US" sz="2400" dirty="0" smtClean="0"/>
              <a:t> </a:t>
            </a:r>
            <a:r>
              <a:rPr lang="en-US" sz="2400" dirty="0" err="1" smtClean="0"/>
              <a:t>esensial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38400" y="3581400"/>
            <a:ext cx="37760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Terima</a:t>
            </a:r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kasih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" name="Action Button: Home 2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1495</Words>
  <Application>Microsoft Office PowerPoint</Application>
  <PresentationFormat>On-screen Show (4:3)</PresentationFormat>
  <Paragraphs>133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Noorg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12</cp:revision>
  <dcterms:created xsi:type="dcterms:W3CDTF">2012-05-15T02:40:31Z</dcterms:created>
  <dcterms:modified xsi:type="dcterms:W3CDTF">2012-09-12T14:57:33Z</dcterms:modified>
</cp:coreProperties>
</file>