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7" r:id="rId3"/>
    <p:sldId id="258" r:id="rId4"/>
    <p:sldId id="289" r:id="rId5"/>
    <p:sldId id="290" r:id="rId6"/>
    <p:sldId id="291" r:id="rId7"/>
    <p:sldId id="292" r:id="rId8"/>
    <p:sldId id="293" r:id="rId9"/>
    <p:sldId id="294" r:id="rId10"/>
    <p:sldId id="29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00361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798" y="-4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205B52-38F4-4400-BD6C-29032758D2B5}"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205B52-38F4-4400-BD6C-29032758D2B5}"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205B52-38F4-4400-BD6C-29032758D2B5}"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205B52-38F4-4400-BD6C-29032758D2B5}"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205B52-38F4-4400-BD6C-29032758D2B5}" type="datetimeFigureOut">
              <a:rPr lang="en-US" smtClean="0"/>
              <a:pPr/>
              <a:t>8/2/2012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205B52-38F4-4400-BD6C-29032758D2B5}" type="datetimeFigureOut">
              <a:rPr lang="en-US" smtClean="0"/>
              <a:pPr/>
              <a:t>8/2/2012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205B52-38F4-4400-BD6C-29032758D2B5}" type="datetimeFigureOut">
              <a:rPr lang="en-US" smtClean="0"/>
              <a:pPr/>
              <a:t>8/2/2012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205B52-38F4-4400-BD6C-29032758D2B5}"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205B52-38F4-4400-BD6C-29032758D2B5}"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205B52-38F4-4400-BD6C-29032758D2B5}"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205B52-38F4-4400-BD6C-29032758D2B5}"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1E542-266B-41B5-94C0-1FC644056F4F}" type="slidenum">
              <a:rPr lang="en-US" smtClean="0"/>
              <a:pPr/>
              <a:t>‹#›</a:t>
            </a:fld>
            <a:endParaRPr lang="en-US"/>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205B52-38F4-4400-BD6C-29032758D2B5}" type="datetimeFigureOut">
              <a:rPr lang="en-US" smtClean="0"/>
              <a:pPr/>
              <a:t>8/2/2012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01E542-266B-41B5-94C0-1FC644056F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Bar dir="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514600"/>
            <a:ext cx="7924800" cy="3139321"/>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dirty="0" smtClean="0">
                <a:solidFill>
                  <a:srgbClr val="C00000"/>
                </a:solidFill>
              </a:rPr>
              <a:t>PENILAIAN </a:t>
            </a:r>
            <a:endParaRPr lang="en-US" sz="6600" dirty="0" smtClean="0">
              <a:solidFill>
                <a:srgbClr val="C00000"/>
              </a:solidFill>
            </a:endParaRPr>
          </a:p>
          <a:p>
            <a:pPr algn="ctr"/>
            <a:r>
              <a:rPr lang="en-US" sz="6600" b="1" dirty="0" smtClean="0">
                <a:solidFill>
                  <a:srgbClr val="C00000"/>
                </a:solidFill>
              </a:rPr>
              <a:t>MATA PELAJARAN BAHASA INGGRIS</a:t>
            </a:r>
            <a:endParaRPr lang="en-US" sz="6600" dirty="0">
              <a:solidFill>
                <a:srgbClr val="C00000"/>
              </a:solidFill>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428596" y="1828800"/>
            <a:ext cx="828674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2400" b="1" i="0" u="none" strike="noStrike" cap="none" normalizeH="0" baseline="0" dirty="0" smtClean="0">
                <a:ln>
                  <a:noFill/>
                </a:ln>
                <a:effectLst/>
                <a:latin typeface="Arial Rounded MT Bold" pitchFamily="34" charset="0"/>
                <a:ea typeface="Calibri" pitchFamily="34" charset="0"/>
                <a:cs typeface="Trebuchet MS" pitchFamily="34" charset="0"/>
              </a:rPr>
              <a:t>PENILAIAN </a:t>
            </a:r>
          </a:p>
          <a:p>
            <a:pPr lvl="0" fontAlgn="base">
              <a:spcBef>
                <a:spcPct val="0"/>
              </a:spcBef>
              <a:spcAft>
                <a:spcPct val="0"/>
              </a:spcAft>
            </a:pPr>
            <a:endParaRPr lang="en-US" sz="2400" b="1" dirty="0" smtClean="0">
              <a:latin typeface="Arial Rounded MT Bold" pitchFamily="34" charset="0"/>
              <a:ea typeface="Calibri" pitchFamily="34" charset="0"/>
              <a:cs typeface="Trebuchet MS" pitchFamily="34" charset="0"/>
            </a:endParaRPr>
          </a:p>
          <a:p>
            <a:pPr lvl="0" fontAlgn="base">
              <a:spcBef>
                <a:spcPct val="0"/>
              </a:spcBef>
              <a:spcAft>
                <a:spcPct val="0"/>
              </a:spcAft>
            </a:pPr>
            <a:r>
              <a:rPr kumimoji="0" lang="en-US" sz="2400" i="0" u="none" strike="noStrike" cap="none" normalizeH="0" baseline="0" dirty="0" err="1" smtClean="0">
                <a:ln>
                  <a:noFill/>
                </a:ln>
                <a:effectLst/>
                <a:latin typeface="Arial Rounded MT Bold" pitchFamily="34" charset="0"/>
                <a:ea typeface="Calibri" pitchFamily="34" charset="0"/>
                <a:cs typeface="Trebuchet MS" pitchFamily="34" charset="0"/>
              </a:rPr>
              <a:t>Penilaian</a:t>
            </a:r>
            <a:r>
              <a:rPr kumimoji="0" lang="en-US" sz="2400" i="0" u="none" strike="noStrike" cap="none" normalizeH="0" baseline="0" dirty="0" smtClean="0">
                <a:ln>
                  <a:noFill/>
                </a:ln>
                <a:effectLst/>
                <a:latin typeface="Arial Rounded MT Bold" pitchFamily="34" charset="0"/>
                <a:ea typeface="Calibri" pitchFamily="34" charset="0"/>
                <a:cs typeface="Trebuchet MS" pitchFamily="34" charset="0"/>
              </a:rPr>
              <a:t> </a:t>
            </a:r>
            <a:r>
              <a:rPr kumimoji="0" lang="en-US" sz="2400" i="0" u="none" strike="noStrike" cap="none" normalizeH="0" baseline="0" dirty="0" err="1" smtClean="0">
                <a:ln>
                  <a:noFill/>
                </a:ln>
                <a:effectLst/>
                <a:latin typeface="Arial Rounded MT Bold" pitchFamily="34" charset="0"/>
                <a:ea typeface="Calibri" pitchFamily="34" charset="0"/>
                <a:cs typeface="Trebuchet MS" pitchFamily="34" charset="0"/>
              </a:rPr>
              <a:t>adalah</a:t>
            </a:r>
            <a:r>
              <a:rPr kumimoji="0" lang="en-US" sz="2400" i="0" u="none" strike="noStrike" cap="none" normalizeH="0" baseline="0" dirty="0" smtClean="0">
                <a:ln>
                  <a:noFill/>
                </a:ln>
                <a:effectLst/>
                <a:latin typeface="Arial Rounded MT Bold" pitchFamily="34" charset="0"/>
                <a:ea typeface="Calibri" pitchFamily="34" charset="0"/>
                <a:cs typeface="Trebuchet MS" pitchFamily="34" charset="0"/>
              </a:rPr>
              <a:t> </a:t>
            </a:r>
            <a:r>
              <a:rPr kumimoji="0" lang="en-US" sz="2400" i="0" u="none" strike="noStrike" cap="none" normalizeH="0" baseline="0" dirty="0" err="1" smtClean="0">
                <a:ln>
                  <a:noFill/>
                </a:ln>
                <a:effectLst/>
                <a:latin typeface="Arial Rounded MT Bold" pitchFamily="34" charset="0"/>
                <a:ea typeface="Calibri" pitchFamily="34" charset="0"/>
                <a:cs typeface="Trebuchet MS" pitchFamily="34" charset="0"/>
              </a:rPr>
              <a:t>kegiatan</a:t>
            </a:r>
            <a:r>
              <a:rPr kumimoji="0" lang="en-US" sz="2400" i="0" u="none" strike="noStrike" cap="none" normalizeH="0" baseline="0" dirty="0" smtClean="0">
                <a:ln>
                  <a:noFill/>
                </a:ln>
                <a:effectLst/>
                <a:latin typeface="Arial Rounded MT Bold" pitchFamily="34" charset="0"/>
                <a:ea typeface="Calibri" pitchFamily="34" charset="0"/>
                <a:cs typeface="Trebuchet MS" pitchFamily="34" charset="0"/>
              </a:rPr>
              <a:t> </a:t>
            </a:r>
            <a:r>
              <a:rPr kumimoji="0" lang="en-US" sz="2400" i="0" u="none" strike="noStrike" cap="none" normalizeH="0" baseline="0" dirty="0" err="1" smtClean="0">
                <a:ln>
                  <a:noFill/>
                </a:ln>
                <a:effectLst/>
                <a:latin typeface="Arial Rounded MT Bold" pitchFamily="34" charset="0"/>
                <a:ea typeface="Calibri" pitchFamily="34" charset="0"/>
                <a:cs typeface="Trebuchet MS" pitchFamily="34" charset="0"/>
              </a:rPr>
              <a:t>pengumpulan</a:t>
            </a:r>
            <a:r>
              <a:rPr kumimoji="0" lang="en-US" sz="2400" i="0" u="none" strike="noStrike" cap="none" normalizeH="0" baseline="0" dirty="0" smtClean="0">
                <a:ln>
                  <a:noFill/>
                </a:ln>
                <a:effectLst/>
                <a:latin typeface="Arial Rounded MT Bold" pitchFamily="34" charset="0"/>
                <a:ea typeface="Calibri" pitchFamily="34" charset="0"/>
                <a:cs typeface="Trebuchet MS" pitchFamily="34" charset="0"/>
              </a:rPr>
              <a:t> </a:t>
            </a:r>
            <a:r>
              <a:rPr kumimoji="0" lang="en-US" sz="2400" i="0" u="none" strike="noStrike" cap="none" normalizeH="0" baseline="0" dirty="0" err="1" smtClean="0">
                <a:ln>
                  <a:noFill/>
                </a:ln>
                <a:effectLst/>
                <a:latin typeface="Arial Rounded MT Bold" pitchFamily="34" charset="0"/>
                <a:ea typeface="Calibri" pitchFamily="34" charset="0"/>
                <a:cs typeface="Trebuchet MS" pitchFamily="34" charset="0"/>
              </a:rPr>
              <a:t>informasi</a:t>
            </a:r>
            <a:r>
              <a:rPr kumimoji="0" lang="en-US" sz="2400" i="0" u="none" strike="noStrike" cap="none" normalizeH="0" baseline="0" dirty="0" smtClean="0">
                <a:ln>
                  <a:noFill/>
                </a:ln>
                <a:effectLst/>
                <a:latin typeface="Arial Rounded MT Bold" pitchFamily="34" charset="0"/>
                <a:ea typeface="Calibri" pitchFamily="34" charset="0"/>
                <a:cs typeface="Trebuchet MS" pitchFamily="34" charset="0"/>
              </a:rPr>
              <a:t> </a:t>
            </a:r>
            <a:r>
              <a:rPr kumimoji="0" lang="en-US" sz="2400" i="0" u="none" strike="noStrike" cap="none" normalizeH="0" baseline="0" dirty="0" err="1" smtClean="0">
                <a:ln>
                  <a:noFill/>
                </a:ln>
                <a:effectLst/>
                <a:latin typeface="Arial Rounded MT Bold" pitchFamily="34" charset="0"/>
                <a:ea typeface="Calibri" pitchFamily="34" charset="0"/>
                <a:cs typeface="Trebuchet MS" pitchFamily="34" charset="0"/>
              </a:rPr>
              <a:t>untuk</a:t>
            </a:r>
            <a:r>
              <a:rPr kumimoji="0" lang="en-US" sz="2400" i="0" u="none" strike="noStrike" cap="none" normalizeH="0" baseline="0" dirty="0" smtClean="0">
                <a:ln>
                  <a:noFill/>
                </a:ln>
                <a:effectLst/>
                <a:latin typeface="Arial Rounded MT Bold" pitchFamily="34" charset="0"/>
                <a:ea typeface="Calibri" pitchFamily="34" charset="0"/>
                <a:cs typeface="Trebuchet MS" pitchFamily="34" charset="0"/>
              </a:rPr>
              <a:t> </a:t>
            </a:r>
            <a:r>
              <a:rPr kumimoji="0" lang="en-US" sz="2400" i="0" u="none" strike="noStrike" cap="none" normalizeH="0" baseline="0" dirty="0" err="1" smtClean="0">
                <a:ln>
                  <a:noFill/>
                </a:ln>
                <a:effectLst/>
                <a:latin typeface="Arial Rounded MT Bold" pitchFamily="34" charset="0"/>
                <a:ea typeface="Calibri" pitchFamily="34" charset="0"/>
                <a:cs typeface="Trebuchet MS" pitchFamily="34" charset="0"/>
              </a:rPr>
              <a:t>mengetahui</a:t>
            </a:r>
            <a:r>
              <a:rPr kumimoji="0" lang="en-US" sz="2400" i="0" u="none" strike="noStrike" cap="none" normalizeH="0" baseline="0" dirty="0" smtClean="0">
                <a:ln>
                  <a:noFill/>
                </a:ln>
                <a:effectLst/>
                <a:latin typeface="Arial Rounded MT Bold" pitchFamily="34" charset="0"/>
                <a:ea typeface="Calibri" pitchFamily="34" charset="0"/>
                <a:cs typeface="Trebuchet MS" pitchFamily="34" charset="0"/>
              </a:rPr>
              <a:t> </a:t>
            </a:r>
            <a:r>
              <a:rPr lang="id-ID" sz="2400" dirty="0" smtClean="0">
                <a:latin typeface="Arial Rounded MT Bold" pitchFamily="34" charset="0"/>
              </a:rPr>
              <a:t>mengetahui ketercapaian kompetensi </a:t>
            </a:r>
            <a:r>
              <a:rPr lang="en-US" sz="2400" dirty="0" err="1" smtClean="0">
                <a:latin typeface="Arial Rounded MT Bold" pitchFamily="34" charset="0"/>
              </a:rPr>
              <a:t>oleh</a:t>
            </a:r>
            <a:r>
              <a:rPr lang="en-US" sz="2400" dirty="0" smtClean="0">
                <a:latin typeface="Arial Rounded MT Bold" pitchFamily="34" charset="0"/>
              </a:rPr>
              <a:t> </a:t>
            </a:r>
            <a:r>
              <a:rPr lang="id-ID" sz="2400" dirty="0" smtClean="0">
                <a:latin typeface="Arial Rounded MT Bold" pitchFamily="34" charset="0"/>
              </a:rPr>
              <a:t>peserta didik</a:t>
            </a:r>
            <a:r>
              <a:rPr lang="en-US" sz="2400" dirty="0" smtClean="0">
                <a:latin typeface="Arial Rounded MT Bold" pitchFamily="34" charset="0"/>
              </a:rPr>
              <a:t>.</a:t>
            </a:r>
            <a:endParaRPr kumimoji="0" lang="en-US" sz="2400" i="0" u="none" strike="noStrike" cap="none" normalizeH="0" baseline="0" dirty="0" smtClean="0">
              <a:ln>
                <a:noFill/>
              </a:ln>
              <a:effectLst/>
              <a:latin typeface="Arial Rounded MT Bold" pitchFamily="34" charset="0"/>
              <a:cs typeface="Arial" pitchFamily="34" charset="0"/>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381000" y="1828800"/>
            <a:ext cx="8382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200" b="1" dirty="0" smtClean="0"/>
              <a:t>PRINSIP-PRINSIP PENILAIAN</a:t>
            </a:r>
          </a:p>
          <a:p>
            <a:pPr marL="457200" indent="-457200">
              <a:buFont typeface="+mj-lt"/>
              <a:buAutoNum type="arabicPeriod"/>
            </a:pPr>
            <a:r>
              <a:rPr lang="id-ID" sz="2800" b="1" dirty="0" smtClean="0"/>
              <a:t>Sahih</a:t>
            </a:r>
            <a:r>
              <a:rPr lang="en-US" sz="2800" b="1" dirty="0" smtClean="0"/>
              <a:t>: </a:t>
            </a:r>
            <a:r>
              <a:rPr lang="id-ID" sz="2800" b="1" dirty="0" smtClean="0"/>
              <a:t>didasarkan pada data yangmencerminkan kemampua</a:t>
            </a:r>
            <a:r>
              <a:rPr lang="en-US" sz="2800" b="1" dirty="0" smtClean="0"/>
              <a:t>n</a:t>
            </a:r>
            <a:r>
              <a:rPr lang="id-ID" sz="2800" b="1" dirty="0" smtClean="0"/>
              <a:t> yang diukur.</a:t>
            </a:r>
            <a:endParaRPr lang="en-US" sz="2800" b="1" dirty="0" smtClean="0"/>
          </a:p>
          <a:p>
            <a:pPr marL="457200" lvl="0" indent="-457200">
              <a:buFont typeface="+mj-lt"/>
              <a:buAutoNum type="arabicPeriod"/>
            </a:pPr>
            <a:r>
              <a:rPr lang="id-ID" sz="2800" b="1" dirty="0" smtClean="0"/>
              <a:t>Objektif</a:t>
            </a:r>
            <a:r>
              <a:rPr lang="en-US" sz="2800" b="1" dirty="0" smtClean="0"/>
              <a:t>:</a:t>
            </a:r>
            <a:r>
              <a:rPr lang="id-ID" sz="2800" b="1" dirty="0" smtClean="0"/>
              <a:t> didasarkan pada prosedur dan kriteria yang jelas, tidak dipengaruhi subjektivitas penilai.</a:t>
            </a:r>
            <a:endParaRPr lang="en-US" sz="2800" b="1" dirty="0" smtClean="0"/>
          </a:p>
          <a:p>
            <a:pPr marL="457200" lvl="0" indent="-457200">
              <a:buFont typeface="+mj-lt"/>
              <a:buAutoNum type="arabicPeriod"/>
            </a:pPr>
            <a:r>
              <a:rPr lang="id-ID" sz="2800" b="1" dirty="0" smtClean="0"/>
              <a:t>Adil</a:t>
            </a:r>
            <a:r>
              <a:rPr lang="en-US" sz="2800" b="1" dirty="0" smtClean="0"/>
              <a:t>: </a:t>
            </a:r>
            <a:r>
              <a:rPr lang="id-ID" sz="2800" b="1" dirty="0" smtClean="0"/>
              <a:t>tidak menguntungkan atau merugikan peserta didik karena berkebutuhan khusus serta perbedaan latar belakang agama, suku, budaya, adat-istiadat, status sosial ekonomi, dan gender.</a:t>
            </a:r>
            <a:endParaRPr lang="en-US" sz="2800" b="1" dirty="0" smtClean="0"/>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 calcmode="lin" valueType="num">
                                      <p:cBhvr>
                                        <p:cTn id="7" dur="500" fill="hold"/>
                                        <p:tgtEl>
                                          <p:spTgt spid="3073"/>
                                        </p:tgtEl>
                                        <p:attrNameLst>
                                          <p:attrName>ppt_w</p:attrName>
                                        </p:attrNameLst>
                                      </p:cBhvr>
                                      <p:tavLst>
                                        <p:tav tm="0">
                                          <p:val>
                                            <p:fltVal val="0"/>
                                          </p:val>
                                        </p:tav>
                                        <p:tav tm="100000">
                                          <p:val>
                                            <p:strVal val="#ppt_w"/>
                                          </p:val>
                                        </p:tav>
                                      </p:tavLst>
                                    </p:anim>
                                    <p:anim calcmode="lin" valueType="num">
                                      <p:cBhvr>
                                        <p:cTn id="8" dur="500" fill="hold"/>
                                        <p:tgtEl>
                                          <p:spTgt spid="3073"/>
                                        </p:tgtEl>
                                        <p:attrNameLst>
                                          <p:attrName>ppt_h</p:attrName>
                                        </p:attrNameLst>
                                      </p:cBhvr>
                                      <p:tavLst>
                                        <p:tav tm="0">
                                          <p:val>
                                            <p:fltVal val="0"/>
                                          </p:val>
                                        </p:tav>
                                        <p:tav tm="100000">
                                          <p:val>
                                            <p:strVal val="#ppt_h"/>
                                          </p:val>
                                        </p:tav>
                                      </p:tavLst>
                                    </p:anim>
                                    <p:animEffect transition="in" filter="fade">
                                      <p:cBhvr>
                                        <p:cTn id="9" dur="500"/>
                                        <p:tgtEl>
                                          <p:spTgt spid="3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52600"/>
            <a:ext cx="8229600" cy="4525963"/>
          </a:xfrm>
        </p:spPr>
        <p:txBody>
          <a:bodyPr>
            <a:normAutofit fontScale="92500" lnSpcReduction="20000"/>
          </a:bodyPr>
          <a:lstStyle/>
          <a:p>
            <a:pPr marL="514350" lvl="0" indent="-514350">
              <a:buFont typeface="+mj-lt"/>
              <a:buAutoNum type="arabicPeriod" startAt="4"/>
            </a:pPr>
            <a:r>
              <a:rPr lang="id-ID" sz="3400" dirty="0" smtClean="0"/>
              <a:t>Terpadu</a:t>
            </a:r>
            <a:r>
              <a:rPr lang="en-US" sz="3400" dirty="0" smtClean="0"/>
              <a:t>: </a:t>
            </a:r>
            <a:r>
              <a:rPr lang="id-ID" sz="3400" dirty="0" smtClean="0"/>
              <a:t>merupakan salah satu komponen yang tak terpisahkan dari kegiatan pembelajaran.</a:t>
            </a:r>
            <a:endParaRPr lang="en-US" sz="3400" dirty="0" smtClean="0"/>
          </a:p>
          <a:p>
            <a:pPr marL="514350" lvl="0" indent="-514350">
              <a:buFont typeface="+mj-lt"/>
              <a:buAutoNum type="arabicPeriod" startAt="4"/>
            </a:pPr>
            <a:r>
              <a:rPr lang="id-ID" sz="3400" dirty="0" smtClean="0"/>
              <a:t>Terbuka</a:t>
            </a:r>
            <a:r>
              <a:rPr lang="en-US" sz="3400" dirty="0" smtClean="0"/>
              <a:t>: </a:t>
            </a:r>
            <a:r>
              <a:rPr lang="id-ID" sz="3400" dirty="0" smtClean="0"/>
              <a:t>prosedur penilaian, kriteria penilaian, dan dasar pengambilan</a:t>
            </a:r>
            <a:r>
              <a:rPr lang="en-US" sz="3400" dirty="0" smtClean="0"/>
              <a:t> </a:t>
            </a:r>
            <a:r>
              <a:rPr lang="id-ID" sz="3400" dirty="0" smtClean="0"/>
              <a:t>keputusan dapat diketahui oleh pihak yang berkepentingan. </a:t>
            </a:r>
            <a:endParaRPr lang="en-US" sz="3400" dirty="0" smtClean="0"/>
          </a:p>
          <a:p>
            <a:pPr marL="514350" lvl="0" indent="-514350">
              <a:buFont typeface="+mj-lt"/>
              <a:buAutoNum type="arabicPeriod" startAt="4"/>
            </a:pPr>
            <a:r>
              <a:rPr lang="id-ID" sz="3400" dirty="0" smtClean="0"/>
              <a:t>Menyeluruh dan berkesinambungan</a:t>
            </a:r>
            <a:r>
              <a:rPr lang="en-US" sz="3400" dirty="0" smtClean="0"/>
              <a:t>: </a:t>
            </a:r>
            <a:r>
              <a:rPr lang="id-ID" sz="3400" dirty="0" smtClean="0"/>
              <a:t>mencakup semua aspek kompetensi dengan menggunakan berbagai teknik penilaian yang sesuai, untuk memantau perkembangan kemampuan peserta didik.</a:t>
            </a:r>
            <a:endParaRPr lang="en-US" sz="3400" dirty="0" smtClean="0"/>
          </a:p>
        </p:txBody>
      </p:sp>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76400"/>
            <a:ext cx="8229600" cy="4525963"/>
          </a:xfrm>
        </p:spPr>
        <p:txBody>
          <a:bodyPr>
            <a:normAutofit/>
          </a:bodyPr>
          <a:lstStyle/>
          <a:p>
            <a:pPr marL="514350" lvl="0" indent="-514350">
              <a:buFont typeface="+mj-lt"/>
              <a:buAutoNum type="arabicPeriod" startAt="7"/>
            </a:pPr>
            <a:r>
              <a:rPr lang="id-ID" dirty="0" smtClean="0"/>
              <a:t>Sistematis</a:t>
            </a:r>
            <a:r>
              <a:rPr lang="en-US" dirty="0" smtClean="0"/>
              <a:t>: </a:t>
            </a:r>
            <a:r>
              <a:rPr lang="id-ID" dirty="0" smtClean="0"/>
              <a:t>dilakukan secara berencana dan bertahap dengan mengikuti langkah-langkah baku.</a:t>
            </a:r>
            <a:endParaRPr lang="en-US" dirty="0" smtClean="0"/>
          </a:p>
          <a:p>
            <a:pPr marL="514350" lvl="0" indent="-514350">
              <a:buFont typeface="+mj-lt"/>
              <a:buAutoNum type="arabicPeriod" startAt="7"/>
            </a:pPr>
            <a:r>
              <a:rPr lang="id-ID" dirty="0" smtClean="0"/>
              <a:t>Beracuan kriteria</a:t>
            </a:r>
            <a:r>
              <a:rPr lang="en-US" dirty="0" smtClean="0"/>
              <a:t>: </a:t>
            </a:r>
            <a:r>
              <a:rPr lang="id-ID" dirty="0" smtClean="0"/>
              <a:t>didasarkan pada ukuran pencapaian kompetensi yang ditetapkan.</a:t>
            </a:r>
            <a:endParaRPr lang="en-US" dirty="0" smtClean="0"/>
          </a:p>
          <a:p>
            <a:pPr marL="514350" lvl="0" indent="-514350">
              <a:buFont typeface="+mj-lt"/>
              <a:buAutoNum type="arabicPeriod" startAt="7"/>
            </a:pPr>
            <a:r>
              <a:rPr lang="id-ID" dirty="0" smtClean="0"/>
              <a:t>Akuntabel</a:t>
            </a:r>
            <a:r>
              <a:rPr lang="en-US" dirty="0" smtClean="0"/>
              <a:t>: </a:t>
            </a:r>
            <a:r>
              <a:rPr lang="id-ID" dirty="0" smtClean="0"/>
              <a:t>dapat dipertanggungjawabkan, baik dari segi teknik, prosedur, maupun hasilnya.</a:t>
            </a:r>
            <a:endParaRPr lang="en-US" dirty="0" smtClean="0"/>
          </a:p>
          <a:p>
            <a:pPr>
              <a:buNone/>
            </a:pPr>
            <a:endParaRPr lang="en-US" dirty="0" smtClean="0"/>
          </a:p>
          <a:p>
            <a:pPr>
              <a:buNone/>
            </a:pPr>
            <a:endParaRPr lang="en-US" dirty="0"/>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MEKANISME PENILAIAN</a:t>
            </a:r>
          </a:p>
          <a:p>
            <a:pPr>
              <a:buNone/>
            </a:pPr>
            <a:r>
              <a:rPr lang="id-ID" dirty="0" smtClean="0"/>
              <a:t>Penilaian oleh guru </a:t>
            </a:r>
            <a:endParaRPr lang="en-US" dirty="0" smtClean="0"/>
          </a:p>
          <a:p>
            <a:pPr>
              <a:buNone/>
            </a:pPr>
            <a:r>
              <a:rPr lang="en-US" dirty="0" smtClean="0"/>
              <a:t>	</a:t>
            </a:r>
            <a:r>
              <a:rPr lang="id-ID" dirty="0" smtClean="0"/>
              <a:t>Penilai</a:t>
            </a:r>
            <a:r>
              <a:rPr lang="en-US" dirty="0" smtClean="0"/>
              <a:t>a</a:t>
            </a:r>
            <a:r>
              <a:rPr lang="id-ID" dirty="0" smtClean="0"/>
              <a:t>n oleh guru dimulai dari perencanaan penilaian yang dituangkan dalam silabus dan dijabarkan dalam Rencana Pelaksanaan Pembelajaran (RPP). Penilaian oleh guru  meliputi  ulangan harian semua kompetensi dasar yang dituntut oleh Standar Isi. </a:t>
            </a:r>
            <a:endParaRPr lang="en-US" dirty="0"/>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230188" lvl="3">
              <a:buNone/>
            </a:pPr>
            <a:r>
              <a:rPr lang="id-ID" sz="3200" dirty="0" smtClean="0"/>
              <a:t>Penilaian oleh satuan pendidikan</a:t>
            </a:r>
            <a:r>
              <a:rPr lang="en-US" sz="3200" dirty="0" smtClean="0"/>
              <a:t> 	</a:t>
            </a:r>
          </a:p>
          <a:p>
            <a:pPr marL="228600" lvl="3">
              <a:buNone/>
            </a:pPr>
            <a:r>
              <a:rPr lang="en-US" sz="3200" dirty="0" smtClean="0"/>
              <a:t>	</a:t>
            </a:r>
            <a:r>
              <a:rPr lang="id-ID" sz="3200" dirty="0" smtClean="0"/>
              <a:t>Satuan pendidikan dalam melakukan penilaian bersifat koordinatif, yakni penilaian yang dilakukan oleh guru dalam koordinasi satuan pendidikan. Penilaian dalam koordinasi satuan pendidikan adalah  ulangan tengah semester, ulangan akhir semester, ulangan kenaikan kelas, dan ujian sekolah.</a:t>
            </a:r>
            <a:endParaRPr lang="en-US" sz="3200" dirty="0" smtClean="0"/>
          </a:p>
          <a:p>
            <a:pPr>
              <a:buNone/>
            </a:pPr>
            <a:endParaRPr lang="en-US" dirty="0"/>
          </a:p>
        </p:txBody>
      </p:sp>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228600" lvl="3">
              <a:buNone/>
            </a:pPr>
            <a:r>
              <a:rPr lang="id-ID" sz="3200" dirty="0" smtClean="0"/>
              <a:t>Penilaian oleh pemerintah</a:t>
            </a:r>
            <a:endParaRPr lang="en-US" sz="3200" dirty="0" smtClean="0"/>
          </a:p>
          <a:p>
            <a:pPr>
              <a:buNone/>
            </a:pPr>
            <a:r>
              <a:rPr lang="en-US" dirty="0" smtClean="0"/>
              <a:t>	</a:t>
            </a:r>
            <a:r>
              <a:rPr lang="id-ID" dirty="0" smtClean="0"/>
              <a:t>Penilaian oleh pemerintah dilakukan dalam UN</a:t>
            </a:r>
            <a:r>
              <a:rPr lang="en-US" dirty="0" smtClean="0"/>
              <a:t> </a:t>
            </a:r>
            <a:r>
              <a:rPr lang="id-ID" dirty="0" smtClean="0"/>
              <a:t>dengan langkah-langkah yang diatur dalam POS</a:t>
            </a:r>
            <a:r>
              <a:rPr lang="en-US" dirty="0" smtClean="0"/>
              <a:t> </a:t>
            </a:r>
            <a:r>
              <a:rPr lang="id-ID" dirty="0" smtClean="0"/>
              <a:t>UN. UN  diselenggarakan  oleh  BSNP bekerjasama dengan instansi terkait.  Hasil UN disampaikan kepada satuan pendidikan untuk dijadikan salah satu syarat  kelulusan  peserta  didik  dari  satuan  pendidikan  dan  salah  satu pertimbangan dalam seleksi masuk ke jenjang pendidikan berikutnya.</a:t>
            </a:r>
            <a:endParaRPr lang="en-US" dirty="0" smtClean="0"/>
          </a:p>
          <a:p>
            <a:endParaRPr lang="en-US" dirty="0"/>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b="1" dirty="0" smtClean="0"/>
              <a:t>TEKNIK PENILAIAN</a:t>
            </a:r>
          </a:p>
          <a:p>
            <a:pPr marL="514350" indent="-514350">
              <a:buAutoNum type="arabicPeriod"/>
            </a:pPr>
            <a:r>
              <a:rPr lang="en-US" dirty="0" err="1" smtClean="0"/>
              <a:t>Penilaian</a:t>
            </a:r>
            <a:r>
              <a:rPr lang="en-US" dirty="0" smtClean="0"/>
              <a:t> </a:t>
            </a:r>
            <a:r>
              <a:rPr lang="en-US" dirty="0" err="1" smtClean="0"/>
              <a:t>tertulis</a:t>
            </a:r>
            <a:endParaRPr lang="en-US" dirty="0" smtClean="0"/>
          </a:p>
          <a:p>
            <a:pPr marL="514350" indent="-514350">
              <a:buAutoNum type="arabicPeriod"/>
            </a:pPr>
            <a:r>
              <a:rPr lang="en-US" dirty="0" err="1" smtClean="0"/>
              <a:t>Penilaian</a:t>
            </a:r>
            <a:r>
              <a:rPr lang="en-US" dirty="0" smtClean="0"/>
              <a:t> </a:t>
            </a:r>
            <a:r>
              <a:rPr lang="en-US" dirty="0" err="1" smtClean="0"/>
              <a:t>unjuk</a:t>
            </a:r>
            <a:r>
              <a:rPr lang="en-US" dirty="0" smtClean="0"/>
              <a:t> </a:t>
            </a:r>
            <a:r>
              <a:rPr lang="en-US" dirty="0" err="1" smtClean="0"/>
              <a:t>kerja</a:t>
            </a:r>
            <a:r>
              <a:rPr lang="en-US" dirty="0" smtClean="0"/>
              <a:t>/</a:t>
            </a:r>
            <a:r>
              <a:rPr lang="en-US" dirty="0" err="1" smtClean="0"/>
              <a:t>kinerja</a:t>
            </a:r>
            <a:endParaRPr lang="en-US" dirty="0" smtClean="0"/>
          </a:p>
          <a:p>
            <a:pPr marL="514350" indent="-514350">
              <a:buAutoNum type="arabicPeriod"/>
            </a:pPr>
            <a:r>
              <a:rPr lang="en-US" dirty="0" err="1" smtClean="0"/>
              <a:t>Penilaian</a:t>
            </a:r>
            <a:r>
              <a:rPr lang="en-US" dirty="0" smtClean="0"/>
              <a:t> </a:t>
            </a:r>
            <a:r>
              <a:rPr lang="en-US" dirty="0" err="1" smtClean="0"/>
              <a:t>proyek</a:t>
            </a:r>
            <a:endParaRPr lang="en-US" dirty="0" smtClean="0"/>
          </a:p>
          <a:p>
            <a:pPr marL="514350" indent="-514350">
              <a:buAutoNum type="arabicPeriod"/>
            </a:pPr>
            <a:r>
              <a:rPr lang="en-US" dirty="0" err="1" smtClean="0"/>
              <a:t>Penilaian</a:t>
            </a:r>
            <a:r>
              <a:rPr lang="en-US" dirty="0" smtClean="0"/>
              <a:t> </a:t>
            </a:r>
            <a:r>
              <a:rPr lang="en-US" dirty="0" err="1" smtClean="0"/>
              <a:t>produk</a:t>
            </a:r>
            <a:endParaRPr lang="en-US" dirty="0" smtClean="0"/>
          </a:p>
          <a:p>
            <a:pPr marL="514350" indent="-514350">
              <a:buAutoNum type="arabicPeriod"/>
            </a:pPr>
            <a:r>
              <a:rPr lang="en-US" dirty="0" err="1" smtClean="0"/>
              <a:t>Penilaian</a:t>
            </a:r>
            <a:r>
              <a:rPr lang="en-US" dirty="0" smtClean="0"/>
              <a:t> </a:t>
            </a:r>
            <a:r>
              <a:rPr lang="en-US" dirty="0" err="1" smtClean="0"/>
              <a:t>portofolio</a:t>
            </a:r>
            <a:endParaRPr lang="en-US" dirty="0" smtClean="0"/>
          </a:p>
          <a:p>
            <a:pPr marL="514350" indent="-514350">
              <a:buAutoNum type="arabicPeriod"/>
            </a:pPr>
            <a:r>
              <a:rPr lang="en-US" dirty="0" err="1" smtClean="0"/>
              <a:t>Penilaian</a:t>
            </a:r>
            <a:r>
              <a:rPr lang="en-US" dirty="0" smtClean="0"/>
              <a:t> </a:t>
            </a:r>
            <a:r>
              <a:rPr lang="en-US" dirty="0" err="1" smtClean="0"/>
              <a:t>sikap</a:t>
            </a:r>
            <a:endParaRPr lang="en-US" dirty="0" smtClean="0"/>
          </a:p>
          <a:p>
            <a:pPr marL="514350" indent="-514350">
              <a:buAutoNum type="arabicPeriod"/>
            </a:pPr>
            <a:r>
              <a:rPr lang="en-US" dirty="0" err="1" smtClean="0"/>
              <a:t>Penilaian</a:t>
            </a:r>
            <a:r>
              <a:rPr lang="en-US" dirty="0" smtClean="0"/>
              <a:t> </a:t>
            </a:r>
            <a:r>
              <a:rPr lang="en-US" dirty="0" err="1" smtClean="0"/>
              <a:t>diri</a:t>
            </a:r>
            <a:endParaRPr lang="en-US" dirty="0"/>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PROSEDUR PENYUSUNAN ALAT PENILAIAN</a:t>
            </a:r>
          </a:p>
          <a:p>
            <a:pPr marL="514350" indent="-514350">
              <a:buAutoNum type="arabicPeriod"/>
            </a:pPr>
            <a:r>
              <a:rPr lang="en-US" dirty="0" err="1" smtClean="0"/>
              <a:t>Penyusunan</a:t>
            </a:r>
            <a:r>
              <a:rPr lang="en-US" dirty="0" smtClean="0"/>
              <a:t> </a:t>
            </a:r>
            <a:r>
              <a:rPr lang="en-US" dirty="0" err="1" smtClean="0"/>
              <a:t>kisi-kisi</a:t>
            </a:r>
            <a:endParaRPr lang="en-US" dirty="0" smtClean="0"/>
          </a:p>
          <a:p>
            <a:pPr marL="514350" indent="-514350">
              <a:buAutoNum type="arabicPeriod"/>
            </a:pPr>
            <a:r>
              <a:rPr lang="en-US" dirty="0" err="1" smtClean="0"/>
              <a:t>Pengembangan</a:t>
            </a:r>
            <a:r>
              <a:rPr lang="en-US" dirty="0" smtClean="0"/>
              <a:t> </a:t>
            </a:r>
            <a:r>
              <a:rPr lang="en-US" dirty="0" err="1" smtClean="0"/>
              <a:t>butir</a:t>
            </a:r>
            <a:r>
              <a:rPr lang="en-US" dirty="0" smtClean="0"/>
              <a:t> </a:t>
            </a:r>
            <a:r>
              <a:rPr lang="en-US" dirty="0" err="1" smtClean="0"/>
              <a:t>soal</a:t>
            </a:r>
            <a:endParaRPr lang="en-US" dirty="0" smtClean="0"/>
          </a:p>
          <a:p>
            <a:pPr marL="514350" indent="-514350">
              <a:buAutoNum type="arabicPeriod"/>
            </a:pPr>
            <a:r>
              <a:rPr lang="en-US" dirty="0" err="1" smtClean="0"/>
              <a:t>Validasi</a:t>
            </a:r>
            <a:r>
              <a:rPr lang="en-US" dirty="0" smtClean="0"/>
              <a:t> </a:t>
            </a:r>
            <a:r>
              <a:rPr lang="en-US" dirty="0" err="1" smtClean="0"/>
              <a:t>butir</a:t>
            </a:r>
            <a:r>
              <a:rPr lang="en-US" dirty="0" smtClean="0"/>
              <a:t> </a:t>
            </a:r>
            <a:r>
              <a:rPr lang="en-US" dirty="0" err="1" smtClean="0"/>
              <a:t>soal</a:t>
            </a:r>
            <a:endParaRPr lang="en-US" dirty="0" smtClean="0"/>
          </a:p>
          <a:p>
            <a:pPr marL="514350" indent="-514350">
              <a:buAutoNum type="arabicPeriod"/>
            </a:pPr>
            <a:endParaRPr lang="en-US" dirty="0"/>
          </a:p>
        </p:txBody>
      </p:sp>
    </p:spTree>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TotalTime>
  <Words>212</Words>
  <Application>Microsoft Office PowerPoint</Application>
  <PresentationFormat>On-screen Show (4:3)</PresentationFormat>
  <Paragraphs>34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Noorg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Kepala Perpustakaan</cp:lastModifiedBy>
  <cp:revision>21</cp:revision>
  <dcterms:created xsi:type="dcterms:W3CDTF">2012-05-15T02:40:31Z</dcterms:created>
  <dcterms:modified xsi:type="dcterms:W3CDTF">2012-08-02T00:19:35Z</dcterms:modified>
</cp:coreProperties>
</file>