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an Kop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uduk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CF367-1305-4408-A049-1CC5B36B2A70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4" name="Duduk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Dudukan Catatan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 smtClean="0"/>
              <a:t>Klik untuk edit gaya teks Master</a:t>
            </a:r>
          </a:p>
          <a:p>
            <a:pPr lvl="1"/>
            <a:r>
              <a:rPr lang="id-ID" smtClean="0"/>
              <a:t>Tingkat kedua</a:t>
            </a:r>
          </a:p>
          <a:p>
            <a:pPr lvl="2"/>
            <a:r>
              <a:rPr lang="id-ID" smtClean="0"/>
              <a:t>Tingkat ketiga</a:t>
            </a:r>
          </a:p>
          <a:p>
            <a:pPr lvl="3"/>
            <a:r>
              <a:rPr lang="id-ID" smtClean="0"/>
              <a:t>Tingkat keempat</a:t>
            </a:r>
          </a:p>
          <a:p>
            <a:pPr lvl="4"/>
            <a:r>
              <a:rPr lang="id-ID" smtClean="0"/>
              <a:t>Tingkat kelima</a:t>
            </a:r>
            <a:endParaRPr lang="id-ID"/>
          </a:p>
        </p:txBody>
      </p:sp>
      <p:sp>
        <p:nvSpPr>
          <p:cNvPr id="6" name="Duduk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Duduk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7D1FC-6584-45F0-92FD-E4A5B9DFC7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6991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uduk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Duduk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Dudukan Nomor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7D1FC-6584-45F0-92FD-E4A5B9DFC747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431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d-ID" smtClean="0"/>
              <a:t>Klik untuk mengedit gaya subjudul Master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op Sek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d-ID" smtClean="0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d-ID" smtClean="0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d-ID" smtClean="0"/>
              <a:t>Klik untuk edit gaya teks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si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d-ID" smtClean="0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d-ID" smtClean="0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d-ID" smtClean="0"/>
              <a:t>Klik ikon untuk tambah gambar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d-ID" smtClean="0"/>
              <a:t>Klik untuk edit gaya teks Master</a:t>
            </a:r>
          </a:p>
          <a:p>
            <a:pPr lvl="1" eaLnBrk="1" latinLnBrk="0" hangingPunct="1"/>
            <a:r>
              <a:rPr lang="id-ID" smtClean="0"/>
              <a:t>Tingkat kedua</a:t>
            </a:r>
          </a:p>
          <a:p>
            <a:pPr lvl="2" eaLnBrk="1" latinLnBrk="0" hangingPunct="1"/>
            <a:r>
              <a:rPr lang="id-ID" smtClean="0"/>
              <a:t>Tingkat ketiga</a:t>
            </a:r>
          </a:p>
          <a:p>
            <a:pPr lvl="3" eaLnBrk="1" latinLnBrk="0" hangingPunct="1"/>
            <a:r>
              <a:rPr lang="id-ID" smtClean="0"/>
              <a:t>Tingkat keempat</a:t>
            </a:r>
          </a:p>
          <a:p>
            <a:pPr lvl="4" eaLnBrk="1" latinLnBrk="0" hangingPunct="1"/>
            <a:r>
              <a:rPr lang="id-ID" smtClean="0"/>
              <a:t>Tingkat kelima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d-ID" smtClean="0"/>
              <a:t>Klik untuk mengedit gaya judul Master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d-ID" smtClean="0"/>
              <a:t>Klik untuk edit gaya teks Master</a:t>
            </a:r>
          </a:p>
          <a:p>
            <a:pPr lvl="1" eaLnBrk="1" latinLnBrk="0" hangingPunct="1"/>
            <a:r>
              <a:rPr kumimoji="0" lang="id-ID" smtClean="0"/>
              <a:t>Tingkat kedua</a:t>
            </a:r>
          </a:p>
          <a:p>
            <a:pPr lvl="2" eaLnBrk="1" latinLnBrk="0" hangingPunct="1"/>
            <a:r>
              <a:rPr kumimoji="0" lang="id-ID" smtClean="0"/>
              <a:t>Tingkat ketiga</a:t>
            </a:r>
          </a:p>
          <a:p>
            <a:pPr lvl="3" eaLnBrk="1" latinLnBrk="0" hangingPunct="1"/>
            <a:r>
              <a:rPr kumimoji="0" lang="id-ID" smtClean="0"/>
              <a:t>Tingkat keempat</a:t>
            </a:r>
          </a:p>
          <a:p>
            <a:pPr lvl="4" eaLnBrk="1" latinLnBrk="0" hangingPunct="1"/>
            <a:r>
              <a:rPr kumimoji="0" lang="id-ID" smtClean="0"/>
              <a:t>Tingkat kelima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B27124-6895-43BE-B0A8-8D7E3D530222}" type="datetimeFigureOut">
              <a:rPr lang="id-ID" smtClean="0"/>
              <a:t>20/11/2012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27059C-BD8D-465F-B754-BC1A98D2D207}" type="slidenum">
              <a:rPr lang="id-ID" smtClean="0"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058" y="0"/>
            <a:ext cx="2448555" cy="21328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Judul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772400" cy="1470025"/>
          </a:xfrm>
        </p:spPr>
        <p:txBody>
          <a:bodyPr>
            <a:noAutofit/>
          </a:bodyPr>
          <a:lstStyle/>
          <a:p>
            <a:r>
              <a:rPr lang="id-ID" sz="3200" b="1" dirty="0">
                <a:solidFill>
                  <a:srgbClr val="FF0000"/>
                </a:solidFill>
              </a:rPr>
              <a:t>PENGEMBANGAN MODEL BAHAN AJAR BAHASA </a:t>
            </a:r>
            <a:r>
              <a:rPr lang="id-ID" sz="3200" b="1" dirty="0" smtClean="0">
                <a:solidFill>
                  <a:srgbClr val="FF0000"/>
                </a:solidFill>
              </a:rPr>
              <a:t>INDONESIA BERBASIS </a:t>
            </a:r>
            <a:r>
              <a:rPr lang="id-ID" sz="3200" b="1" dirty="0">
                <a:solidFill>
                  <a:srgbClr val="FF0000"/>
                </a:solidFill>
              </a:rPr>
              <a:t>MODEL PEMBELAJARAN YANG BERORIENTASI PADA </a:t>
            </a:r>
            <a:br>
              <a:rPr lang="id-ID" sz="3200" b="1" dirty="0">
                <a:solidFill>
                  <a:srgbClr val="FF0000"/>
                </a:solidFill>
              </a:rPr>
            </a:br>
            <a:r>
              <a:rPr lang="id-ID" sz="3200" b="1" dirty="0">
                <a:solidFill>
                  <a:srgbClr val="FF0000"/>
                </a:solidFill>
              </a:rPr>
              <a:t>PENDIDIKAN KARAKTER</a:t>
            </a:r>
          </a:p>
        </p:txBody>
      </p:sp>
      <p:sp>
        <p:nvSpPr>
          <p:cNvPr id="3" name="SubJudul 2"/>
          <p:cNvSpPr>
            <a:spLocks noGrp="1"/>
          </p:cNvSpPr>
          <p:nvPr>
            <p:ph type="subTitle" idx="1"/>
          </p:nvPr>
        </p:nvSpPr>
        <p:spPr>
          <a:xfrm>
            <a:off x="6156176" y="4293096"/>
            <a:ext cx="1832248" cy="553616"/>
          </a:xfrm>
        </p:spPr>
        <p:txBody>
          <a:bodyPr>
            <a:normAutofit fontScale="70000" lnSpcReduction="20000"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YUNUS ABIDIN</a:t>
            </a:r>
            <a:endParaRPr lang="id-ID" b="1" dirty="0">
              <a:solidFill>
                <a:srgbClr val="FFFF00"/>
              </a:solidFill>
            </a:endParaRPr>
          </a:p>
        </p:txBody>
      </p:sp>
      <p:pic>
        <p:nvPicPr>
          <p:cNvPr id="7" name="Gambar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631463"/>
            <a:ext cx="2664579" cy="220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388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pPr algn="ctr"/>
            <a:r>
              <a:rPr lang="id-ID" b="1" dirty="0" smtClean="0"/>
              <a:t>LATAR BELAKANG MASALAH</a:t>
            </a:r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539552" y="1844824"/>
            <a:ext cx="338437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/>
              <a:t>Rendahnya kemampuan menyimak dan kemampuan membaca siswa SD</a:t>
            </a:r>
          </a:p>
          <a:p>
            <a:pPr algn="ctr"/>
            <a:endParaRPr lang="id-ID" dirty="0"/>
          </a:p>
        </p:txBody>
      </p:sp>
      <p:sp>
        <p:nvSpPr>
          <p:cNvPr id="6" name="Kotak Teks 5"/>
          <p:cNvSpPr txBox="1"/>
          <p:nvPr/>
        </p:nvSpPr>
        <p:spPr>
          <a:xfrm>
            <a:off x="5076056" y="1855740"/>
            <a:ext cx="338437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Karakter </a:t>
            </a:r>
            <a:r>
              <a:rPr lang="id-ID" dirty="0"/>
              <a:t>siswa </a:t>
            </a:r>
            <a:r>
              <a:rPr lang="id-ID" dirty="0" smtClean="0"/>
              <a:t> sekolah dasar belum </a:t>
            </a:r>
            <a:r>
              <a:rPr lang="id-ID" dirty="0"/>
              <a:t>berkembang </a:t>
            </a:r>
            <a:r>
              <a:rPr lang="id-ID" dirty="0" smtClean="0"/>
              <a:t>secara optimal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7" name="Kotak Teks 6"/>
          <p:cNvSpPr txBox="1"/>
          <p:nvPr/>
        </p:nvSpPr>
        <p:spPr>
          <a:xfrm>
            <a:off x="2655315" y="4515513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Problem Pembelajaran Bahasa Indonesia</a:t>
            </a:r>
            <a:endParaRPr lang="id-ID" dirty="0"/>
          </a:p>
          <a:p>
            <a:pPr algn="ctr"/>
            <a:endParaRPr lang="id-ID" dirty="0"/>
          </a:p>
        </p:txBody>
      </p:sp>
      <p:cxnSp>
        <p:nvCxnSpPr>
          <p:cNvPr id="9" name="Konektor Panah Lurus 8"/>
          <p:cNvCxnSpPr>
            <a:stCxn id="5" idx="2"/>
            <a:endCxn id="7" idx="0"/>
          </p:cNvCxnSpPr>
          <p:nvPr/>
        </p:nvCxnSpPr>
        <p:spPr>
          <a:xfrm>
            <a:off x="2231740" y="3045153"/>
            <a:ext cx="2115763" cy="14703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Panah Lurus 10"/>
          <p:cNvCxnSpPr>
            <a:stCxn id="6" idx="2"/>
            <a:endCxn id="7" idx="0"/>
          </p:cNvCxnSpPr>
          <p:nvPr/>
        </p:nvCxnSpPr>
        <p:spPr>
          <a:xfrm flipH="1">
            <a:off x="4347503" y="3056069"/>
            <a:ext cx="2420741" cy="14594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 18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14" name="Gambar 13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ambar 1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ambar 1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ambar 16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ambar 17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733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21196" y="260648"/>
            <a:ext cx="8229600" cy="1143000"/>
          </a:xfrm>
        </p:spPr>
        <p:txBody>
          <a:bodyPr/>
          <a:lstStyle/>
          <a:p>
            <a:pPr algn="ctr"/>
            <a:r>
              <a:rPr lang="id-ID" b="1" dirty="0" smtClean="0"/>
              <a:t>ANALISIS MASALAH</a:t>
            </a:r>
            <a:endParaRPr lang="id-ID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2843808" y="1486525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Problem Pembelajaran Bahasa Indonesia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5" name="Kotak Teks 4"/>
          <p:cNvSpPr txBox="1"/>
          <p:nvPr/>
        </p:nvSpPr>
        <p:spPr>
          <a:xfrm>
            <a:off x="2843808" y="3142709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Pembelajaran Bahasa Indonesia Monoton dan Kurang </a:t>
            </a:r>
            <a:r>
              <a:rPr lang="id-ID" dirty="0" err="1" smtClean="0"/>
              <a:t>Motivatif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6" name="Kotak Teks 5"/>
          <p:cNvSpPr txBox="1"/>
          <p:nvPr/>
        </p:nvSpPr>
        <p:spPr>
          <a:xfrm>
            <a:off x="2843808" y="4798893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Guru Terpaku pada Buku Teks</a:t>
            </a:r>
            <a:endParaRPr lang="id-ID" dirty="0"/>
          </a:p>
          <a:p>
            <a:pPr algn="ctr"/>
            <a:endParaRPr lang="id-ID" dirty="0"/>
          </a:p>
        </p:txBody>
      </p:sp>
      <p:cxnSp>
        <p:nvCxnSpPr>
          <p:cNvPr id="8" name="Konektor Panah Lurus 7"/>
          <p:cNvCxnSpPr>
            <a:stCxn id="4" idx="2"/>
            <a:endCxn id="5" idx="0"/>
          </p:cNvCxnSpPr>
          <p:nvPr/>
        </p:nvCxnSpPr>
        <p:spPr>
          <a:xfrm>
            <a:off x="4535996" y="2409855"/>
            <a:ext cx="0" cy="7328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Panah Lurus 9"/>
          <p:cNvCxnSpPr>
            <a:stCxn id="5" idx="2"/>
            <a:endCxn id="6" idx="0"/>
          </p:cNvCxnSpPr>
          <p:nvPr/>
        </p:nvCxnSpPr>
        <p:spPr>
          <a:xfrm>
            <a:off x="4535996" y="4066039"/>
            <a:ext cx="0" cy="7328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 10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12" name="Gambar 11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ambar 1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ambar 1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ambar 1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ambar 1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42990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 smtClean="0"/>
              <a:t>KONDISI BAHAN AJAR BAHASA INDONESIA</a:t>
            </a:r>
            <a:endParaRPr lang="id-ID" sz="3600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3031677" y="1575701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Bahan Ajar Pembelajaran Bahasa Indonesia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5" name="Kotak Teks 4"/>
          <p:cNvSpPr txBox="1"/>
          <p:nvPr/>
        </p:nvSpPr>
        <p:spPr>
          <a:xfrm>
            <a:off x="611560" y="3097909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Buku Teks Standar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6" name="Kotak Teks 5"/>
          <p:cNvSpPr txBox="1"/>
          <p:nvPr/>
        </p:nvSpPr>
        <p:spPr>
          <a:xfrm>
            <a:off x="5076056" y="3097911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LKS belum Standar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7" name="Kotak Teks 6"/>
          <p:cNvSpPr txBox="1"/>
          <p:nvPr/>
        </p:nvSpPr>
        <p:spPr>
          <a:xfrm>
            <a:off x="620300" y="4181360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Belum Berbasis Model Pembelajaran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8" name="Kotak Teks 7"/>
          <p:cNvSpPr txBox="1"/>
          <p:nvPr/>
        </p:nvSpPr>
        <p:spPr>
          <a:xfrm>
            <a:off x="5076056" y="4926916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Penulis  bukan Penulis Buku Teks</a:t>
            </a:r>
            <a:endParaRPr lang="id-ID" dirty="0"/>
          </a:p>
          <a:p>
            <a:pPr algn="ctr"/>
            <a:endParaRPr lang="id-ID" dirty="0"/>
          </a:p>
        </p:txBody>
      </p:sp>
      <p:cxnSp>
        <p:nvCxnSpPr>
          <p:cNvPr id="18" name="Konektor Panah Lurus 17"/>
          <p:cNvCxnSpPr>
            <a:stCxn id="4" idx="2"/>
            <a:endCxn id="5" idx="0"/>
          </p:cNvCxnSpPr>
          <p:nvPr/>
        </p:nvCxnSpPr>
        <p:spPr>
          <a:xfrm flipH="1">
            <a:off x="2303748" y="2499031"/>
            <a:ext cx="2420117" cy="5988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Konektor Panah Lurus 19"/>
          <p:cNvCxnSpPr>
            <a:stCxn id="4" idx="2"/>
            <a:endCxn id="6" idx="0"/>
          </p:cNvCxnSpPr>
          <p:nvPr/>
        </p:nvCxnSpPr>
        <p:spPr>
          <a:xfrm>
            <a:off x="4723865" y="2499031"/>
            <a:ext cx="2044379" cy="5988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Kotak Teks 20"/>
          <p:cNvSpPr txBox="1"/>
          <p:nvPr/>
        </p:nvSpPr>
        <p:spPr>
          <a:xfrm>
            <a:off x="5076056" y="4010549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Orientasi Latihan Soal 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22" name="Kotak Teks 21"/>
          <p:cNvSpPr txBox="1"/>
          <p:nvPr/>
        </p:nvSpPr>
        <p:spPr>
          <a:xfrm>
            <a:off x="611560" y="5543012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Orientasi Pengembangan Karakter Masih Bersifat Materi Ajar 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29" name="Kotak Teks 28"/>
          <p:cNvSpPr txBox="1"/>
          <p:nvPr/>
        </p:nvSpPr>
        <p:spPr>
          <a:xfrm>
            <a:off x="5076056" y="5820011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Orientasi Finansial</a:t>
            </a:r>
            <a:endParaRPr lang="id-ID" dirty="0"/>
          </a:p>
          <a:p>
            <a:pPr algn="ctr"/>
            <a:endParaRPr lang="id-ID" dirty="0"/>
          </a:p>
        </p:txBody>
      </p:sp>
      <p:cxnSp>
        <p:nvCxnSpPr>
          <p:cNvPr id="31" name="Konektor Panah Lurus 30"/>
          <p:cNvCxnSpPr>
            <a:stCxn id="5" idx="2"/>
            <a:endCxn id="7" idx="0"/>
          </p:cNvCxnSpPr>
          <p:nvPr/>
        </p:nvCxnSpPr>
        <p:spPr>
          <a:xfrm>
            <a:off x="2303748" y="3744240"/>
            <a:ext cx="8740" cy="4371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/>
          <p:cNvCxnSpPr>
            <a:stCxn id="7" idx="2"/>
            <a:endCxn id="22" idx="0"/>
          </p:cNvCxnSpPr>
          <p:nvPr/>
        </p:nvCxnSpPr>
        <p:spPr>
          <a:xfrm flipH="1">
            <a:off x="2303748" y="5104690"/>
            <a:ext cx="8740" cy="4383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Konektor Panah Lurus 35"/>
          <p:cNvCxnSpPr>
            <a:stCxn id="6" idx="2"/>
            <a:endCxn id="21" idx="0"/>
          </p:cNvCxnSpPr>
          <p:nvPr/>
        </p:nvCxnSpPr>
        <p:spPr>
          <a:xfrm>
            <a:off x="6768244" y="3744242"/>
            <a:ext cx="0" cy="2663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Konektor Panah Lurus 37"/>
          <p:cNvCxnSpPr>
            <a:stCxn id="21" idx="2"/>
            <a:endCxn id="8" idx="0"/>
          </p:cNvCxnSpPr>
          <p:nvPr/>
        </p:nvCxnSpPr>
        <p:spPr>
          <a:xfrm>
            <a:off x="6768244" y="4656880"/>
            <a:ext cx="0" cy="2700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Panah Lurus 39"/>
          <p:cNvCxnSpPr>
            <a:stCxn id="8" idx="2"/>
            <a:endCxn id="29" idx="0"/>
          </p:cNvCxnSpPr>
          <p:nvPr/>
        </p:nvCxnSpPr>
        <p:spPr>
          <a:xfrm>
            <a:off x="6768244" y="5573247"/>
            <a:ext cx="0" cy="2467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 48"/>
          <p:cNvGrpSpPr/>
          <p:nvPr/>
        </p:nvGrpSpPr>
        <p:grpSpPr>
          <a:xfrm>
            <a:off x="212988" y="-12752"/>
            <a:ext cx="8751500" cy="665820"/>
            <a:chOff x="196269" y="5438839"/>
            <a:chExt cx="8751500" cy="1386239"/>
          </a:xfrm>
        </p:grpSpPr>
        <p:pic>
          <p:nvPicPr>
            <p:cNvPr id="50" name="Gambar 4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ambar 50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ambar 51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ambar 5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ambar 5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25387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 15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17" name="Gambar 1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ambar 17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ambar 18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ambar 1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ambar 20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68760"/>
          </a:xfrm>
        </p:spPr>
        <p:txBody>
          <a:bodyPr>
            <a:normAutofit/>
          </a:bodyPr>
          <a:lstStyle/>
          <a:p>
            <a:r>
              <a:rPr lang="id-ID" sz="4400" b="1" dirty="0" smtClean="0"/>
              <a:t>RASIONALISASI SOLUSI ALTERNATIF</a:t>
            </a:r>
            <a:endParaRPr lang="id-ID" sz="4400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899592" y="1484784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Pembelajaran Monoton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5" name="Kotak Teks 4"/>
          <p:cNvSpPr txBox="1"/>
          <p:nvPr/>
        </p:nvSpPr>
        <p:spPr>
          <a:xfrm>
            <a:off x="1979712" y="2652402"/>
            <a:ext cx="5535787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/>
              <a:t>Mengubah kebiasaan guru yang terpaku pada bahan ajar sangat sulit. Yang mudah diubah adalah bahan ajarnya.</a:t>
            </a:r>
          </a:p>
          <a:p>
            <a:pPr algn="ctr"/>
            <a:endParaRPr lang="id-ID" sz="2000" b="1" dirty="0"/>
          </a:p>
        </p:txBody>
      </p:sp>
      <p:sp>
        <p:nvSpPr>
          <p:cNvPr id="7" name="Kotak Teks 6"/>
          <p:cNvSpPr txBox="1"/>
          <p:nvPr/>
        </p:nvSpPr>
        <p:spPr>
          <a:xfrm>
            <a:off x="5148064" y="1484784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Guru Terpaku pada Buku Teks</a:t>
            </a:r>
            <a:endParaRPr lang="id-ID" dirty="0"/>
          </a:p>
          <a:p>
            <a:pPr algn="ctr"/>
            <a:endParaRPr lang="id-ID" dirty="0"/>
          </a:p>
        </p:txBody>
      </p:sp>
      <p:sp>
        <p:nvSpPr>
          <p:cNvPr id="8" name="Kotak Teks 7"/>
          <p:cNvSpPr txBox="1"/>
          <p:nvPr/>
        </p:nvSpPr>
        <p:spPr>
          <a:xfrm>
            <a:off x="3059832" y="4637894"/>
            <a:ext cx="33843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BAHAN AJAR BERBASIS MODEL PEMBELAJARAN</a:t>
            </a:r>
            <a:endParaRPr lang="id-ID" b="1" dirty="0"/>
          </a:p>
          <a:p>
            <a:pPr algn="ctr"/>
            <a:endParaRPr lang="id-ID" b="1" dirty="0"/>
          </a:p>
        </p:txBody>
      </p:sp>
      <p:cxnSp>
        <p:nvCxnSpPr>
          <p:cNvPr id="10" name="Konektor Panah Lurus 9"/>
          <p:cNvCxnSpPr>
            <a:stCxn id="4" idx="2"/>
            <a:endCxn id="5" idx="0"/>
          </p:cNvCxnSpPr>
          <p:nvPr/>
        </p:nvCxnSpPr>
        <p:spPr>
          <a:xfrm>
            <a:off x="2591780" y="2131115"/>
            <a:ext cx="2155826" cy="521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nektor Panah Lurus 11"/>
          <p:cNvCxnSpPr>
            <a:stCxn id="7" idx="2"/>
            <a:endCxn id="5" idx="0"/>
          </p:cNvCxnSpPr>
          <p:nvPr/>
        </p:nvCxnSpPr>
        <p:spPr>
          <a:xfrm flipH="1">
            <a:off x="4747606" y="2131115"/>
            <a:ext cx="2092646" cy="521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/>
          <p:cNvCxnSpPr>
            <a:stCxn id="5" idx="2"/>
            <a:endCxn id="8" idx="0"/>
          </p:cNvCxnSpPr>
          <p:nvPr/>
        </p:nvCxnSpPr>
        <p:spPr>
          <a:xfrm>
            <a:off x="4747606" y="3975841"/>
            <a:ext cx="4414" cy="6620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39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8028" y="-5213"/>
            <a:ext cx="9135972" cy="985941"/>
            <a:chOff x="196269" y="5438839"/>
            <a:chExt cx="8751500" cy="1386239"/>
          </a:xfrm>
        </p:grpSpPr>
        <p:pic>
          <p:nvPicPr>
            <p:cNvPr id="18" name="Gambar 17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ambar 18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ambar 1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ambar 20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ambar 21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pPr algn="ctr"/>
            <a:r>
              <a:rPr lang="id-ID" b="1" dirty="0" smtClean="0"/>
              <a:t>TUJUAN PENELITIAN</a:t>
            </a:r>
            <a:endParaRPr lang="id-ID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251520" y="3596823"/>
            <a:ext cx="1800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TUJUAN PENELITIAN</a:t>
            </a:r>
            <a:endParaRPr lang="id-ID" b="1" dirty="0"/>
          </a:p>
          <a:p>
            <a:pPr algn="ctr"/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3275856" y="1868631"/>
            <a:ext cx="554461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id-ID" dirty="0"/>
              <a:t>Mengembangkan model bahan ajar bahasa Indonesia berbasis model  pembelajaran yang berorientasi pada pendidikan karakter yang sesuai dengan kebutuhan guru dan siswa SD di lapangan.</a:t>
            </a:r>
            <a:endParaRPr lang="id-ID" b="1" dirty="0"/>
          </a:p>
        </p:txBody>
      </p:sp>
      <p:sp>
        <p:nvSpPr>
          <p:cNvPr id="6" name="Kotak Teks 5"/>
          <p:cNvSpPr txBox="1"/>
          <p:nvPr/>
        </p:nvSpPr>
        <p:spPr>
          <a:xfrm>
            <a:off x="3275856" y="3319824"/>
            <a:ext cx="554461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id-ID" dirty="0"/>
              <a:t>Menguji efektivitas model bahan ajar bahasa Indonesia berbasis model  pembelajaran yang berorientasi pada pendidikan karakter terhadap peningkatan kemampuan berbahasa siswa, khususnya kemampuan menyimak dan membaca.</a:t>
            </a:r>
            <a:endParaRPr lang="id-ID" b="1" dirty="0"/>
          </a:p>
        </p:txBody>
      </p:sp>
      <p:sp>
        <p:nvSpPr>
          <p:cNvPr id="7" name="Kotak Teks 6"/>
          <p:cNvSpPr txBox="1"/>
          <p:nvPr/>
        </p:nvSpPr>
        <p:spPr>
          <a:xfrm>
            <a:off x="3275856" y="5061083"/>
            <a:ext cx="554461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id-ID" dirty="0"/>
              <a:t>Menguji efektivitas model bahan ajar bahasa Indonesia berbasis model  pembelajaran yang berorientasi pada pendidikan karakter terhadap perkembangan karakter siswa.</a:t>
            </a:r>
            <a:endParaRPr lang="id-ID" b="1" dirty="0"/>
          </a:p>
        </p:txBody>
      </p:sp>
      <p:cxnSp>
        <p:nvCxnSpPr>
          <p:cNvPr id="9" name="Konektor Panah Lurus 8"/>
          <p:cNvCxnSpPr>
            <a:stCxn id="4" idx="3"/>
            <a:endCxn id="5" idx="1"/>
          </p:cNvCxnSpPr>
          <p:nvPr/>
        </p:nvCxnSpPr>
        <p:spPr>
          <a:xfrm flipV="1">
            <a:off x="2051720" y="2468796"/>
            <a:ext cx="1224136" cy="15896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Panah Lurus 10"/>
          <p:cNvCxnSpPr>
            <a:stCxn id="4" idx="3"/>
            <a:endCxn id="6" idx="1"/>
          </p:cNvCxnSpPr>
          <p:nvPr/>
        </p:nvCxnSpPr>
        <p:spPr>
          <a:xfrm>
            <a:off x="2051720" y="4058488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Konektor Panah Lurus 12"/>
          <p:cNvCxnSpPr>
            <a:stCxn id="4" idx="3"/>
            <a:endCxn id="7" idx="1"/>
          </p:cNvCxnSpPr>
          <p:nvPr/>
        </p:nvCxnSpPr>
        <p:spPr>
          <a:xfrm>
            <a:off x="2051720" y="4058488"/>
            <a:ext cx="1224136" cy="160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35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 28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30" name="Gambar 2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ambar 30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ambar 31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ambar 3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ambar 3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42594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BAHAN AJAR </a:t>
            </a:r>
            <a:br>
              <a:rPr lang="id-ID" b="1" dirty="0" smtClean="0"/>
            </a:br>
            <a:r>
              <a:rPr lang="id-ID" b="1" dirty="0" smtClean="0"/>
              <a:t>BERBASIS MODEL PEMBELAJARAN</a:t>
            </a:r>
            <a:endParaRPr lang="id-ID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2555776" y="1844824"/>
            <a:ext cx="417646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BAHAN AJAR </a:t>
            </a:r>
          </a:p>
          <a:p>
            <a:pPr lvl="0" algn="ctr"/>
            <a:r>
              <a:rPr lang="id-ID" b="1" dirty="0" smtClean="0"/>
              <a:t>BERBASIS MODEL PEMBELAJARAN</a:t>
            </a:r>
            <a:endParaRPr lang="id-ID" b="1" dirty="0"/>
          </a:p>
          <a:p>
            <a:pPr algn="ctr"/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5436096" y="3068960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Mempertimbangkan Materi, Penyajian, dan Bahasa</a:t>
            </a:r>
            <a:endParaRPr lang="id-ID" dirty="0"/>
          </a:p>
        </p:txBody>
      </p:sp>
      <p:sp>
        <p:nvSpPr>
          <p:cNvPr id="6" name="Kotak Teks 5"/>
          <p:cNvSpPr txBox="1"/>
          <p:nvPr/>
        </p:nvSpPr>
        <p:spPr>
          <a:xfrm>
            <a:off x="313478" y="3901743"/>
            <a:ext cx="38164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Berbasis Aktivitas Siswa</a:t>
            </a:r>
          </a:p>
          <a:p>
            <a:pPr lvl="0" algn="ctr"/>
            <a:endParaRPr lang="id-ID" dirty="0"/>
          </a:p>
        </p:txBody>
      </p:sp>
      <p:sp>
        <p:nvSpPr>
          <p:cNvPr id="7" name="Kotak Teks 6"/>
          <p:cNvSpPr txBox="1"/>
          <p:nvPr/>
        </p:nvSpPr>
        <p:spPr>
          <a:xfrm>
            <a:off x="305588" y="3068960"/>
            <a:ext cx="38164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Dikembangkan Berbasis Model Pembelajaran yang Relevan</a:t>
            </a:r>
            <a:endParaRPr lang="id-ID" dirty="0"/>
          </a:p>
        </p:txBody>
      </p:sp>
      <p:sp>
        <p:nvSpPr>
          <p:cNvPr id="8" name="Kotak Teks 7"/>
          <p:cNvSpPr txBox="1"/>
          <p:nvPr/>
        </p:nvSpPr>
        <p:spPr>
          <a:xfrm>
            <a:off x="5436096" y="3906344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Mengembangkan Karakter</a:t>
            </a:r>
          </a:p>
          <a:p>
            <a:pPr lvl="0" algn="ctr"/>
            <a:r>
              <a:rPr lang="id-ID" dirty="0" smtClean="0"/>
              <a:t>Siswa </a:t>
            </a:r>
            <a:endParaRPr lang="id-ID" dirty="0"/>
          </a:p>
        </p:txBody>
      </p:sp>
      <p:sp>
        <p:nvSpPr>
          <p:cNvPr id="9" name="Kotak Teks 8"/>
          <p:cNvSpPr txBox="1"/>
          <p:nvPr/>
        </p:nvSpPr>
        <p:spPr>
          <a:xfrm>
            <a:off x="313478" y="4842821"/>
            <a:ext cx="38164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Berorientasi </a:t>
            </a:r>
          </a:p>
          <a:p>
            <a:pPr lvl="0" algn="ctr"/>
            <a:r>
              <a:rPr lang="id-ID" dirty="0" smtClean="0"/>
              <a:t>Lembar Kerja Proses</a:t>
            </a:r>
            <a:endParaRPr lang="id-ID" dirty="0"/>
          </a:p>
        </p:txBody>
      </p:sp>
      <p:sp>
        <p:nvSpPr>
          <p:cNvPr id="10" name="Kotak Teks 9"/>
          <p:cNvSpPr txBox="1"/>
          <p:nvPr/>
        </p:nvSpPr>
        <p:spPr>
          <a:xfrm>
            <a:off x="5428527" y="4847108"/>
            <a:ext cx="33843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Dilengkapi Pustaka Pengetahuan</a:t>
            </a:r>
          </a:p>
        </p:txBody>
      </p:sp>
      <p:cxnSp>
        <p:nvCxnSpPr>
          <p:cNvPr id="12" name="Penyambung Lurus 11"/>
          <p:cNvCxnSpPr/>
          <p:nvPr/>
        </p:nvCxnSpPr>
        <p:spPr>
          <a:xfrm>
            <a:off x="4716016" y="2768154"/>
            <a:ext cx="0" cy="2397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/>
          <p:cNvCxnSpPr>
            <a:endCxn id="5" idx="1"/>
          </p:cNvCxnSpPr>
          <p:nvPr/>
        </p:nvCxnSpPr>
        <p:spPr>
          <a:xfrm>
            <a:off x="4644008" y="3392125"/>
            <a:ext cx="79208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Konektor Panah Lurus 15"/>
          <p:cNvCxnSpPr>
            <a:endCxn id="7" idx="3"/>
          </p:cNvCxnSpPr>
          <p:nvPr/>
        </p:nvCxnSpPr>
        <p:spPr>
          <a:xfrm flipH="1">
            <a:off x="4122012" y="3392125"/>
            <a:ext cx="576064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Konektor Panah Lurus 17"/>
          <p:cNvCxnSpPr>
            <a:endCxn id="8" idx="1"/>
          </p:cNvCxnSpPr>
          <p:nvPr/>
        </p:nvCxnSpPr>
        <p:spPr>
          <a:xfrm>
            <a:off x="4644008" y="4229509"/>
            <a:ext cx="79208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Panah Lurus 24"/>
          <p:cNvCxnSpPr>
            <a:stCxn id="9" idx="3"/>
            <a:endCxn id="10" idx="1"/>
          </p:cNvCxnSpPr>
          <p:nvPr/>
        </p:nvCxnSpPr>
        <p:spPr>
          <a:xfrm>
            <a:off x="4129902" y="5165987"/>
            <a:ext cx="1298625" cy="4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Konektor Panah Lurus 26"/>
          <p:cNvCxnSpPr>
            <a:endCxn id="9" idx="3"/>
          </p:cNvCxnSpPr>
          <p:nvPr/>
        </p:nvCxnSpPr>
        <p:spPr>
          <a:xfrm flipH="1">
            <a:off x="4129902" y="5165986"/>
            <a:ext cx="629242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Konektor Panah Lurus 36"/>
          <p:cNvCxnSpPr>
            <a:endCxn id="6" idx="3"/>
          </p:cNvCxnSpPr>
          <p:nvPr/>
        </p:nvCxnSpPr>
        <p:spPr>
          <a:xfrm flipH="1">
            <a:off x="4129902" y="4224909"/>
            <a:ext cx="62924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84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565212" y="1886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4400" b="1" dirty="0" smtClean="0"/>
              <a:t>LANGKAH PENGEMBANGAN BAHAN AJAR BERBASIS MODEL</a:t>
            </a:r>
            <a:endParaRPr lang="id-ID" sz="4400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2411760" y="1628800"/>
            <a:ext cx="417646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LANGKAH PENGEMBANGAN BAHAN AJAR </a:t>
            </a:r>
          </a:p>
          <a:p>
            <a:pPr lvl="0" algn="ctr"/>
            <a:r>
              <a:rPr lang="id-ID" b="1" dirty="0" smtClean="0"/>
              <a:t>BERBASIS MODEL PEMBELAJARAN</a:t>
            </a:r>
            <a:endParaRPr lang="id-ID" b="1" dirty="0"/>
          </a:p>
          <a:p>
            <a:pPr algn="ctr"/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159500" y="3163681"/>
            <a:ext cx="15321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Analisis Kurikulum</a:t>
            </a:r>
          </a:p>
          <a:p>
            <a:pPr lvl="0" algn="ctr"/>
            <a:endParaRPr lang="id-ID" dirty="0"/>
          </a:p>
        </p:txBody>
      </p:sp>
      <p:sp>
        <p:nvSpPr>
          <p:cNvPr id="6" name="Kotak Teks 5"/>
          <p:cNvSpPr txBox="1"/>
          <p:nvPr/>
        </p:nvSpPr>
        <p:spPr>
          <a:xfrm>
            <a:off x="2195736" y="3163680"/>
            <a:ext cx="19082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Penentuan Indikator</a:t>
            </a:r>
          </a:p>
          <a:p>
            <a:pPr lvl="0" algn="ctr"/>
            <a:endParaRPr lang="id-ID" dirty="0"/>
          </a:p>
        </p:txBody>
      </p:sp>
      <p:sp>
        <p:nvSpPr>
          <p:cNvPr id="7" name="Kotak Teks 6"/>
          <p:cNvSpPr txBox="1"/>
          <p:nvPr/>
        </p:nvSpPr>
        <p:spPr>
          <a:xfrm>
            <a:off x="4499992" y="3163681"/>
            <a:ext cx="19082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Penentuan Tujuan </a:t>
            </a:r>
          </a:p>
          <a:p>
            <a:pPr lvl="0" algn="ctr"/>
            <a:r>
              <a:rPr lang="id-ID" dirty="0" smtClean="0"/>
              <a:t>Pembelajaran</a:t>
            </a:r>
            <a:endParaRPr lang="id-ID" dirty="0"/>
          </a:p>
        </p:txBody>
      </p:sp>
      <p:sp>
        <p:nvSpPr>
          <p:cNvPr id="8" name="Kotak Teks 7"/>
          <p:cNvSpPr txBox="1"/>
          <p:nvPr/>
        </p:nvSpPr>
        <p:spPr>
          <a:xfrm>
            <a:off x="6792060" y="3163681"/>
            <a:ext cx="19082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Penentuan Model </a:t>
            </a:r>
          </a:p>
          <a:p>
            <a:pPr lvl="0" algn="ctr"/>
            <a:r>
              <a:rPr lang="id-ID" dirty="0" smtClean="0"/>
              <a:t>Pembelajaran</a:t>
            </a:r>
            <a:endParaRPr lang="id-ID" dirty="0"/>
          </a:p>
        </p:txBody>
      </p:sp>
      <p:sp>
        <p:nvSpPr>
          <p:cNvPr id="9" name="Kotak Teks 8"/>
          <p:cNvSpPr txBox="1"/>
          <p:nvPr/>
        </p:nvSpPr>
        <p:spPr>
          <a:xfrm>
            <a:off x="6812873" y="4602144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Pengembangan Langkah Kerja</a:t>
            </a:r>
            <a:endParaRPr lang="id-ID" dirty="0"/>
          </a:p>
        </p:txBody>
      </p:sp>
      <p:sp>
        <p:nvSpPr>
          <p:cNvPr id="10" name="Kotak Teks 9"/>
          <p:cNvSpPr txBox="1"/>
          <p:nvPr/>
        </p:nvSpPr>
        <p:spPr>
          <a:xfrm>
            <a:off x="4499992" y="4602145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Penentuan Materi Ajar</a:t>
            </a:r>
            <a:endParaRPr lang="id-ID" dirty="0"/>
          </a:p>
        </p:txBody>
      </p:sp>
      <p:sp>
        <p:nvSpPr>
          <p:cNvPr id="11" name="Kotak Teks 10"/>
          <p:cNvSpPr txBox="1"/>
          <p:nvPr/>
        </p:nvSpPr>
        <p:spPr>
          <a:xfrm>
            <a:off x="2218687" y="4602145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Pengembangan Peta Bahan Ajar</a:t>
            </a:r>
            <a:endParaRPr lang="id-ID" dirty="0"/>
          </a:p>
        </p:txBody>
      </p:sp>
      <p:sp>
        <p:nvSpPr>
          <p:cNvPr id="12" name="Kotak Teks 11"/>
          <p:cNvSpPr txBox="1"/>
          <p:nvPr/>
        </p:nvSpPr>
        <p:spPr>
          <a:xfrm>
            <a:off x="65492" y="4463646"/>
            <a:ext cx="19082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Pengembangan Struktur Bahan Ajar</a:t>
            </a:r>
            <a:endParaRPr lang="id-ID" dirty="0"/>
          </a:p>
        </p:txBody>
      </p:sp>
      <p:sp>
        <p:nvSpPr>
          <p:cNvPr id="13" name="Kotak Teks 12"/>
          <p:cNvSpPr txBox="1"/>
          <p:nvPr/>
        </p:nvSpPr>
        <p:spPr>
          <a:xfrm>
            <a:off x="65492" y="5655583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Penulisan Draf Bahan Ajar</a:t>
            </a:r>
            <a:endParaRPr lang="id-ID" dirty="0"/>
          </a:p>
        </p:txBody>
      </p:sp>
      <p:sp>
        <p:nvSpPr>
          <p:cNvPr id="14" name="Kotak Teks 13"/>
          <p:cNvSpPr txBox="1"/>
          <p:nvPr/>
        </p:nvSpPr>
        <p:spPr>
          <a:xfrm>
            <a:off x="2393758" y="5655582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Uji Coba Draf Bahan Ajar</a:t>
            </a:r>
            <a:endParaRPr lang="id-ID" dirty="0"/>
          </a:p>
        </p:txBody>
      </p:sp>
      <p:sp>
        <p:nvSpPr>
          <p:cNvPr id="15" name="Kotak Teks 14"/>
          <p:cNvSpPr txBox="1"/>
          <p:nvPr/>
        </p:nvSpPr>
        <p:spPr>
          <a:xfrm>
            <a:off x="4680012" y="5655583"/>
            <a:ext cx="19082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Revisi Draf Bahan Ajar</a:t>
            </a:r>
            <a:endParaRPr lang="id-ID" dirty="0"/>
          </a:p>
        </p:txBody>
      </p:sp>
      <p:sp>
        <p:nvSpPr>
          <p:cNvPr id="16" name="Kotak Teks 15"/>
          <p:cNvSpPr txBox="1"/>
          <p:nvPr/>
        </p:nvSpPr>
        <p:spPr>
          <a:xfrm>
            <a:off x="6832898" y="5794083"/>
            <a:ext cx="19082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dirty="0" smtClean="0"/>
              <a:t>Bahan Ajar Jadi</a:t>
            </a:r>
            <a:endParaRPr lang="id-ID" dirty="0"/>
          </a:p>
        </p:txBody>
      </p:sp>
      <p:cxnSp>
        <p:nvCxnSpPr>
          <p:cNvPr id="18" name="Konektor Panah Lurus 17"/>
          <p:cNvCxnSpPr>
            <a:stCxn id="5" idx="3"/>
            <a:endCxn id="6" idx="1"/>
          </p:cNvCxnSpPr>
          <p:nvPr/>
        </p:nvCxnSpPr>
        <p:spPr>
          <a:xfrm flipV="1">
            <a:off x="1691680" y="3625345"/>
            <a:ext cx="50405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Konektor Panah Lurus 19"/>
          <p:cNvCxnSpPr>
            <a:stCxn id="6" idx="3"/>
            <a:endCxn id="7" idx="1"/>
          </p:cNvCxnSpPr>
          <p:nvPr/>
        </p:nvCxnSpPr>
        <p:spPr>
          <a:xfrm>
            <a:off x="4103948" y="3625345"/>
            <a:ext cx="396044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Konektor Panah Lurus 21"/>
          <p:cNvCxnSpPr>
            <a:stCxn id="7" idx="3"/>
            <a:endCxn id="8" idx="1"/>
          </p:cNvCxnSpPr>
          <p:nvPr/>
        </p:nvCxnSpPr>
        <p:spPr>
          <a:xfrm>
            <a:off x="6408204" y="3625346"/>
            <a:ext cx="3838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Konektor Panah Lurus 25"/>
          <p:cNvCxnSpPr>
            <a:stCxn id="8" idx="2"/>
            <a:endCxn id="9" idx="0"/>
          </p:cNvCxnSpPr>
          <p:nvPr/>
        </p:nvCxnSpPr>
        <p:spPr>
          <a:xfrm>
            <a:off x="7746166" y="4087011"/>
            <a:ext cx="20813" cy="5151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Panah Lurus 31"/>
          <p:cNvCxnSpPr>
            <a:stCxn id="9" idx="1"/>
            <a:endCxn id="10" idx="3"/>
          </p:cNvCxnSpPr>
          <p:nvPr/>
        </p:nvCxnSpPr>
        <p:spPr>
          <a:xfrm flipH="1">
            <a:off x="6408204" y="4925310"/>
            <a:ext cx="404669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/>
          <p:cNvCxnSpPr>
            <a:stCxn id="10" idx="1"/>
            <a:endCxn id="11" idx="3"/>
          </p:cNvCxnSpPr>
          <p:nvPr/>
        </p:nvCxnSpPr>
        <p:spPr>
          <a:xfrm flipH="1">
            <a:off x="4126899" y="4925311"/>
            <a:ext cx="37309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Konektor Panah Lurus 35"/>
          <p:cNvCxnSpPr>
            <a:stCxn id="11" idx="1"/>
            <a:endCxn id="12" idx="3"/>
          </p:cNvCxnSpPr>
          <p:nvPr/>
        </p:nvCxnSpPr>
        <p:spPr>
          <a:xfrm flipH="1">
            <a:off x="1973704" y="4925311"/>
            <a:ext cx="24498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Konektor Panah Lurus 37"/>
          <p:cNvCxnSpPr>
            <a:stCxn id="12" idx="2"/>
            <a:endCxn id="13" idx="0"/>
          </p:cNvCxnSpPr>
          <p:nvPr/>
        </p:nvCxnSpPr>
        <p:spPr>
          <a:xfrm>
            <a:off x="1019598" y="5386976"/>
            <a:ext cx="0" cy="2686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Konektor Panah Lurus 45"/>
          <p:cNvCxnSpPr>
            <a:stCxn id="13" idx="3"/>
            <a:endCxn id="14" idx="1"/>
          </p:cNvCxnSpPr>
          <p:nvPr/>
        </p:nvCxnSpPr>
        <p:spPr>
          <a:xfrm flipV="1">
            <a:off x="1973704" y="5978748"/>
            <a:ext cx="420054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Konektor Panah Lurus 56"/>
          <p:cNvCxnSpPr>
            <a:stCxn id="14" idx="3"/>
            <a:endCxn id="15" idx="1"/>
          </p:cNvCxnSpPr>
          <p:nvPr/>
        </p:nvCxnSpPr>
        <p:spPr>
          <a:xfrm>
            <a:off x="4301970" y="5978748"/>
            <a:ext cx="378042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Konektor Panah Lurus 58"/>
          <p:cNvCxnSpPr>
            <a:stCxn id="15" idx="3"/>
            <a:endCxn id="16" idx="1"/>
          </p:cNvCxnSpPr>
          <p:nvPr/>
        </p:nvCxnSpPr>
        <p:spPr>
          <a:xfrm>
            <a:off x="6588224" y="5978749"/>
            <a:ext cx="24467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688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3600" b="1" dirty="0" smtClean="0"/>
              <a:t>EFEKTIVITAS BAHAN AJAR TERHADAP KEMAMPUAN BERBAHASA</a:t>
            </a:r>
            <a:endParaRPr lang="id-ID" sz="3600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479198" y="3151458"/>
            <a:ext cx="243661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BAHAN AJAR </a:t>
            </a:r>
          </a:p>
          <a:p>
            <a:pPr lvl="0" algn="ctr"/>
            <a:r>
              <a:rPr lang="id-ID" b="1" dirty="0" smtClean="0"/>
              <a:t>BERBASIS MODEL PEMBELAJARAN</a:t>
            </a:r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4649416" y="2223204"/>
            <a:ext cx="366699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Kemampuan siswa membaca meningkat</a:t>
            </a:r>
            <a:endParaRPr lang="id-ID" b="1" dirty="0"/>
          </a:p>
        </p:txBody>
      </p:sp>
      <p:sp>
        <p:nvSpPr>
          <p:cNvPr id="6" name="Kotak Teks 5"/>
          <p:cNvSpPr txBox="1"/>
          <p:nvPr/>
        </p:nvSpPr>
        <p:spPr>
          <a:xfrm>
            <a:off x="4649417" y="4365104"/>
            <a:ext cx="366699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Kemampuan siswa menyimak meningkat</a:t>
            </a:r>
            <a:endParaRPr lang="id-ID" b="1" dirty="0"/>
          </a:p>
        </p:txBody>
      </p:sp>
      <p:cxnSp>
        <p:nvCxnSpPr>
          <p:cNvPr id="8" name="Konektor Panah Lurus 7"/>
          <p:cNvCxnSpPr>
            <a:stCxn id="4" idx="3"/>
            <a:endCxn id="5" idx="1"/>
          </p:cNvCxnSpPr>
          <p:nvPr/>
        </p:nvCxnSpPr>
        <p:spPr>
          <a:xfrm flipV="1">
            <a:off x="2915816" y="2546370"/>
            <a:ext cx="1733600" cy="10667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Panah Lurus 9"/>
          <p:cNvCxnSpPr>
            <a:stCxn id="4" idx="3"/>
            <a:endCxn id="6" idx="1"/>
          </p:cNvCxnSpPr>
          <p:nvPr/>
        </p:nvCxnSpPr>
        <p:spPr>
          <a:xfrm>
            <a:off x="2915816" y="3613123"/>
            <a:ext cx="1733601" cy="10751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 10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12" name="Gambar 11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ambar 1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ambar 1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ambar 1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ambar 1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3437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97721" y="3326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4400" b="1" dirty="0" smtClean="0"/>
              <a:t>EFEKTIVITAS BAHAN AJAR TERHADAP KARAKTER SIWA</a:t>
            </a:r>
            <a:endParaRPr lang="id-ID" sz="4400" b="1" dirty="0"/>
          </a:p>
        </p:txBody>
      </p:sp>
      <p:sp>
        <p:nvSpPr>
          <p:cNvPr id="4" name="Kotak Teks 3"/>
          <p:cNvSpPr txBox="1"/>
          <p:nvPr/>
        </p:nvSpPr>
        <p:spPr>
          <a:xfrm>
            <a:off x="3275856" y="1700808"/>
            <a:ext cx="243661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BAHAN AJAR </a:t>
            </a:r>
          </a:p>
          <a:p>
            <a:pPr lvl="0" algn="ctr"/>
            <a:r>
              <a:rPr lang="id-ID" b="1" dirty="0" smtClean="0"/>
              <a:t>BERBASIS MODEL PEMBELAJARAN</a:t>
            </a:r>
            <a:endParaRPr lang="id-ID" b="1" dirty="0"/>
          </a:p>
        </p:txBody>
      </p:sp>
      <p:sp>
        <p:nvSpPr>
          <p:cNvPr id="5" name="Kotak Teks 4"/>
          <p:cNvSpPr txBox="1"/>
          <p:nvPr/>
        </p:nvSpPr>
        <p:spPr>
          <a:xfrm>
            <a:off x="497721" y="4739743"/>
            <a:ext cx="79928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kejujuran</a:t>
            </a:r>
            <a:r>
              <a:rPr lang="id-ID" b="1" dirty="0"/>
              <a:t>, </a:t>
            </a:r>
            <a:r>
              <a:rPr lang="id-ID" b="1" dirty="0" smtClean="0"/>
              <a:t> kerja </a:t>
            </a:r>
            <a:r>
              <a:rPr lang="id-ID" b="1" dirty="0"/>
              <a:t>keras, </a:t>
            </a:r>
            <a:r>
              <a:rPr lang="id-ID" b="1" dirty="0" smtClean="0"/>
              <a:t> rasa </a:t>
            </a:r>
            <a:r>
              <a:rPr lang="id-ID" b="1" dirty="0"/>
              <a:t>ingin tahu, </a:t>
            </a:r>
            <a:r>
              <a:rPr lang="id-ID" b="1" dirty="0" smtClean="0"/>
              <a:t> kreatif</a:t>
            </a:r>
            <a:r>
              <a:rPr lang="id-ID" b="1" dirty="0"/>
              <a:t>, </a:t>
            </a:r>
            <a:r>
              <a:rPr lang="id-ID" b="1" dirty="0" smtClean="0"/>
              <a:t> tanggung </a:t>
            </a:r>
            <a:r>
              <a:rPr lang="id-ID" b="1" dirty="0"/>
              <a:t>jawab, </a:t>
            </a:r>
            <a:r>
              <a:rPr lang="id-ID" b="1" dirty="0" smtClean="0"/>
              <a:t> disiplin</a:t>
            </a:r>
            <a:r>
              <a:rPr lang="id-ID" b="1" dirty="0"/>
              <a:t>, </a:t>
            </a:r>
            <a:r>
              <a:rPr lang="id-ID" b="1" dirty="0" smtClean="0"/>
              <a:t>demokratis</a:t>
            </a:r>
            <a:r>
              <a:rPr lang="id-ID" b="1" dirty="0"/>
              <a:t>, </a:t>
            </a:r>
            <a:r>
              <a:rPr lang="id-ID" b="1" dirty="0" smtClean="0"/>
              <a:t>mandiri</a:t>
            </a:r>
            <a:r>
              <a:rPr lang="id-ID" b="1" dirty="0"/>
              <a:t>, </a:t>
            </a:r>
            <a:r>
              <a:rPr lang="id-ID" b="1" dirty="0" smtClean="0"/>
              <a:t>kompeten</a:t>
            </a:r>
            <a:r>
              <a:rPr lang="id-ID" b="1" dirty="0"/>
              <a:t>, dan </a:t>
            </a:r>
            <a:r>
              <a:rPr lang="id-ID" b="1" dirty="0" smtClean="0"/>
              <a:t>kontrol </a:t>
            </a:r>
            <a:r>
              <a:rPr lang="id-ID" b="1" dirty="0"/>
              <a:t>diri.</a:t>
            </a:r>
          </a:p>
        </p:txBody>
      </p:sp>
      <p:sp>
        <p:nvSpPr>
          <p:cNvPr id="6" name="Kotak Teks 5"/>
          <p:cNvSpPr txBox="1"/>
          <p:nvPr/>
        </p:nvSpPr>
        <p:spPr>
          <a:xfrm>
            <a:off x="3275856" y="3501008"/>
            <a:ext cx="243661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id-ID" b="1" dirty="0" smtClean="0"/>
              <a:t>Karakter siswa berkembang</a:t>
            </a:r>
            <a:endParaRPr lang="id-ID" b="1" dirty="0"/>
          </a:p>
        </p:txBody>
      </p:sp>
      <p:cxnSp>
        <p:nvCxnSpPr>
          <p:cNvPr id="8" name="Konektor Panah Lurus 7"/>
          <p:cNvCxnSpPr>
            <a:stCxn id="4" idx="2"/>
            <a:endCxn id="6" idx="0"/>
          </p:cNvCxnSpPr>
          <p:nvPr/>
        </p:nvCxnSpPr>
        <p:spPr>
          <a:xfrm>
            <a:off x="4494165" y="2624138"/>
            <a:ext cx="0" cy="876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Panah Lurus 9"/>
          <p:cNvCxnSpPr>
            <a:stCxn id="6" idx="2"/>
            <a:endCxn id="5" idx="0"/>
          </p:cNvCxnSpPr>
          <p:nvPr/>
        </p:nvCxnSpPr>
        <p:spPr>
          <a:xfrm>
            <a:off x="4494165" y="4147339"/>
            <a:ext cx="0" cy="5924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 12"/>
          <p:cNvGrpSpPr/>
          <p:nvPr/>
        </p:nvGrpSpPr>
        <p:grpSpPr>
          <a:xfrm>
            <a:off x="196269" y="5438839"/>
            <a:ext cx="8751500" cy="1386239"/>
            <a:chOff x="196269" y="5438839"/>
            <a:chExt cx="8751500" cy="1386239"/>
          </a:xfrm>
        </p:grpSpPr>
        <p:pic>
          <p:nvPicPr>
            <p:cNvPr id="14" name="Gambar 1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48" y="5492972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ambar 1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344" y="5438840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ambar 1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69" y="54388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ambar 1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690" y="5493439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ambar 17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691" y="5492971"/>
              <a:ext cx="1279425" cy="13316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1478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23528" y="3136178"/>
            <a:ext cx="8229600" cy="1143000"/>
          </a:xfrm>
        </p:spPr>
        <p:txBody>
          <a:bodyPr/>
          <a:lstStyle/>
          <a:p>
            <a:pPr algn="ctr"/>
            <a:r>
              <a:rPr lang="id-ID" dirty="0" smtClean="0"/>
              <a:t>TERIMA KASIH</a:t>
            </a:r>
            <a:endParaRPr lang="id-ID" dirty="0"/>
          </a:p>
        </p:txBody>
      </p:sp>
      <p:pic>
        <p:nvPicPr>
          <p:cNvPr id="4" name="Gambar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197" y="4693518"/>
            <a:ext cx="198818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ambar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636368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ambar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93518"/>
            <a:ext cx="2304256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ambar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0"/>
            <a:ext cx="4231620" cy="266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ambar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479" y="-8950"/>
            <a:ext cx="4231620" cy="266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ambar 9"/>
          <p:cNvPicPr/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" y="2149859"/>
            <a:ext cx="1368152" cy="133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ambar 10"/>
          <p:cNvPicPr/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48" y="2348880"/>
            <a:ext cx="1368152" cy="1331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760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iran">
  <a:themeElements>
    <a:clrScheme name="Alira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liran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lir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Office">
  <a:themeElements>
    <a:clrScheme name="Ka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349</Words>
  <Application>Microsoft Office PowerPoint</Application>
  <PresentationFormat>Tampilan Layar (4:3)</PresentationFormat>
  <Paragraphs>69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2" baseType="lpstr">
      <vt:lpstr>Aliran</vt:lpstr>
      <vt:lpstr>PENGEMBANGAN MODEL BAHAN AJAR BAHASA INDONESIA BERBASIS MODEL PEMBELAJARAN YANG BERORIENTASI PADA  PENDIDIKAN KARAKTER</vt:lpstr>
      <vt:lpstr>LATAR BELAKANG MASALAH</vt:lpstr>
      <vt:lpstr>ANALISIS MASALAH</vt:lpstr>
      <vt:lpstr>KONDISI BAHAN AJAR BAHASA INDONESIA</vt:lpstr>
      <vt:lpstr>RASIONALISASI SOLUSI ALTERNATIF</vt:lpstr>
      <vt:lpstr>TUJUAN PENELITIAN</vt:lpstr>
      <vt:lpstr>BAHAN AJAR  BERBASIS MODEL PEMBELAJARAN</vt:lpstr>
      <vt:lpstr>LANGKAH PENGEMBANGAN BAHAN AJAR BERBASIS MODEL</vt:lpstr>
      <vt:lpstr>EFEKTIVITAS BAHAN AJAR TERHADAP KEMAMPUAN BERBAHASA</vt:lpstr>
      <vt:lpstr>EFEKTIVITAS BAHAN AJAR TERHADAP KARAKTER SIWA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PENGEMBANGAN MODEL BAHAN AJAR BAHASA INDONESIA  BERBASIS MODEL PEMBELAJARAN YANG BERORIENTASI PADA  PENDIDIKAN KARAKTER</dc:title>
  <dc:creator>syahran</dc:creator>
  <cp:lastModifiedBy>syahran</cp:lastModifiedBy>
  <cp:revision>6</cp:revision>
  <dcterms:created xsi:type="dcterms:W3CDTF">2012-11-19T19:18:22Z</dcterms:created>
  <dcterms:modified xsi:type="dcterms:W3CDTF">2012-11-19T20:14:11Z</dcterms:modified>
</cp:coreProperties>
</file>