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34"/>
  </p:handoutMasterIdLst>
  <p:sldIdLst>
    <p:sldId id="256" r:id="rId2"/>
    <p:sldId id="28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2" r:id="rId28"/>
    <p:sldId id="286" r:id="rId29"/>
    <p:sldId id="287" r:id="rId30"/>
    <p:sldId id="288" r:id="rId31"/>
    <p:sldId id="289" r:id="rId32"/>
    <p:sldId id="283" r:id="rId33"/>
  </p:sldIdLst>
  <p:sldSz cx="9144000" cy="6858000" type="screen4x3"/>
  <p:notesSz cx="6858000" cy="91170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9925" autoAdjust="0"/>
    <p:restoredTop sz="94660"/>
  </p:normalViewPr>
  <p:slideViewPr>
    <p:cSldViewPr>
      <p:cViewPr>
        <p:scale>
          <a:sx n="50" d="100"/>
          <a:sy n="50" d="100"/>
        </p:scale>
        <p:origin x="-1692" y="-4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56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56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56CC5A-9D93-4A4B-95CC-315237C9263E}" type="datetimeFigureOut">
              <a:rPr lang="en-US" smtClean="0"/>
              <a:pPr/>
              <a:t>11/12/2012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59813"/>
            <a:ext cx="2971800" cy="4556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59813"/>
            <a:ext cx="2971800" cy="4556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CE07BD-24CB-43F1-99E0-E9E3FA10D21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video" Target="file:///D:\2.%20MASTER%20PRESENTASI\PRESENTATION%20TEMPLATE\Animated%20General%201\Radar_title.avi" TargetMode="Externa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Radar_title.avi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82600" y="2082800"/>
            <a:ext cx="1946275" cy="1854200"/>
          </a:xfrm>
          <a:prstGeom prst="rect">
            <a:avLst/>
          </a:prstGeom>
          <a:noFill/>
        </p:spPr>
      </p:pic>
      <p:sp>
        <p:nvSpPr>
          <p:cNvPr id="307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2514600" y="2514600"/>
            <a:ext cx="5943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3124200" y="4267200"/>
            <a:ext cx="46482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076" name="Rectangle 102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DE35FBBC-031C-44F2-BF63-863F6CB31D30}" type="datetimeFigureOut">
              <a:rPr lang="en-US" smtClean="0"/>
              <a:pPr/>
              <a:t>11/12/2012</a:t>
            </a:fld>
            <a:endParaRPr lang="en-US"/>
          </a:p>
        </p:txBody>
      </p:sp>
      <p:sp>
        <p:nvSpPr>
          <p:cNvPr id="3077" name="Rectangle 102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103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8F49B6D-A98F-4A60-83EC-4698E0331A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08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0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0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0"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35FBBC-031C-44F2-BF63-863F6CB31D30}" type="datetimeFigureOut">
              <a:rPr lang="en-US" smtClean="0"/>
              <a:pPr/>
              <a:t>11/12/2012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F49B6D-A98F-4A60-83EC-4698E0331A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35FBBC-031C-44F2-BF63-863F6CB31D30}" type="datetimeFigureOut">
              <a:rPr lang="en-US" smtClean="0"/>
              <a:pPr/>
              <a:t>11/12/2012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F49B6D-A98F-4A60-83EC-4698E0331A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35FBBC-031C-44F2-BF63-863F6CB31D30}" type="datetimeFigureOut">
              <a:rPr lang="en-US" smtClean="0"/>
              <a:pPr/>
              <a:t>11/12/2012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F49B6D-A98F-4A60-83EC-4698E0331A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35FBBC-031C-44F2-BF63-863F6CB31D30}" type="datetimeFigureOut">
              <a:rPr lang="en-US" smtClean="0"/>
              <a:pPr/>
              <a:t>11/12/2012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F49B6D-A98F-4A60-83EC-4698E0331A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35FBBC-031C-44F2-BF63-863F6CB31D30}" type="datetimeFigureOut">
              <a:rPr lang="en-US" smtClean="0"/>
              <a:pPr/>
              <a:t>11/12/2012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F49B6D-A98F-4A60-83EC-4698E0331A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35FBBC-031C-44F2-BF63-863F6CB31D30}" type="datetimeFigureOut">
              <a:rPr lang="en-US" smtClean="0"/>
              <a:pPr/>
              <a:t>11/12/2012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F49B6D-A98F-4A60-83EC-4698E0331A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35FBBC-031C-44F2-BF63-863F6CB31D30}" type="datetimeFigureOut">
              <a:rPr lang="en-US" smtClean="0"/>
              <a:pPr/>
              <a:t>11/12/2012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F49B6D-A98F-4A60-83EC-4698E0331A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35FBBC-031C-44F2-BF63-863F6CB31D30}" type="datetimeFigureOut">
              <a:rPr lang="en-US" smtClean="0"/>
              <a:pPr/>
              <a:t>11/12/2012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F49B6D-A98F-4A60-83EC-4698E0331A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35FBBC-031C-44F2-BF63-863F6CB31D30}" type="datetimeFigureOut">
              <a:rPr lang="en-US" smtClean="0"/>
              <a:pPr/>
              <a:t>11/12/2012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F49B6D-A98F-4A60-83EC-4698E0331A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35FBBC-031C-44F2-BF63-863F6CB31D30}" type="datetimeFigureOut">
              <a:rPr lang="en-US" smtClean="0"/>
              <a:pPr/>
              <a:t>11/12/2012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F49B6D-A98F-4A60-83EC-4698E0331A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ideo" Target="file:///D:\2.%20MASTER%20PRESENTASI\PRESENTATION%20TEMPLATE\Animated%20General%201\Radar_text.avi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6096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fld id="{DE35FBBC-031C-44F2-BF63-863F6CB31D30}" type="datetimeFigureOut">
              <a:rPr lang="en-US" smtClean="0"/>
              <a:pPr/>
              <a:t>11/12/2012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18F49B6D-A98F-4A60-83EC-4698E0331AD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31" name="Radar_text.avi">
            <a:hlinkClick r:id="" action="ppaction://media"/>
          </p:cNvPr>
          <p:cNvPicPr>
            <a:picLocks noRot="1" noChangeAspect="1" noChangeArrowheads="1"/>
          </p:cNvPicPr>
          <p:nvPr>
            <a:videoFile r:link="rId13"/>
          </p:nvPr>
        </p:nvPicPr>
        <p:blipFill>
          <a:blip r:embed="rId15"/>
          <a:srcRect/>
          <a:stretch>
            <a:fillRect/>
          </a:stretch>
        </p:blipFill>
        <p:spPr bwMode="auto">
          <a:xfrm>
            <a:off x="355600" y="3841750"/>
            <a:ext cx="365125" cy="301625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3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1"/>
                  </p:tgtEl>
                </p:cond>
              </p:nextCondLst>
            </p:seq>
          </p:childTnLst>
        </p:cTn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3.%20MASTER%20MOVIE\Unik\Cara%20Lipat%20baju%20ala%20NINJA.mpg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90800" y="1447800"/>
            <a:ext cx="5943600" cy="1905000"/>
          </a:xfrm>
        </p:spPr>
        <p:txBody>
          <a:bodyPr/>
          <a:lstStyle/>
          <a:p>
            <a:r>
              <a:rPr lang="en-US" sz="6600" dirty="0" smtClean="0">
                <a:latin typeface="Stencil" pitchFamily="82" charset="0"/>
              </a:rPr>
              <a:t>INTELLIGENCE &amp; MOTIVATION</a:t>
            </a:r>
            <a:endParaRPr lang="en-US" sz="6600" dirty="0">
              <a:latin typeface="Stencil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0" y="4648200"/>
            <a:ext cx="4648200" cy="1752600"/>
          </a:xfrm>
        </p:spPr>
        <p:txBody>
          <a:bodyPr/>
          <a:lstStyle/>
          <a:p>
            <a:r>
              <a:rPr lang="en-US" sz="2400" dirty="0" err="1" smtClean="0"/>
              <a:t>Oleh</a:t>
            </a:r>
            <a:r>
              <a:rPr lang="en-US" sz="2400" dirty="0" smtClean="0"/>
              <a:t>:</a:t>
            </a:r>
          </a:p>
          <a:p>
            <a:r>
              <a:rPr lang="en-US" sz="2400" dirty="0" err="1" smtClean="0"/>
              <a:t>Eka</a:t>
            </a:r>
            <a:r>
              <a:rPr lang="en-US" sz="2400" dirty="0" smtClean="0"/>
              <a:t> </a:t>
            </a:r>
            <a:r>
              <a:rPr lang="en-US" sz="2400" dirty="0" err="1" smtClean="0"/>
              <a:t>Sakti</a:t>
            </a:r>
            <a:r>
              <a:rPr lang="en-US" sz="2400" dirty="0" smtClean="0"/>
              <a:t> </a:t>
            </a:r>
            <a:r>
              <a:rPr lang="en-US" sz="2400" dirty="0" err="1" smtClean="0"/>
              <a:t>Yudha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ara Lipat baju ala NINJA.mpg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90600" y="0"/>
            <a:ext cx="8153400" cy="6115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6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ntelegenc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0"/>
            <a:ext cx="84582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76200"/>
            <a:ext cx="7162800" cy="1143000"/>
          </a:xfrm>
        </p:spPr>
        <p:txBody>
          <a:bodyPr/>
          <a:lstStyle/>
          <a:p>
            <a:r>
              <a:rPr lang="en-US" dirty="0" smtClean="0"/>
              <a:t>What is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19200"/>
            <a:ext cx="7772400" cy="5638800"/>
          </a:xfrm>
        </p:spPr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Western: 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Mental agility/ mental speed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Pacific island: 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skill of navigation (the ability to read waves, clouds &amp; stars)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Luo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People: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i="1" dirty="0">
                <a:latin typeface="Arial" pitchFamily="34" charset="0"/>
                <a:cs typeface="Arial" pitchFamily="34" charset="0"/>
              </a:rPr>
              <a:t>R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ieko (smartness, knowledge, ability, competences &amp; power)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i="1" dirty="0" err="1" smtClean="0">
                <a:latin typeface="Arial" pitchFamily="34" charset="0"/>
                <a:cs typeface="Arial" pitchFamily="34" charset="0"/>
              </a:rPr>
              <a:t>Luoro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 is social qualities (respect &amp; care for other, obedience, </a:t>
            </a:r>
            <a:r>
              <a:rPr lang="en-US" sz="2800" i="1" dirty="0" err="1" smtClean="0">
                <a:latin typeface="Arial" pitchFamily="34" charset="0"/>
                <a:cs typeface="Arial" pitchFamily="34" charset="0"/>
              </a:rPr>
              <a:t>deligent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i="1" dirty="0" err="1" smtClean="0">
                <a:latin typeface="Arial" pitchFamily="34" charset="0"/>
                <a:cs typeface="Arial" pitchFamily="34" charset="0"/>
              </a:rPr>
              <a:t>Paro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 is the thinking involved in problem solving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i="1" dirty="0" err="1" smtClean="0">
                <a:latin typeface="Arial" pitchFamily="34" charset="0"/>
                <a:cs typeface="Arial" pitchFamily="34" charset="0"/>
              </a:rPr>
              <a:t>Winjo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 is comprehending and understanding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7162800" cy="1143000"/>
          </a:xfrm>
        </p:spPr>
        <p:txBody>
          <a:bodyPr/>
          <a:lstStyle/>
          <a:p>
            <a:r>
              <a:rPr lang="en-US" dirty="0" smtClean="0"/>
              <a:t>Models of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752600"/>
            <a:ext cx="7772400" cy="4114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Spearman and ‘g’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Thrustone</a:t>
            </a:r>
            <a:r>
              <a:rPr lang="en-US" dirty="0" smtClean="0"/>
              <a:t> and Primary mental abilities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Guilford’s structure of </a:t>
            </a:r>
            <a:r>
              <a:rPr lang="en-US" dirty="0" err="1" smtClean="0"/>
              <a:t>intelect</a:t>
            </a:r>
            <a:r>
              <a:rPr lang="en-US" dirty="0" smtClean="0"/>
              <a:t> model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Gardner’s theory of multiple </a:t>
            </a:r>
            <a:r>
              <a:rPr lang="en-US" dirty="0" err="1" smtClean="0"/>
              <a:t>intelegence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Stenberg’s </a:t>
            </a:r>
            <a:r>
              <a:rPr lang="en-US" dirty="0" err="1" smtClean="0"/>
              <a:t>triarchic</a:t>
            </a:r>
            <a:r>
              <a:rPr lang="en-US" dirty="0" smtClean="0"/>
              <a:t>  model of intelligence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Spearman and “g”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752600"/>
            <a:ext cx="7772400" cy="41148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Charles Spearman (1904-1927)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adalah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seorang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psikolog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Inggris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i="1" dirty="0" smtClean="0">
                <a:latin typeface="Arial" pitchFamily="34" charset="0"/>
                <a:cs typeface="Arial" pitchFamily="34" charset="0"/>
              </a:rPr>
              <a:t>General abilities “g”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merujuk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pada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kecepatan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/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efisiensi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otak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memproses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informasi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/ stimulus.</a:t>
            </a:r>
            <a:r>
              <a:rPr lang="en-US" dirty="0" smtClean="0"/>
              <a:t> 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(all intellectual tasks and mental abilities)</a:t>
            </a:r>
          </a:p>
          <a:p>
            <a:r>
              <a:rPr lang="en-US" i="1" dirty="0" smtClean="0">
                <a:latin typeface="Arial" pitchFamily="34" charset="0"/>
                <a:cs typeface="Arial" pitchFamily="34" charset="0"/>
              </a:rPr>
              <a:t>Specific mental abilities “s”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adalah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kecakapan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khusus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dimuliki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secara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unik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oleh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masing-masing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individu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</a:t>
            </a:r>
            <a:r>
              <a:rPr lang="en-US" dirty="0" err="1" smtClean="0"/>
              <a:t>Thurstone</a:t>
            </a:r>
            <a:r>
              <a:rPr lang="en-US" dirty="0" smtClean="0"/>
              <a:t> &amp; PMA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8153400" cy="4876800"/>
          </a:xfrm>
        </p:spPr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 1938 American psychologist Louis L.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Thurstone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proposed that intelligence was not one general factor, but a small set of independent factors of equal importance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He called these factor Primary Mental Ability (PMA)</a:t>
            </a:r>
          </a:p>
          <a:p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Thrustone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&amp; Thelma devised a set of 56 tests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7 Abilities: numerical, verbal comprehension, word fluency, space, reasoning, memory &amp; possibly perceptual speed.</a:t>
            </a:r>
          </a:p>
          <a:p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Guilford’s structure of intellect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Guilford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menolah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konsep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“g”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PMA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kemudian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ia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menyusun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3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dimensi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dasar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The processes or mental operation performed (thinking, evaluating, recalling)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The content or the kind of stimulus material that is involved (words or symbols, picture, sound, feeling &amp; action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The form of the product being processed (relationship, units, classes, system and implication)</a:t>
            </a:r>
            <a:endParaRPr lang="en-US" sz="28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7162800" cy="1143000"/>
          </a:xfrm>
        </p:spPr>
        <p:txBody>
          <a:bodyPr/>
          <a:lstStyle/>
          <a:p>
            <a:r>
              <a:rPr lang="en-US" sz="4000" dirty="0" smtClean="0"/>
              <a:t>4. Gardner’s of theory of Multiple </a:t>
            </a:r>
            <a:r>
              <a:rPr lang="en-US" sz="4000" dirty="0" err="1" smtClean="0"/>
              <a:t>Intelegence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2209800"/>
            <a:ext cx="7848600" cy="4648200"/>
          </a:xfrm>
        </p:spPr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Howard Gardner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adalah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seorang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psikolog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Amerika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Ia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menolak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tes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intelegensi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tradisional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karena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tes-tes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tersebut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terlalu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didominasi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ide-ide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“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barat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”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Gardner (1983)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memformulasikan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8 area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intelegensi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Linguistik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Musical,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Logis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matematis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Spasial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Bodily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kinestetic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Intrapersonal, Interpersonal,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Naturalis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981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838200" y="685800"/>
          <a:ext cx="8077201" cy="5735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3810000"/>
                <a:gridCol w="220980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Area</a:t>
                      </a:r>
                      <a:r>
                        <a:rPr lang="en-US" sz="1600" b="1" baseline="0" dirty="0" smtClean="0"/>
                        <a:t> of </a:t>
                      </a:r>
                      <a:r>
                        <a:rPr lang="en-US" sz="1600" b="1" baseline="0" dirty="0" err="1" smtClean="0"/>
                        <a:t>Intelegence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Description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Example of </a:t>
                      </a:r>
                      <a:r>
                        <a:rPr lang="en-US" sz="1600" b="1" dirty="0" err="1" smtClean="0"/>
                        <a:t>Ocupation</a:t>
                      </a:r>
                      <a:endParaRPr lang="en-US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1.  Linguistic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Ability to perceive or generate spoken and written language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Poet, Lawyer,</a:t>
                      </a:r>
                      <a:r>
                        <a:rPr lang="en-US" sz="1600" baseline="0" dirty="0" smtClean="0">
                          <a:latin typeface="Arial" pitchFamily="34" charset="0"/>
                          <a:cs typeface="Arial" pitchFamily="34" charset="0"/>
                        </a:rPr>
                        <a:t> Writer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2.  Musical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Sensitivity to pitch, rhythm and timbre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Musician, Music critic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3.  Logical</a:t>
                      </a:r>
                      <a:r>
                        <a:rPr lang="en-US" sz="1600" baseline="0" dirty="0" smtClean="0">
                          <a:latin typeface="Arial" pitchFamily="34" charset="0"/>
                          <a:cs typeface="Arial" pitchFamily="34" charset="0"/>
                        </a:rPr>
                        <a:t> Mathematical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Use and appreciation of numerical, causal, abstract or logical relation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Mathematician, Scientist, Engineer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4.  Spatial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Ability to perceive visual and spatial information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Navigator,</a:t>
                      </a:r>
                      <a:r>
                        <a:rPr lang="en-US" sz="1600" baseline="0" dirty="0" smtClean="0">
                          <a:latin typeface="Arial" pitchFamily="34" charset="0"/>
                          <a:cs typeface="Arial" pitchFamily="34" charset="0"/>
                        </a:rPr>
                        <a:t> Visual artist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5.  Bodily</a:t>
                      </a:r>
                      <a:r>
                        <a:rPr lang="en-US" sz="1600" baseline="0" dirty="0" smtClean="0">
                          <a:latin typeface="Arial" pitchFamily="34" charset="0"/>
                          <a:cs typeface="Arial" pitchFamily="34" charset="0"/>
                        </a:rPr>
                        <a:t> Kinesthetic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Control of all or parts of one’s body to solve problem or create product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Dancer, Athlete, Hiker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6.  Intrapersonal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Capacity to form a mental model of oneself and use the model to make informed decision about possible actions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Psychologist, </a:t>
                      </a:r>
                      <a:r>
                        <a:rPr lang="en-US" sz="1600" dirty="0" err="1" smtClean="0">
                          <a:latin typeface="Arial" pitchFamily="34" charset="0"/>
                          <a:cs typeface="Arial" pitchFamily="34" charset="0"/>
                        </a:rPr>
                        <a:t>Psychoanalist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7.  Interpersonal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Capacity to recognize</a:t>
                      </a:r>
                      <a:r>
                        <a:rPr lang="en-US" sz="1600" baseline="0" dirty="0" smtClean="0">
                          <a:latin typeface="Arial" pitchFamily="34" charset="0"/>
                          <a:cs typeface="Arial" pitchFamily="34" charset="0"/>
                        </a:rPr>
                        <a:t>, distinguish between and influence  in desire ways others feelings, believe and intensions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Religious leader, Politician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8.  Naturalist 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Ability to understand and work effectively in natural world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Biologist, zoologist, naturalist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Stenberg’s </a:t>
            </a:r>
            <a:r>
              <a:rPr lang="en-US" dirty="0" err="1" smtClean="0"/>
              <a:t>Triarchic</a:t>
            </a:r>
            <a:r>
              <a:rPr lang="en-US" dirty="0" smtClean="0"/>
              <a:t> model of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8458200" cy="4876800"/>
          </a:xfrm>
        </p:spPr>
        <p:txBody>
          <a:bodyPr/>
          <a:lstStyle/>
          <a:p>
            <a:r>
              <a:rPr lang="en-US" i="1" dirty="0" err="1" smtClean="0">
                <a:latin typeface="Arial" pitchFamily="34" charset="0"/>
                <a:cs typeface="Arial" pitchFamily="34" charset="0"/>
              </a:rPr>
              <a:t>Triarchic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 model of intelligence: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 smtClean="0">
                <a:latin typeface="Arial" pitchFamily="34" charset="0"/>
                <a:cs typeface="Arial" pitchFamily="34" charset="0"/>
              </a:rPr>
              <a:t>Analytic, the mental aspect of an individual’s cognitive activity as in information processing skill and </a:t>
            </a:r>
            <a:r>
              <a:rPr lang="en-US" i="1" dirty="0" err="1" smtClean="0">
                <a:latin typeface="Arial" pitchFamily="34" charset="0"/>
                <a:cs typeface="Arial" pitchFamily="34" charset="0"/>
              </a:rPr>
              <a:t>metacognition</a:t>
            </a:r>
            <a:endParaRPr lang="en-US" i="1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i="1" dirty="0" smtClean="0">
                <a:latin typeface="Arial" pitchFamily="34" charset="0"/>
                <a:cs typeface="Arial" pitchFamily="34" charset="0"/>
              </a:rPr>
              <a:t>Creative, an individual’s ability to respond to event in the light of previous experience.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 smtClean="0">
                <a:latin typeface="Arial" pitchFamily="34" charset="0"/>
                <a:cs typeface="Arial" pitchFamily="34" charset="0"/>
              </a:rPr>
              <a:t>Practical. How an individual copes with everyday environment</a:t>
            </a:r>
            <a:endParaRPr lang="en-US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Implikasinya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Pendidik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Kurikulum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sekolah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lebih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luas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cakupannya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agar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dapat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memfasilitasi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minat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bakat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siswa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mis.ekskul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Melakukan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diagnosa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awal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terhadap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peserta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didik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agar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dapat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memberikan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bimbingan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sesuai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dengan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intelgensinya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Pendidik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hendaknya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waspada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terhadap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siswa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memiliki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bakat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khusus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serta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berupaya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untuk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mengoptimalkannya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5029200"/>
            <a:ext cx="7162800" cy="1143000"/>
          </a:xfrm>
        </p:spPr>
        <p:txBody>
          <a:bodyPr/>
          <a:lstStyle/>
          <a:p>
            <a:r>
              <a:rPr lang="en-US" sz="7200" dirty="0" smtClean="0"/>
              <a:t>Measuring Intelligence</a:t>
            </a:r>
            <a:endParaRPr lang="en-US" sz="7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457200"/>
            <a:ext cx="5619443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304800"/>
            <a:ext cx="7772400" cy="6019800"/>
          </a:xfrm>
        </p:spPr>
        <p:txBody>
          <a:bodyPr/>
          <a:lstStyle/>
          <a:p>
            <a:pPr lvl="5"/>
            <a:r>
              <a:rPr lang="en-US" sz="2800" i="1" dirty="0" smtClean="0">
                <a:latin typeface="Arial" pitchFamily="34" charset="0"/>
                <a:cs typeface="Arial" pitchFamily="34" charset="0"/>
              </a:rPr>
              <a:t>Interest in measuring individual differences in mental ability began in the late 19th century. </a:t>
            </a:r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Sir Frances Galton</a:t>
            </a:r>
          </a:p>
          <a:p>
            <a:pPr lvl="5"/>
            <a:r>
              <a:rPr lang="en-US" sz="2800" i="1" dirty="0" smtClean="0">
                <a:latin typeface="Arial" pitchFamily="34" charset="0"/>
                <a:cs typeface="Arial" pitchFamily="34" charset="0"/>
              </a:rPr>
              <a:t>He tried to relate intellectual ability to skills such as reaction time, sensitivity to physical stimuli, and body proportions. For example, he measured the highest and lowest pitch a person could hear and how well a person could detect minute differences between weights, colors, smells, and other physical stimuli. </a:t>
            </a:r>
          </a:p>
          <a:p>
            <a:pPr lvl="5"/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505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609600"/>
            <a:ext cx="8001000" cy="6248400"/>
          </a:xfrm>
        </p:spPr>
        <p:txBody>
          <a:bodyPr/>
          <a:lstStyle/>
          <a:p>
            <a:pPr lvl="4"/>
            <a:r>
              <a:rPr lang="en-US" sz="2800" dirty="0" smtClean="0">
                <a:latin typeface="Arial" pitchFamily="34" charset="0"/>
                <a:cs typeface="Arial" pitchFamily="34" charset="0"/>
              </a:rPr>
              <a:t>Alfred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Binet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&amp; Theodore Simon a prominent French psychologist, was the first to develop an intelligence test that accurately predicted academic success.</a:t>
            </a:r>
          </a:p>
          <a:p>
            <a:pPr lvl="4"/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Binet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&amp; Simon developed 30 items that measured practical and skill.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7432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066800" y="3810000"/>
            <a:ext cx="7620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4">
              <a:buFont typeface="Wingdings" pitchFamily="2" charset="2"/>
              <a:buChar char="Ø"/>
            </a:pPr>
            <a:r>
              <a:rPr lang="en-US" sz="2800" kern="0" dirty="0" smtClean="0">
                <a:latin typeface="Arial" pitchFamily="34" charset="0"/>
                <a:cs typeface="Arial" pitchFamily="34" charset="0"/>
              </a:rPr>
              <a:t>  Test item required children to name object in picture, define world, repeat a set of digits, copy a simple shape, tell the time on an analog clock.</a:t>
            </a:r>
          </a:p>
          <a:p>
            <a:pPr marL="0" lvl="4"/>
            <a:r>
              <a:rPr lang="en-US" sz="2800" kern="0" dirty="0" smtClean="0">
                <a:latin typeface="Arial" pitchFamily="34" charset="0"/>
                <a:cs typeface="Arial" pitchFamily="34" charset="0"/>
              </a:rPr>
              <a:t>	</a:t>
            </a:r>
            <a:endParaRPr lang="en-US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19400" y="5562600"/>
            <a:ext cx="4657725" cy="847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162800" cy="1143000"/>
          </a:xfrm>
        </p:spPr>
        <p:txBody>
          <a:bodyPr/>
          <a:lstStyle/>
          <a:p>
            <a:r>
              <a:rPr lang="en-US" sz="3600" dirty="0" err="1" smtClean="0"/>
              <a:t>Contoh</a:t>
            </a:r>
            <a:r>
              <a:rPr lang="en-US" sz="3600" dirty="0" smtClean="0"/>
              <a:t> </a:t>
            </a:r>
            <a:r>
              <a:rPr lang="en-US" sz="3600" dirty="0" err="1" smtClean="0"/>
              <a:t>tes</a:t>
            </a:r>
            <a:r>
              <a:rPr lang="en-US" sz="3600" dirty="0" smtClean="0"/>
              <a:t> </a:t>
            </a:r>
            <a:r>
              <a:rPr lang="en-US" sz="3600" dirty="0" err="1" smtClean="0"/>
              <a:t>intelegensi</a:t>
            </a:r>
            <a:r>
              <a:rPr lang="en-US" sz="3600" dirty="0" smtClean="0"/>
              <a:t> </a:t>
            </a:r>
            <a:r>
              <a:rPr lang="en-US" sz="3600" dirty="0" err="1" smtClean="0"/>
              <a:t>Binet</a:t>
            </a:r>
            <a:r>
              <a:rPr lang="en-US" sz="3600" dirty="0" smtClean="0"/>
              <a:t>-Simon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990600" y="1600200"/>
          <a:ext cx="8153400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/>
                <a:gridCol w="6400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TAsk</a:t>
                      </a:r>
                      <a:endParaRPr lang="en-US" dirty="0"/>
                    </a:p>
                  </a:txBody>
                  <a:tcPr/>
                </a:tc>
              </a:tr>
              <a:tr h="145796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3 </a:t>
                      </a:r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tahun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Menunjukkan</a:t>
                      </a:r>
                      <a:r>
                        <a:rPr lang="en-US" sz="20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Arial" pitchFamily="34" charset="0"/>
                          <a:cs typeface="Arial" pitchFamily="34" charset="0"/>
                        </a:rPr>
                        <a:t>mata</a:t>
                      </a:r>
                      <a:r>
                        <a:rPr lang="en-US" sz="2000" baseline="0" dirty="0" smtClean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2000" baseline="0" dirty="0" err="1" smtClean="0">
                          <a:latin typeface="Arial" pitchFamily="34" charset="0"/>
                          <a:cs typeface="Arial" pitchFamily="34" charset="0"/>
                        </a:rPr>
                        <a:t>hidung</a:t>
                      </a:r>
                      <a:r>
                        <a:rPr lang="en-US" sz="2000" baseline="0" dirty="0" smtClean="0">
                          <a:latin typeface="Arial" pitchFamily="34" charset="0"/>
                          <a:cs typeface="Arial" pitchFamily="34" charset="0"/>
                        </a:rPr>
                        <a:t> &amp; </a:t>
                      </a:r>
                      <a:r>
                        <a:rPr lang="en-US" sz="2000" baseline="0" dirty="0" err="1" smtClean="0">
                          <a:latin typeface="Arial" pitchFamily="34" charset="0"/>
                          <a:cs typeface="Arial" pitchFamily="34" charset="0"/>
                        </a:rPr>
                        <a:t>mulut</a:t>
                      </a:r>
                      <a:endParaRPr lang="en-US" sz="2000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sz="2000" baseline="0" dirty="0" err="1" smtClean="0">
                          <a:latin typeface="Arial" pitchFamily="34" charset="0"/>
                          <a:cs typeface="Arial" pitchFamily="34" charset="0"/>
                        </a:rPr>
                        <a:t>Menyebutkan</a:t>
                      </a:r>
                      <a:r>
                        <a:rPr lang="en-US" sz="20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Arial" pitchFamily="34" charset="0"/>
                          <a:cs typeface="Arial" pitchFamily="34" charset="0"/>
                        </a:rPr>
                        <a:t>benda</a:t>
                      </a:r>
                      <a:r>
                        <a:rPr lang="en-US" sz="20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Arial" pitchFamily="34" charset="0"/>
                          <a:cs typeface="Arial" pitchFamily="34" charset="0"/>
                        </a:rPr>
                        <a:t>di</a:t>
                      </a:r>
                      <a:r>
                        <a:rPr lang="en-US" sz="20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Arial" pitchFamily="34" charset="0"/>
                          <a:cs typeface="Arial" pitchFamily="34" charset="0"/>
                        </a:rPr>
                        <a:t>gambar</a:t>
                      </a:r>
                      <a:endParaRPr lang="en-US" sz="2000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sz="2000" baseline="0" dirty="0" err="1" smtClean="0">
                          <a:latin typeface="Arial" pitchFamily="34" charset="0"/>
                          <a:cs typeface="Arial" pitchFamily="34" charset="0"/>
                        </a:rPr>
                        <a:t>Menyebutkan</a:t>
                      </a:r>
                      <a:r>
                        <a:rPr lang="en-US" sz="20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Arial" pitchFamily="34" charset="0"/>
                          <a:cs typeface="Arial" pitchFamily="34" charset="0"/>
                        </a:rPr>
                        <a:t>nama</a:t>
                      </a:r>
                      <a:r>
                        <a:rPr lang="en-US" sz="20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Arial" pitchFamily="34" charset="0"/>
                          <a:cs typeface="Arial" pitchFamily="34" charset="0"/>
                        </a:rPr>
                        <a:t>anggota</a:t>
                      </a:r>
                      <a:r>
                        <a:rPr lang="en-US" sz="20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Arial" pitchFamily="34" charset="0"/>
                          <a:cs typeface="Arial" pitchFamily="34" charset="0"/>
                        </a:rPr>
                        <a:t>keluarga</a:t>
                      </a:r>
                      <a:endParaRPr lang="en-US" sz="2000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sz="2000" baseline="0" dirty="0" err="1" smtClean="0">
                          <a:latin typeface="Arial" pitchFamily="34" charset="0"/>
                          <a:cs typeface="Arial" pitchFamily="34" charset="0"/>
                        </a:rPr>
                        <a:t>Mengulang</a:t>
                      </a:r>
                      <a:r>
                        <a:rPr lang="en-US" sz="20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Arial" pitchFamily="34" charset="0"/>
                          <a:cs typeface="Arial" pitchFamily="34" charset="0"/>
                        </a:rPr>
                        <a:t>kata-kata</a:t>
                      </a:r>
                      <a:r>
                        <a:rPr lang="en-US" sz="20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Arial" pitchFamily="34" charset="0"/>
                          <a:cs typeface="Arial" pitchFamily="34" charset="0"/>
                        </a:rPr>
                        <a:t>sederhana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4 </a:t>
                      </a:r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tahun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Menyadari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jenis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kelaminnya</a:t>
                      </a:r>
                      <a:endParaRPr lang="en-US" sz="20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Membedakan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antara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kunci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pisau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dan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uang</a:t>
                      </a:r>
                      <a:endParaRPr lang="en-US" sz="20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sz="2000" baseline="0" dirty="0" err="1" smtClean="0">
                          <a:latin typeface="Arial" pitchFamily="34" charset="0"/>
                          <a:cs typeface="Arial" pitchFamily="34" charset="0"/>
                        </a:rPr>
                        <a:t>Membandingkan</a:t>
                      </a:r>
                      <a:r>
                        <a:rPr lang="en-US" sz="20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Arial" pitchFamily="34" charset="0"/>
                          <a:cs typeface="Arial" pitchFamily="34" charset="0"/>
                        </a:rPr>
                        <a:t>panjang</a:t>
                      </a:r>
                      <a:r>
                        <a:rPr lang="en-US" sz="20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Arial" pitchFamily="34" charset="0"/>
                          <a:cs typeface="Arial" pitchFamily="34" charset="0"/>
                        </a:rPr>
                        <a:t>dua</a:t>
                      </a:r>
                      <a:r>
                        <a:rPr lang="en-US" sz="20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Arial" pitchFamily="34" charset="0"/>
                          <a:cs typeface="Arial" pitchFamily="34" charset="0"/>
                        </a:rPr>
                        <a:t>garis</a:t>
                      </a:r>
                      <a:r>
                        <a:rPr lang="en-US" sz="20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Arial" pitchFamily="34" charset="0"/>
                          <a:cs typeface="Arial" pitchFamily="34" charset="0"/>
                        </a:rPr>
                        <a:t>berbeda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5 </a:t>
                      </a:r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tahun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Membandingkan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berat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dua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benda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yang </a:t>
                      </a:r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berbeda</a:t>
                      </a:r>
                      <a:endParaRPr lang="en-US" sz="20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Menyalin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bentuk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persegi</a:t>
                      </a:r>
                      <a:endParaRPr lang="en-US" sz="20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Menghitung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jumlah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4 </a:t>
                      </a:r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koin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uang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15 </a:t>
                      </a:r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tahun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Membuat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3 </a:t>
                      </a:r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sajak</a:t>
                      </a:r>
                      <a:endParaRPr lang="en-US" sz="20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Menginterpretasikan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gambar</a:t>
                      </a:r>
                      <a:endParaRPr lang="en-US" sz="20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Menyelesaikan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masalah</a:t>
                      </a:r>
                      <a:r>
                        <a:rPr lang="en-US" sz="20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Arial" pitchFamily="34" charset="0"/>
                          <a:cs typeface="Arial" pitchFamily="34" charset="0"/>
                        </a:rPr>
                        <a:t>dari</a:t>
                      </a:r>
                      <a:r>
                        <a:rPr lang="en-US" sz="20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i="1" baseline="0" dirty="0" smtClean="0">
                          <a:latin typeface="Arial" pitchFamily="34" charset="0"/>
                          <a:cs typeface="Arial" pitchFamily="34" charset="0"/>
                        </a:rPr>
                        <a:t>problem set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162800" cy="1143000"/>
          </a:xfrm>
        </p:spPr>
        <p:txBody>
          <a:bodyPr/>
          <a:lstStyle/>
          <a:p>
            <a:r>
              <a:rPr lang="en-US" dirty="0" smtClean="0"/>
              <a:t>Wechsler’s intelligence scales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 1939, David Wechsler proposes a solution to the problem of calculating adult IQ’s.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WAIS- Wechsler Adult Intelligent Scale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WEISC-III- Wechsler Intelligence Scale for Children version III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WPPSI-III, Wechsler Preschool and Primary Scale of Intelligence.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Strengths &amp; Limitations of Intelligence test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Kekuatan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: 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dapat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memberikan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layanan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pendidikan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tepat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bagi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peserta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didik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(underachieving, gifted)</a:t>
            </a:r>
          </a:p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Keterbatasan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berhubungan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dengn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validitas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dan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reliabilitas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sebuah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alat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tes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dan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hasil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tes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tersebut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dijadikan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rujukan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pengambilan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keputusan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4419600"/>
            <a:ext cx="7162800" cy="2057400"/>
          </a:xfrm>
        </p:spPr>
        <p:txBody>
          <a:bodyPr/>
          <a:lstStyle/>
          <a:p>
            <a:r>
              <a:rPr lang="en-US" sz="4800" dirty="0" err="1" smtClean="0"/>
              <a:t>Peserta</a:t>
            </a:r>
            <a:r>
              <a:rPr lang="en-US" sz="4800" dirty="0" smtClean="0"/>
              <a:t> </a:t>
            </a:r>
            <a:r>
              <a:rPr lang="en-US" sz="4800" dirty="0" err="1" smtClean="0"/>
              <a:t>Didik</a:t>
            </a:r>
            <a:r>
              <a:rPr lang="en-US" sz="4800" dirty="0" smtClean="0"/>
              <a:t> </a:t>
            </a:r>
            <a:r>
              <a:rPr lang="en-US" sz="4800" dirty="0" err="1" smtClean="0"/>
              <a:t>dengan</a:t>
            </a:r>
            <a:r>
              <a:rPr lang="en-US" sz="4800" dirty="0" smtClean="0"/>
              <a:t> </a:t>
            </a:r>
            <a:r>
              <a:rPr lang="en-US" sz="4800" dirty="0" err="1" smtClean="0"/>
              <a:t>Kemampuan</a:t>
            </a:r>
            <a:r>
              <a:rPr lang="en-US" sz="4800" dirty="0" smtClean="0"/>
              <a:t> </a:t>
            </a:r>
            <a:r>
              <a:rPr lang="en-US" sz="4800" dirty="0" err="1" smtClean="0"/>
              <a:t>Khusus</a:t>
            </a:r>
            <a:endParaRPr lang="en-US" sz="4800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533400"/>
            <a:ext cx="4724400" cy="3725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i="1" dirty="0" smtClean="0"/>
              <a:t>gifted, talent &amp; creativity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>
                <a:latin typeface="Arial" pitchFamily="34" charset="0"/>
                <a:cs typeface="Arial" pitchFamily="34" charset="0"/>
              </a:rPr>
              <a:t>Gifted,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merujuk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pada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individu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memiliki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IQ yang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tinggi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i="1" dirty="0" smtClean="0">
                <a:latin typeface="Arial" pitchFamily="34" charset="0"/>
                <a:cs typeface="Arial" pitchFamily="34" charset="0"/>
              </a:rPr>
              <a:t>Talent,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merujuk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pada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individu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memiliki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performance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superior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pada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satu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bidang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atau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lebih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i="1" dirty="0" smtClean="0">
                <a:latin typeface="Arial" pitchFamily="34" charset="0"/>
                <a:cs typeface="Arial" pitchFamily="34" charset="0"/>
              </a:rPr>
              <a:t>Creativity,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merujuk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pada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individu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berpikir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secara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inovatif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atau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valuable idea.</a:t>
            </a:r>
            <a:endParaRPr lang="en-US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28600"/>
            <a:ext cx="7162800" cy="1143000"/>
          </a:xfrm>
        </p:spPr>
        <p:txBody>
          <a:bodyPr/>
          <a:lstStyle/>
          <a:p>
            <a:r>
              <a:rPr lang="en-US" dirty="0" err="1" smtClean="0"/>
              <a:t>Karakteristik</a:t>
            </a:r>
            <a:r>
              <a:rPr lang="en-US" dirty="0" smtClean="0"/>
              <a:t> </a:t>
            </a:r>
            <a:r>
              <a:rPr lang="en-US" dirty="0" err="1" smtClean="0"/>
              <a:t>khusus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19200"/>
            <a:ext cx="8305800" cy="5638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Language and literacy related skill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memiliki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perbendaharaan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kata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kaya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kemampuan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dalam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mendiskusikan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konsep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kompleks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menguasai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beberapa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bahasa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Cognitive and problem solving skill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kecepatan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menguasai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memanggil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informasi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bekerja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mandiri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perfectionist,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mampu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mengaplikasikan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ilmu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dalam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berbagai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setting.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Independence and broad interest and activities,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inisiatif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minatnya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luas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dalam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art,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musik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&amp;drama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mampu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membina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hubungan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baik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dengan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orang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lebih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tua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 smtClean="0"/>
              <a:t>Bagaimana</a:t>
            </a:r>
            <a:r>
              <a:rPr lang="en-US" sz="3200" dirty="0" smtClean="0"/>
              <a:t> </a:t>
            </a:r>
            <a:r>
              <a:rPr lang="en-US" sz="3200" dirty="0" err="1" smtClean="0"/>
              <a:t>mengidentifikasi</a:t>
            </a:r>
            <a:r>
              <a:rPr lang="en-US" sz="3200" dirty="0" smtClean="0"/>
              <a:t> </a:t>
            </a:r>
            <a:r>
              <a:rPr lang="en-US" sz="3200" dirty="0" err="1" smtClean="0"/>
              <a:t>anak</a:t>
            </a:r>
            <a:r>
              <a:rPr lang="en-US" sz="3200" dirty="0" smtClean="0"/>
              <a:t> </a:t>
            </a:r>
            <a:r>
              <a:rPr lang="en-US" sz="3200" dirty="0" err="1" smtClean="0"/>
              <a:t>berbakat</a:t>
            </a:r>
            <a:r>
              <a:rPr lang="en-US" sz="3200" dirty="0" smtClean="0"/>
              <a:t>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Arial" pitchFamily="34" charset="0"/>
                <a:cs typeface="Arial" pitchFamily="34" charset="0"/>
              </a:rPr>
              <a:t>Observasi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Kelas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Arial" pitchFamily="34" charset="0"/>
                <a:cs typeface="Arial" pitchFamily="34" charset="0"/>
              </a:rPr>
              <a:t>Informasi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dari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orang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tua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peer group,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tugas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individual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 smtClean="0">
                <a:latin typeface="Arial" pitchFamily="34" charset="0"/>
                <a:cs typeface="Arial" pitchFamily="34" charset="0"/>
              </a:rPr>
              <a:t>Formal </a:t>
            </a:r>
            <a:r>
              <a:rPr lang="en-US" i="1" dirty="0" err="1" smtClean="0">
                <a:latin typeface="Arial" pitchFamily="34" charset="0"/>
                <a:cs typeface="Arial" pitchFamily="34" charset="0"/>
              </a:rPr>
              <a:t>assesment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914400" lvl="1" indent="-514350">
              <a:buFont typeface="+mj-lt"/>
              <a:buAutoNum type="alphaLcPeriod"/>
            </a:pPr>
            <a:r>
              <a:rPr lang="en-US" i="1" dirty="0" err="1" smtClean="0">
                <a:latin typeface="Arial" pitchFamily="34" charset="0"/>
                <a:cs typeface="Arial" pitchFamily="34" charset="0"/>
              </a:rPr>
              <a:t>Achievment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 test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i="1" dirty="0" err="1" smtClean="0">
                <a:latin typeface="Arial" pitchFamily="34" charset="0"/>
                <a:cs typeface="Arial" pitchFamily="34" charset="0"/>
              </a:rPr>
              <a:t>Tes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i="1" dirty="0" err="1" smtClean="0">
                <a:latin typeface="Arial" pitchFamily="34" charset="0"/>
                <a:cs typeface="Arial" pitchFamily="34" charset="0"/>
              </a:rPr>
              <a:t>intelegensi</a:t>
            </a:r>
            <a:endParaRPr lang="en-US" i="1" dirty="0" smtClean="0">
              <a:latin typeface="Arial" pitchFamily="34" charset="0"/>
              <a:cs typeface="Arial" pitchFamily="34" charset="0"/>
            </a:endParaRPr>
          </a:p>
          <a:p>
            <a:pPr marL="914400" lvl="1" indent="-514350">
              <a:buFont typeface="+mj-lt"/>
              <a:buAutoNum type="alphaLcPeriod"/>
            </a:pPr>
            <a:r>
              <a:rPr lang="en-US" i="1" dirty="0" err="1" smtClean="0">
                <a:latin typeface="Arial" pitchFamily="34" charset="0"/>
                <a:cs typeface="Arial" pitchFamily="34" charset="0"/>
              </a:rPr>
              <a:t>Tes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i="1" dirty="0" err="1" smtClean="0">
                <a:latin typeface="Arial" pitchFamily="34" charset="0"/>
                <a:cs typeface="Arial" pitchFamily="34" charset="0"/>
              </a:rPr>
              <a:t>kreativitas</a:t>
            </a:r>
            <a:endParaRPr lang="en-US" i="1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Educational Program for Gifted students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Program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akselerasi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dengan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kurikulum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berbeda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2743200"/>
          <a:ext cx="8305800" cy="302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8600"/>
                <a:gridCol w="2768600"/>
                <a:gridCol w="2768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Pengayaan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Extension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Akselerai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Memberikan</a:t>
                      </a: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kesempatan</a:t>
                      </a: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 yang </a:t>
                      </a:r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lebih</a:t>
                      </a: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luas</a:t>
                      </a: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kepada</a:t>
                      </a: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siswa</a:t>
                      </a: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untuk</a:t>
                      </a: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belajar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Mendorong</a:t>
                      </a: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tercapainya</a:t>
                      </a: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kurikulum</a:t>
                      </a: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di</a:t>
                      </a: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atas</a:t>
                      </a:r>
                      <a:r>
                        <a:rPr lang="en-US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itchFamily="34" charset="0"/>
                          <a:cs typeface="Arial" pitchFamily="34" charset="0"/>
                        </a:rPr>
                        <a:t>standar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Memberikan</a:t>
                      </a: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kesempatan</a:t>
                      </a: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untuk</a:t>
                      </a: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bergabung</a:t>
                      </a: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dengan</a:t>
                      </a: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siswa</a:t>
                      </a: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 yang </a:t>
                      </a:r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berada</a:t>
                      </a: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pada</a:t>
                      </a:r>
                      <a:r>
                        <a:rPr lang="en-US" baseline="0" dirty="0" smtClean="0">
                          <a:latin typeface="Arial" pitchFamily="34" charset="0"/>
                          <a:cs typeface="Arial" pitchFamily="34" charset="0"/>
                        </a:rPr>
                        <a:t> level yang </a:t>
                      </a:r>
                      <a:r>
                        <a:rPr lang="en-US" baseline="0" dirty="0" err="1" smtClean="0">
                          <a:latin typeface="Arial" pitchFamily="34" charset="0"/>
                          <a:cs typeface="Arial" pitchFamily="34" charset="0"/>
                        </a:rPr>
                        <a:t>lebih</a:t>
                      </a:r>
                      <a:r>
                        <a:rPr lang="en-US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itchFamily="34" charset="0"/>
                          <a:cs typeface="Arial" pitchFamily="34" charset="0"/>
                        </a:rPr>
                        <a:t>tinggi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Wisata</a:t>
                      </a:r>
                      <a:r>
                        <a:rPr lang="en-US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itchFamily="34" charset="0"/>
                          <a:cs typeface="Arial" pitchFamily="34" charset="0"/>
                        </a:rPr>
                        <a:t>Akademik</a:t>
                      </a:r>
                      <a:endParaRPr lang="en-US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en-US" baseline="0" dirty="0" err="1" smtClean="0">
                          <a:latin typeface="Arial" pitchFamily="34" charset="0"/>
                          <a:cs typeface="Arial" pitchFamily="34" charset="0"/>
                        </a:rPr>
                        <a:t>Kompetisi</a:t>
                      </a:r>
                      <a:r>
                        <a:rPr lang="en-US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itchFamily="34" charset="0"/>
                          <a:cs typeface="Arial" pitchFamily="34" charset="0"/>
                        </a:rPr>
                        <a:t>kelas</a:t>
                      </a:r>
                      <a:endParaRPr lang="en-US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en-US" baseline="0" dirty="0" err="1" smtClean="0">
                          <a:latin typeface="Arial" pitchFamily="34" charset="0"/>
                          <a:cs typeface="Arial" pitchFamily="34" charset="0"/>
                        </a:rPr>
                        <a:t>Debat</a:t>
                      </a:r>
                      <a:r>
                        <a:rPr lang="en-US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itchFamily="34" charset="0"/>
                          <a:cs typeface="Arial" pitchFamily="34" charset="0"/>
                        </a:rPr>
                        <a:t>dan</a:t>
                      </a:r>
                      <a:r>
                        <a:rPr lang="en-US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i="1" baseline="0" dirty="0" smtClean="0">
                          <a:latin typeface="Arial" pitchFamily="34" charset="0"/>
                          <a:cs typeface="Arial" pitchFamily="34" charset="0"/>
                        </a:rPr>
                        <a:t>public speaking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en-US" i="0" baseline="0" dirty="0" err="1" smtClean="0">
                          <a:latin typeface="Arial" pitchFamily="34" charset="0"/>
                          <a:cs typeface="Arial" pitchFamily="34" charset="0"/>
                        </a:rPr>
                        <a:t>Menggunakan</a:t>
                      </a:r>
                      <a:r>
                        <a:rPr lang="en-US" i="0" baseline="0" dirty="0" smtClean="0">
                          <a:latin typeface="Arial" pitchFamily="34" charset="0"/>
                          <a:cs typeface="Arial" pitchFamily="34" charset="0"/>
                        </a:rPr>
                        <a:t> ICT</a:t>
                      </a:r>
                      <a:endParaRPr lang="en-US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 Peer teaching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 Program </a:t>
                      </a:r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paralel</a:t>
                      </a:r>
                      <a:endParaRPr lang="en-US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 Learning centre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 Use ICT/ virtual instruction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pencapaian</a:t>
                      </a:r>
                      <a:r>
                        <a:rPr lang="en-US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itchFamily="34" charset="0"/>
                          <a:cs typeface="Arial" pitchFamily="34" charset="0"/>
                        </a:rPr>
                        <a:t>waktu</a:t>
                      </a:r>
                      <a:r>
                        <a:rPr lang="en-US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itchFamily="34" charset="0"/>
                          <a:cs typeface="Arial" pitchFamily="34" charset="0"/>
                        </a:rPr>
                        <a:t>belajar</a:t>
                      </a:r>
                      <a:r>
                        <a:rPr lang="en-US" baseline="0" dirty="0" smtClean="0">
                          <a:latin typeface="Arial" pitchFamily="34" charset="0"/>
                          <a:cs typeface="Arial" pitchFamily="34" charset="0"/>
                        </a:rPr>
                        <a:t> yang </a:t>
                      </a:r>
                      <a:r>
                        <a:rPr lang="en-US" baseline="0" dirty="0" err="1" smtClean="0">
                          <a:latin typeface="Arial" pitchFamily="34" charset="0"/>
                          <a:cs typeface="Arial" pitchFamily="34" charset="0"/>
                        </a:rPr>
                        <a:t>lebih</a:t>
                      </a:r>
                      <a:r>
                        <a:rPr lang="en-US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itchFamily="34" charset="0"/>
                          <a:cs typeface="Arial" pitchFamily="34" charset="0"/>
                        </a:rPr>
                        <a:t>cepat</a:t>
                      </a:r>
                      <a:endParaRPr lang="en-US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itchFamily="34" charset="0"/>
                          <a:cs typeface="Arial" pitchFamily="34" charset="0"/>
                        </a:rPr>
                        <a:t>menggabungkan</a:t>
                      </a:r>
                      <a:r>
                        <a:rPr lang="en-US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itchFamily="34" charset="0"/>
                          <a:cs typeface="Arial" pitchFamily="34" charset="0"/>
                        </a:rPr>
                        <a:t>siswa</a:t>
                      </a:r>
                      <a:r>
                        <a:rPr lang="en-US" baseline="0" dirty="0" smtClean="0">
                          <a:latin typeface="Arial" pitchFamily="34" charset="0"/>
                          <a:cs typeface="Arial" pitchFamily="34" charset="0"/>
                        </a:rPr>
                        <a:t> yang </a:t>
                      </a:r>
                      <a:r>
                        <a:rPr lang="en-US" baseline="0" dirty="0" err="1" smtClean="0">
                          <a:latin typeface="Arial" pitchFamily="34" charset="0"/>
                          <a:cs typeface="Arial" pitchFamily="34" charset="0"/>
                        </a:rPr>
                        <a:t>berbakat</a:t>
                      </a:r>
                      <a:r>
                        <a:rPr lang="en-US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itchFamily="34" charset="0"/>
                          <a:cs typeface="Arial" pitchFamily="34" charset="0"/>
                        </a:rPr>
                        <a:t>pada</a:t>
                      </a:r>
                      <a:r>
                        <a:rPr lang="en-US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itchFamily="34" charset="0"/>
                          <a:cs typeface="Arial" pitchFamily="34" charset="0"/>
                        </a:rPr>
                        <a:t>kelas</a:t>
                      </a:r>
                      <a:r>
                        <a:rPr lang="en-US" baseline="0" dirty="0" smtClean="0">
                          <a:latin typeface="Arial" pitchFamily="34" charset="0"/>
                          <a:cs typeface="Arial" pitchFamily="34" charset="0"/>
                        </a:rPr>
                        <a:t> yang </a:t>
                      </a:r>
                      <a:r>
                        <a:rPr lang="en-US" baseline="0" dirty="0" err="1" smtClean="0">
                          <a:latin typeface="Arial" pitchFamily="34" charset="0"/>
                          <a:cs typeface="Arial" pitchFamily="34" charset="0"/>
                        </a:rPr>
                        <a:t>sama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Strengths and Limitations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8458200" cy="4876800"/>
          </a:xfrm>
        </p:spPr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Strengths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Peserta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didik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terfasilitasi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dengan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bakat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khusus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dimilikinya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karena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jika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tidak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mungkin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siswa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mengalami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under achievement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gagal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studi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514350" indent="-514350"/>
            <a:r>
              <a:rPr lang="en-US" sz="2800" dirty="0" smtClean="0">
                <a:latin typeface="Arial" pitchFamily="34" charset="0"/>
                <a:cs typeface="Arial" pitchFamily="34" charset="0"/>
              </a:rPr>
              <a:t>Limitations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Exclusive class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memungkinkan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siswa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menjadi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terisolir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secara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sosial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Kelanjutan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program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pada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sekolah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lebih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tinggi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Kualitas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guru yang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harus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dipersiapkan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baik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3200"/>
            <a:ext cx="7162800" cy="1143000"/>
          </a:xfrm>
        </p:spPr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4000" i="1" dirty="0" smtClean="0">
                <a:latin typeface="Arial" pitchFamily="34" charset="0"/>
                <a:cs typeface="Arial" pitchFamily="34" charset="0"/>
              </a:rPr>
              <a:t>Internal process that activates, guides and maintains behavior over time.</a:t>
            </a:r>
            <a:endParaRPr lang="en-US" sz="40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Theories of 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Behavioral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Cognitive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Social Learning theory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Humanist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762000"/>
            <a:ext cx="7772400" cy="1470025"/>
          </a:xfrm>
        </p:spPr>
        <p:txBody>
          <a:bodyPr/>
          <a:lstStyle/>
          <a:p>
            <a:r>
              <a:rPr lang="en-US" dirty="0" smtClean="0"/>
              <a:t>Behavioral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2438400"/>
            <a:ext cx="6400800" cy="16002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Pavlov  (Stimulus-</a:t>
            </a:r>
            <a:r>
              <a:rPr lang="en-US" sz="2800" dirty="0" err="1" smtClean="0"/>
              <a:t>Respon</a:t>
            </a:r>
            <a:r>
              <a:rPr lang="en-US" sz="2800" dirty="0" smtClean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Clark Hull (Drive Reduction Theory)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Cognitive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Atribution</a:t>
            </a:r>
            <a:r>
              <a:rPr lang="en-US" dirty="0" smtClean="0"/>
              <a:t> theory</a:t>
            </a:r>
          </a:p>
          <a:p>
            <a:r>
              <a:rPr lang="en-US" dirty="0" smtClean="0"/>
              <a:t>(Fritz </a:t>
            </a:r>
            <a:r>
              <a:rPr lang="en-US" dirty="0" err="1" smtClean="0"/>
              <a:t>Haider</a:t>
            </a:r>
            <a:r>
              <a:rPr lang="en-US" dirty="0" smtClean="0"/>
              <a:t>, Harold Kelly, </a:t>
            </a:r>
            <a:r>
              <a:rPr lang="en-US" dirty="0" err="1" smtClean="0"/>
              <a:t>Bernat</a:t>
            </a:r>
            <a:r>
              <a:rPr lang="en-US" dirty="0" smtClean="0"/>
              <a:t> </a:t>
            </a:r>
            <a:r>
              <a:rPr lang="en-US" dirty="0" err="1" smtClean="0"/>
              <a:t>Wainer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533400"/>
            <a:ext cx="5943600" cy="1143000"/>
          </a:xfrm>
        </p:spPr>
        <p:txBody>
          <a:bodyPr/>
          <a:lstStyle/>
          <a:p>
            <a:r>
              <a:rPr lang="en-US" dirty="0" smtClean="0"/>
              <a:t>Social Learning Theory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2133600"/>
            <a:ext cx="6934200" cy="1752600"/>
          </a:xfrm>
        </p:spPr>
        <p:txBody>
          <a:bodyPr/>
          <a:lstStyle/>
          <a:p>
            <a:r>
              <a:rPr lang="en-US" dirty="0" smtClean="0"/>
              <a:t>Julian </a:t>
            </a:r>
            <a:r>
              <a:rPr lang="en-US" dirty="0" err="1" smtClean="0"/>
              <a:t>Rotter</a:t>
            </a:r>
            <a:endParaRPr lang="en-US" dirty="0" smtClean="0"/>
          </a:p>
          <a:p>
            <a:r>
              <a:rPr lang="en-US" dirty="0" smtClean="0"/>
              <a:t>(Stimulus – </a:t>
            </a:r>
            <a:r>
              <a:rPr lang="en-US" dirty="0" err="1" smtClean="0"/>
              <a:t>Respon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Reinforcement)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90800" y="533400"/>
            <a:ext cx="5943600" cy="1143000"/>
          </a:xfrm>
        </p:spPr>
        <p:txBody>
          <a:bodyPr/>
          <a:lstStyle/>
          <a:p>
            <a:r>
              <a:rPr lang="en-US" dirty="0" smtClean="0"/>
              <a:t>Humanist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1905000"/>
            <a:ext cx="4648200" cy="1752600"/>
          </a:xfrm>
        </p:spPr>
        <p:txBody>
          <a:bodyPr/>
          <a:lstStyle/>
          <a:p>
            <a:r>
              <a:rPr lang="en-US" dirty="0" smtClean="0"/>
              <a:t>Theory of Human Motivation</a:t>
            </a:r>
          </a:p>
          <a:p>
            <a:r>
              <a:rPr lang="en-US" dirty="0" smtClean="0"/>
              <a:t>(Abraham Maslow)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819400"/>
            <a:ext cx="7162800" cy="1143000"/>
          </a:xfrm>
        </p:spPr>
        <p:txBody>
          <a:bodyPr/>
          <a:lstStyle/>
          <a:p>
            <a:r>
              <a:rPr lang="en-US" dirty="0" smtClean="0"/>
              <a:t>Thank You !!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adar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Radar</Template>
  <TotalTime>1370</TotalTime>
  <Words>1109</Words>
  <Application>Microsoft Office PowerPoint</Application>
  <PresentationFormat>On-screen Show (4:3)</PresentationFormat>
  <Paragraphs>168</Paragraphs>
  <Slides>32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Radar</vt:lpstr>
      <vt:lpstr>INTELLIGENCE &amp; MOTIVATION</vt:lpstr>
      <vt:lpstr>Slide 2</vt:lpstr>
      <vt:lpstr>Slide 3</vt:lpstr>
      <vt:lpstr>What is Intelligence</vt:lpstr>
      <vt:lpstr>Models of Intelligence</vt:lpstr>
      <vt:lpstr>1. Spearman and “g”</vt:lpstr>
      <vt:lpstr>2. Thurstone &amp; PMA</vt:lpstr>
      <vt:lpstr>3. Guilford’s structure of intellect model</vt:lpstr>
      <vt:lpstr>4. Gardner’s of theory of Multiple Intelegence</vt:lpstr>
      <vt:lpstr>Slide 10</vt:lpstr>
      <vt:lpstr>Stenberg’s Triarchic model of intelligence</vt:lpstr>
      <vt:lpstr>Implikasinya bagi Pendidik</vt:lpstr>
      <vt:lpstr>Measuring Intelligence</vt:lpstr>
      <vt:lpstr>Slide 14</vt:lpstr>
      <vt:lpstr>Slide 15</vt:lpstr>
      <vt:lpstr>Contoh tes intelegensi Binet-Simon</vt:lpstr>
      <vt:lpstr>Wechsler’s intelligence scales</vt:lpstr>
      <vt:lpstr>Strengths &amp; Limitations of Intelligence test</vt:lpstr>
      <vt:lpstr>Peserta Didik dengan Kemampuan Khusus</vt:lpstr>
      <vt:lpstr>Konsep gifted, talent &amp; creativity</vt:lpstr>
      <vt:lpstr>Karakteristik khusus </vt:lpstr>
      <vt:lpstr>Bagaimana mengidentifikasi anak berbakat?</vt:lpstr>
      <vt:lpstr>Educational Program for Gifted students</vt:lpstr>
      <vt:lpstr>Strengths and Limitations Program</vt:lpstr>
      <vt:lpstr>MOTIVATION</vt:lpstr>
      <vt:lpstr>Definition</vt:lpstr>
      <vt:lpstr>Theories of Motivation</vt:lpstr>
      <vt:lpstr>Behavioral</vt:lpstr>
      <vt:lpstr>Cognitive </vt:lpstr>
      <vt:lpstr>Social Learning Theory</vt:lpstr>
      <vt:lpstr>Humanist</vt:lpstr>
      <vt:lpstr>Thank You !!</vt:lpstr>
    </vt:vector>
  </TitlesOfParts>
  <Company>Acer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INTELEGENCE &amp; MOTIVATION</dc:title>
  <dc:creator>Valued Acer Customer</dc:creator>
  <cp:lastModifiedBy>User</cp:lastModifiedBy>
  <cp:revision>26</cp:revision>
  <dcterms:created xsi:type="dcterms:W3CDTF">2008-10-24T00:49:08Z</dcterms:created>
  <dcterms:modified xsi:type="dcterms:W3CDTF">2012-11-12T14:09:09Z</dcterms:modified>
</cp:coreProperties>
</file>