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2" r:id="rId8"/>
    <p:sldId id="265" r:id="rId9"/>
    <p:sldId id="266" r:id="rId10"/>
    <p:sldId id="267" r:id="rId11"/>
    <p:sldId id="268" r:id="rId12"/>
    <p:sldId id="271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2" d="100"/>
          <a:sy n="42" d="100"/>
        </p:scale>
        <p:origin x="-124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3A43831A-5A56-4441-8721-4522217C9124}" type="datetimeFigureOut">
              <a:rPr lang="en-US" smtClean="0"/>
              <a:pPr/>
              <a:t>3/9/2010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9B96AF29-D1C0-4FF0-8C88-3B72E9C816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A43831A-5A56-4441-8721-4522217C9124}" type="datetimeFigureOut">
              <a:rPr lang="en-US" smtClean="0"/>
              <a:pPr/>
              <a:t>3/9/2010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B96AF29-D1C0-4FF0-8C88-3B72E9C816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3A43831A-5A56-4441-8721-4522217C9124}" type="datetimeFigureOut">
              <a:rPr lang="en-US" smtClean="0"/>
              <a:pPr/>
              <a:t>3/9/2010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9B96AF29-D1C0-4FF0-8C88-3B72E9C816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3831A-5A56-4441-8721-4522217C9124}" type="datetimeFigureOut">
              <a:rPr lang="en-US" smtClean="0"/>
              <a:pPr/>
              <a:t>3/9/2010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6AF29-D1C0-4FF0-8C88-3B72E9C816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3831A-5A56-4441-8721-4522217C9124}" type="datetimeFigureOut">
              <a:rPr lang="en-US" smtClean="0"/>
              <a:pPr/>
              <a:t>3/9/2010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6AF29-D1C0-4FF0-8C88-3B72E9C816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A43831A-5A56-4441-8721-4522217C9124}" type="datetimeFigureOut">
              <a:rPr lang="en-US" smtClean="0"/>
              <a:pPr/>
              <a:t>3/9/2010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B96AF29-D1C0-4FF0-8C88-3B72E9C816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3831A-5A56-4441-8721-4522217C9124}" type="datetimeFigureOut">
              <a:rPr lang="en-US" smtClean="0"/>
              <a:pPr/>
              <a:t>3/9/2010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6AF29-D1C0-4FF0-8C88-3B72E9C816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A43831A-5A56-4441-8721-4522217C9124}" type="datetimeFigureOut">
              <a:rPr lang="en-US" smtClean="0"/>
              <a:pPr/>
              <a:t>3/9/2010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B96AF29-D1C0-4FF0-8C88-3B72E9C816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A43831A-5A56-4441-8721-4522217C9124}" type="datetimeFigureOut">
              <a:rPr lang="en-US" smtClean="0"/>
              <a:pPr/>
              <a:t>3/9/2010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B96AF29-D1C0-4FF0-8C88-3B72E9C816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3831A-5A56-4441-8721-4522217C9124}" type="datetimeFigureOut">
              <a:rPr lang="en-US" smtClean="0"/>
              <a:pPr/>
              <a:t>3/9/2010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6AF29-D1C0-4FF0-8C88-3B72E9C816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3831A-5A56-4441-8721-4522217C9124}" type="datetimeFigureOut">
              <a:rPr lang="en-US" smtClean="0"/>
              <a:pPr/>
              <a:t>3/9/2010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6AF29-D1C0-4FF0-8C88-3B72E9C816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A43831A-5A56-4441-8721-4522217C9124}" type="datetimeFigureOut">
              <a:rPr lang="en-US" smtClean="0"/>
              <a:pPr/>
              <a:t>3/9/2010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B96AF29-D1C0-4FF0-8C88-3B72E9C8161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2.%20Master%20Movie\kenangan%20terindah.wmv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85918" y="571480"/>
            <a:ext cx="6786610" cy="1894362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BIMBINGAN DAN KONSELING DI SEKOLAH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71670" y="3286124"/>
            <a:ext cx="6172200" cy="13716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OLEH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EKA SAKTI YUDHA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8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8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2500306"/>
            <a:ext cx="7467600" cy="1143000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tx1"/>
                </a:solidFill>
              </a:rPr>
              <a:t>Are You Ready ?</a:t>
            </a:r>
            <a:endParaRPr lang="en-US" sz="5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</a:rPr>
              <a:t>Konsep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Dasar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>
                <a:latin typeface="Calibri" pitchFamily="34" charset="0"/>
              </a:rPr>
              <a:t>Bimbingan</a:t>
            </a:r>
            <a:endParaRPr lang="en-US" dirty="0" smtClean="0">
              <a:latin typeface="Calibri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i="1" dirty="0" smtClean="0">
                <a:latin typeface="Calibri" pitchFamily="34" charset="0"/>
              </a:rPr>
              <a:t>The </a:t>
            </a:r>
            <a:r>
              <a:rPr lang="en-US" b="1" i="1" dirty="0" err="1" smtClean="0">
                <a:latin typeface="Calibri" pitchFamily="34" charset="0"/>
              </a:rPr>
              <a:t>Prosess</a:t>
            </a:r>
            <a:r>
              <a:rPr lang="en-US" i="1" dirty="0" smtClean="0">
                <a:latin typeface="Calibri" pitchFamily="34" charset="0"/>
              </a:rPr>
              <a:t> of </a:t>
            </a:r>
            <a:r>
              <a:rPr lang="en-US" b="1" i="1" dirty="0" smtClean="0">
                <a:latin typeface="Calibri" pitchFamily="34" charset="0"/>
              </a:rPr>
              <a:t>helping</a:t>
            </a:r>
            <a:r>
              <a:rPr lang="en-US" i="1" dirty="0" smtClean="0">
                <a:latin typeface="Calibri" pitchFamily="34" charset="0"/>
              </a:rPr>
              <a:t> </a:t>
            </a:r>
            <a:r>
              <a:rPr lang="en-US" b="1" i="1" dirty="0" smtClean="0">
                <a:latin typeface="Calibri" pitchFamily="34" charset="0"/>
              </a:rPr>
              <a:t>individuals</a:t>
            </a:r>
            <a:r>
              <a:rPr lang="en-US" i="1" dirty="0" smtClean="0">
                <a:latin typeface="Calibri" pitchFamily="34" charset="0"/>
              </a:rPr>
              <a:t> to </a:t>
            </a:r>
            <a:r>
              <a:rPr lang="en-US" b="1" i="1" dirty="0" smtClean="0">
                <a:latin typeface="Calibri" pitchFamily="34" charset="0"/>
              </a:rPr>
              <a:t>understand themselves </a:t>
            </a:r>
            <a:r>
              <a:rPr lang="en-US" i="1" dirty="0" smtClean="0">
                <a:latin typeface="Calibri" pitchFamily="34" charset="0"/>
              </a:rPr>
              <a:t>and </a:t>
            </a:r>
            <a:r>
              <a:rPr lang="en-US" b="1" i="1" dirty="0" smtClean="0">
                <a:latin typeface="Calibri" pitchFamily="34" charset="0"/>
              </a:rPr>
              <a:t>their world </a:t>
            </a:r>
            <a:r>
              <a:rPr lang="en-US" dirty="0" smtClean="0">
                <a:latin typeface="Calibri" pitchFamily="34" charset="0"/>
              </a:rPr>
              <a:t>(</a:t>
            </a:r>
            <a:r>
              <a:rPr lang="en-US" dirty="0" err="1" smtClean="0">
                <a:latin typeface="Calibri" pitchFamily="34" charset="0"/>
              </a:rPr>
              <a:t>Sherzer</a:t>
            </a:r>
            <a:r>
              <a:rPr lang="en-US" dirty="0" smtClean="0">
                <a:latin typeface="Calibri" pitchFamily="34" charset="0"/>
              </a:rPr>
              <a:t> &amp; Stone, 1981)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dirty="0" err="1" smtClean="0">
                <a:latin typeface="Calibri" pitchFamily="34" charset="0"/>
              </a:rPr>
              <a:t>Proses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pemberian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</a:rPr>
              <a:t>bantuan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kepada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individu</a:t>
            </a:r>
            <a:r>
              <a:rPr lang="en-US" dirty="0" smtClean="0">
                <a:latin typeface="Calibri" pitchFamily="34" charset="0"/>
              </a:rPr>
              <a:t> yang </a:t>
            </a:r>
            <a:r>
              <a:rPr lang="en-US" dirty="0" err="1" smtClean="0">
                <a:latin typeface="Calibri" pitchFamily="34" charset="0"/>
              </a:rPr>
              <a:t>dilakukan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secara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</a:rPr>
              <a:t>berkesinambungan</a:t>
            </a:r>
            <a:r>
              <a:rPr lang="en-US" dirty="0" smtClean="0">
                <a:latin typeface="Calibri" pitchFamily="34" charset="0"/>
              </a:rPr>
              <a:t>, </a:t>
            </a:r>
            <a:r>
              <a:rPr lang="en-US" dirty="0" err="1" smtClean="0">
                <a:latin typeface="Calibri" pitchFamily="34" charset="0"/>
              </a:rPr>
              <a:t>supaya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individu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tersebut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dapat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</a:rPr>
              <a:t>memahami</a:t>
            </a:r>
            <a:r>
              <a:rPr lang="en-US" b="1" dirty="0" smtClean="0">
                <a:latin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</a:rPr>
              <a:t>dirinya</a:t>
            </a:r>
            <a:r>
              <a:rPr lang="en-US" dirty="0" smtClean="0">
                <a:latin typeface="Calibri" pitchFamily="34" charset="0"/>
              </a:rPr>
              <a:t>, </a:t>
            </a:r>
            <a:r>
              <a:rPr lang="en-US" dirty="0" err="1" smtClean="0">
                <a:latin typeface="Calibri" pitchFamily="34" charset="0"/>
              </a:rPr>
              <a:t>sehingga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ia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sanggup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mengarahkan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diri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dan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bertindak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wajar</a:t>
            </a:r>
            <a:r>
              <a:rPr lang="en-US" dirty="0" smtClean="0">
                <a:latin typeface="Calibri" pitchFamily="34" charset="0"/>
              </a:rPr>
              <a:t>, </a:t>
            </a:r>
            <a:r>
              <a:rPr lang="en-US" dirty="0" err="1" smtClean="0">
                <a:latin typeface="Calibri" pitchFamily="34" charset="0"/>
              </a:rPr>
              <a:t>sesuai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dengan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</a:rPr>
              <a:t>tuntuntan</a:t>
            </a:r>
            <a:r>
              <a:rPr lang="en-US" b="1" dirty="0" smtClean="0">
                <a:latin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</a:rPr>
              <a:t>lingkungan</a:t>
            </a:r>
            <a:r>
              <a:rPr lang="en-US" dirty="0" smtClean="0">
                <a:latin typeface="Calibri" pitchFamily="34" charset="0"/>
              </a:rPr>
              <a:t>. </a:t>
            </a:r>
            <a:r>
              <a:rPr lang="en-US" dirty="0" err="1" smtClean="0">
                <a:latin typeface="Calibri" pitchFamily="34" charset="0"/>
              </a:rPr>
              <a:t>Dengan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demikian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ia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dapat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mengecap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</a:rPr>
              <a:t>kebahagiaan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dan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dapat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memberikan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</a:rPr>
              <a:t>sumbangan</a:t>
            </a:r>
            <a:r>
              <a:rPr lang="en-US" dirty="0" smtClean="0">
                <a:latin typeface="Calibri" pitchFamily="34" charset="0"/>
              </a:rPr>
              <a:t> yang </a:t>
            </a:r>
            <a:r>
              <a:rPr lang="en-US" dirty="0" err="1" smtClean="0">
                <a:latin typeface="Calibri" pitchFamily="34" charset="0"/>
              </a:rPr>
              <a:t>berarti</a:t>
            </a:r>
            <a:r>
              <a:rPr lang="en-US" dirty="0" smtClean="0">
                <a:latin typeface="Calibri" pitchFamily="34" charset="0"/>
              </a:rPr>
              <a:t>. (</a:t>
            </a:r>
            <a:r>
              <a:rPr lang="en-US" dirty="0" err="1" smtClean="0">
                <a:latin typeface="Calibri" pitchFamily="34" charset="0"/>
              </a:rPr>
              <a:t>Rochman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Natawijaya</a:t>
            </a:r>
            <a:r>
              <a:rPr lang="en-US" dirty="0" smtClean="0">
                <a:latin typeface="Calibri" pitchFamily="34" charset="0"/>
              </a:rPr>
              <a:t>, 1981)</a:t>
            </a:r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</a:rPr>
              <a:t>Konsep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Dasar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Konseling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i="1" dirty="0" smtClean="0"/>
              <a:t>Counseling is a </a:t>
            </a:r>
            <a:r>
              <a:rPr lang="en-US" b="1" i="1" dirty="0" err="1" smtClean="0"/>
              <a:t>prosess</a:t>
            </a:r>
            <a:r>
              <a:rPr lang="en-US" i="1" dirty="0" smtClean="0"/>
              <a:t>, in which the counselor assist the counselee to </a:t>
            </a:r>
            <a:r>
              <a:rPr lang="en-US" b="1" i="1" dirty="0" smtClean="0"/>
              <a:t>make interpretation of fact</a:t>
            </a:r>
            <a:r>
              <a:rPr lang="en-US" i="1" dirty="0" smtClean="0"/>
              <a:t> relating to </a:t>
            </a:r>
            <a:r>
              <a:rPr lang="en-US" b="1" i="1" dirty="0" smtClean="0"/>
              <a:t>a choice</a:t>
            </a:r>
            <a:r>
              <a:rPr lang="en-US" i="1" dirty="0" smtClean="0"/>
              <a:t>, </a:t>
            </a:r>
            <a:r>
              <a:rPr lang="en-US" b="1" i="1" dirty="0" smtClean="0"/>
              <a:t>plan</a:t>
            </a:r>
            <a:r>
              <a:rPr lang="en-US" i="1" dirty="0" smtClean="0"/>
              <a:t> or </a:t>
            </a:r>
            <a:r>
              <a:rPr lang="en-US" b="1" i="1" dirty="0" smtClean="0"/>
              <a:t>adjustment</a:t>
            </a:r>
            <a:r>
              <a:rPr lang="en-US" i="1" dirty="0" smtClean="0"/>
              <a:t> which he need to make </a:t>
            </a:r>
            <a:r>
              <a:rPr lang="en-US" dirty="0" smtClean="0"/>
              <a:t>(Smith, 1995)</a:t>
            </a:r>
          </a:p>
          <a:p>
            <a:pPr marL="457200" indent="-457200">
              <a:buFont typeface="+mj-lt"/>
              <a:buAutoNum type="arabicPeriod"/>
            </a:pPr>
            <a:r>
              <a:rPr lang="en-US" i="1" dirty="0" smtClean="0"/>
              <a:t>Counseling is a relationship, in which one person endeavors to help another to understand and solve his adjustment problems </a:t>
            </a:r>
            <a:r>
              <a:rPr lang="en-US" dirty="0" smtClean="0"/>
              <a:t>(English,1958)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0100" y="1428736"/>
            <a:ext cx="7467600" cy="1143000"/>
          </a:xfrm>
        </p:spPr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</a:rPr>
              <a:t>Tugas</a:t>
            </a:r>
            <a:r>
              <a:rPr lang="en-US" dirty="0" smtClean="0">
                <a:solidFill>
                  <a:schemeClr val="tx1"/>
                </a:solidFill>
              </a:rPr>
              <a:t>!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85786" y="2857496"/>
            <a:ext cx="7467600" cy="2516322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Sebutkan</a:t>
            </a:r>
            <a:r>
              <a:rPr lang="en-US" dirty="0" smtClean="0"/>
              <a:t> 10 </a:t>
            </a:r>
            <a:r>
              <a:rPr lang="en-US" dirty="0" err="1" smtClean="0"/>
              <a:t>kelebihan</a:t>
            </a:r>
            <a:r>
              <a:rPr lang="en-US" dirty="0" smtClean="0"/>
              <a:t>/ </a:t>
            </a:r>
            <a:r>
              <a:rPr lang="en-US" dirty="0" err="1" smtClean="0"/>
              <a:t>sisi</a:t>
            </a:r>
            <a:r>
              <a:rPr lang="en-US" dirty="0" smtClean="0"/>
              <a:t> </a:t>
            </a:r>
            <a:r>
              <a:rPr lang="en-US" dirty="0" err="1" smtClean="0"/>
              <a:t>positif</a:t>
            </a:r>
            <a:r>
              <a:rPr lang="en-US" dirty="0" smtClean="0"/>
              <a:t> yang </a:t>
            </a:r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miliki</a:t>
            </a:r>
            <a:r>
              <a:rPr lang="en-US" dirty="0" smtClean="0"/>
              <a:t> !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Sebutkan</a:t>
            </a:r>
            <a:r>
              <a:rPr lang="en-US" dirty="0" smtClean="0"/>
              <a:t> 10 </a:t>
            </a:r>
            <a:r>
              <a:rPr lang="en-US" dirty="0" err="1" smtClean="0"/>
              <a:t>kekurangan</a:t>
            </a:r>
            <a:r>
              <a:rPr lang="en-US" dirty="0" smtClean="0"/>
              <a:t> yang </a:t>
            </a:r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miliki</a:t>
            </a:r>
            <a:r>
              <a:rPr lang="en-US" dirty="0" smtClean="0"/>
              <a:t> 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</a:rPr>
              <a:t>Visi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Bimbingan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Konseling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57200" indent="-457200">
              <a:buNone/>
            </a:pPr>
            <a:r>
              <a:rPr lang="en-US" dirty="0" smtClean="0"/>
              <a:t>1.  </a:t>
            </a:r>
            <a:r>
              <a:rPr lang="en-US" dirty="0" err="1" smtClean="0"/>
              <a:t>Edukatif</a:t>
            </a:r>
            <a:endParaRPr lang="en-US" dirty="0" smtClean="0"/>
          </a:p>
          <a:p>
            <a:pPr marL="457200" indent="-457200">
              <a:buNone/>
            </a:pPr>
            <a:r>
              <a:rPr lang="en-US" dirty="0" smtClean="0"/>
              <a:t>	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ditekankan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pencegahan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pengembangan</a:t>
            </a:r>
            <a:endParaRPr lang="en-US" dirty="0" smtClean="0"/>
          </a:p>
          <a:p>
            <a:pPr marL="457200" indent="-457200">
              <a:buNone/>
            </a:pPr>
            <a:r>
              <a:rPr lang="en-US" dirty="0" smtClean="0"/>
              <a:t>2.  Development</a:t>
            </a:r>
          </a:p>
          <a:p>
            <a:pPr marL="457200" indent="-457200">
              <a:buNone/>
            </a:pPr>
            <a:r>
              <a:rPr lang="en-US" dirty="0" smtClean="0"/>
              <a:t>	</a:t>
            </a:r>
            <a:r>
              <a:rPr lang="en-US" dirty="0" err="1" smtClean="0"/>
              <a:t>Pengembangan</a:t>
            </a:r>
            <a:r>
              <a:rPr lang="en-US" dirty="0" smtClean="0"/>
              <a:t> </a:t>
            </a:r>
            <a:r>
              <a:rPr lang="en-US" dirty="0" err="1" smtClean="0"/>
              <a:t>seluruh</a:t>
            </a:r>
            <a:r>
              <a:rPr lang="en-US" dirty="0" smtClean="0"/>
              <a:t> </a:t>
            </a:r>
            <a:r>
              <a:rPr lang="en-US" dirty="0" err="1" smtClean="0"/>
              <a:t>aspek</a:t>
            </a:r>
            <a:r>
              <a:rPr lang="en-US" dirty="0" smtClean="0"/>
              <a:t> </a:t>
            </a:r>
            <a:r>
              <a:rPr lang="en-US" dirty="0" err="1" smtClean="0"/>
              <a:t>kepribadian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 </a:t>
            </a:r>
          </a:p>
          <a:p>
            <a:pPr marL="457200" indent="-457200">
              <a:buNone/>
            </a:pPr>
            <a:r>
              <a:rPr lang="en-US" dirty="0" smtClean="0"/>
              <a:t>3.  Outreach</a:t>
            </a:r>
          </a:p>
          <a:p>
            <a:pPr marL="457200" indent="-457200">
              <a:buNone/>
            </a:pPr>
            <a:r>
              <a:rPr lang="en-US" dirty="0" smtClean="0"/>
              <a:t>	</a:t>
            </a:r>
            <a:r>
              <a:rPr lang="en-US" dirty="0" err="1" smtClean="0"/>
              <a:t>Populasi</a:t>
            </a:r>
            <a:r>
              <a:rPr lang="en-US" dirty="0" smtClean="0"/>
              <a:t> </a:t>
            </a:r>
            <a:r>
              <a:rPr lang="en-US" dirty="0" err="1" smtClean="0"/>
              <a:t>layanan</a:t>
            </a:r>
            <a:r>
              <a:rPr lang="en-US" dirty="0" smtClean="0"/>
              <a:t> </a:t>
            </a:r>
            <a:r>
              <a:rPr lang="en-US" dirty="0" err="1" smtClean="0"/>
              <a:t>bukan</a:t>
            </a:r>
            <a:r>
              <a:rPr lang="en-US" dirty="0" smtClean="0"/>
              <a:t>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 yang </a:t>
            </a:r>
            <a:r>
              <a:rPr lang="en-US" dirty="0" err="1" smtClean="0"/>
              <a:t>bermasalah</a:t>
            </a:r>
            <a:r>
              <a:rPr lang="en-US" dirty="0" smtClean="0"/>
              <a:t> (</a:t>
            </a:r>
            <a:r>
              <a:rPr lang="en-US" i="1" dirty="0" smtClean="0"/>
              <a:t>Guidance for All)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</a:rPr>
              <a:t>Jenis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Layanan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Bimbingan</a:t>
            </a:r>
            <a:r>
              <a:rPr lang="en-US" dirty="0" smtClean="0">
                <a:solidFill>
                  <a:schemeClr val="tx1"/>
                </a:solidFill>
              </a:rPr>
              <a:t> &amp; </a:t>
            </a:r>
            <a:r>
              <a:rPr lang="en-US" dirty="0" err="1" smtClean="0">
                <a:solidFill>
                  <a:schemeClr val="tx1"/>
                </a:solidFill>
              </a:rPr>
              <a:t>Konseling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dirty="0" err="1" smtClean="0"/>
              <a:t>Layanan</a:t>
            </a:r>
            <a:r>
              <a:rPr lang="en-US" sz="2800" dirty="0" smtClean="0"/>
              <a:t> </a:t>
            </a:r>
            <a:r>
              <a:rPr lang="en-US" sz="2800" dirty="0" err="1" smtClean="0"/>
              <a:t>Pengumpulan</a:t>
            </a:r>
            <a:r>
              <a:rPr lang="en-US" sz="2800" dirty="0" smtClean="0"/>
              <a:t> Data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err="1" smtClean="0"/>
              <a:t>Layanan</a:t>
            </a:r>
            <a:r>
              <a:rPr lang="en-US" sz="2800" dirty="0" smtClean="0"/>
              <a:t> </a:t>
            </a:r>
            <a:r>
              <a:rPr lang="en-US" sz="2800" dirty="0" err="1" smtClean="0"/>
              <a:t>Informasi</a:t>
            </a:r>
            <a:endParaRPr lang="en-US" sz="28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800" dirty="0" err="1" smtClean="0"/>
              <a:t>Layanan</a:t>
            </a:r>
            <a:r>
              <a:rPr lang="en-US" sz="2800" dirty="0" smtClean="0"/>
              <a:t> </a:t>
            </a:r>
            <a:r>
              <a:rPr lang="en-US" sz="2800" dirty="0" err="1" smtClean="0"/>
              <a:t>Penempatan</a:t>
            </a:r>
            <a:endParaRPr lang="en-US" sz="28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800" dirty="0" err="1" smtClean="0"/>
              <a:t>Layanan</a:t>
            </a:r>
            <a:r>
              <a:rPr lang="en-US" sz="2800" dirty="0" smtClean="0"/>
              <a:t> </a:t>
            </a:r>
            <a:r>
              <a:rPr lang="en-US" sz="2800" dirty="0" err="1" smtClean="0"/>
              <a:t>Konseling</a:t>
            </a:r>
            <a:endParaRPr lang="en-US" sz="28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800" dirty="0" err="1" smtClean="0"/>
              <a:t>Layanan</a:t>
            </a:r>
            <a:r>
              <a:rPr lang="en-US" sz="2800" dirty="0" smtClean="0"/>
              <a:t> </a:t>
            </a:r>
            <a:r>
              <a:rPr lang="en-US" sz="2800" dirty="0" err="1" smtClean="0"/>
              <a:t>Referal</a:t>
            </a:r>
            <a:endParaRPr lang="en-US" sz="28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800" dirty="0" err="1" smtClean="0"/>
              <a:t>Layanan</a:t>
            </a:r>
            <a:r>
              <a:rPr lang="en-US" sz="2800" dirty="0" smtClean="0"/>
              <a:t> </a:t>
            </a:r>
            <a:r>
              <a:rPr lang="en-US" sz="2800" dirty="0" err="1" smtClean="0"/>
              <a:t>Evaluasi</a:t>
            </a:r>
            <a:r>
              <a:rPr lang="en-US" sz="2800" dirty="0" smtClean="0"/>
              <a:t> &amp; </a:t>
            </a:r>
            <a:r>
              <a:rPr lang="en-US" sz="2800" dirty="0" err="1" smtClean="0"/>
              <a:t>Tindak</a:t>
            </a:r>
            <a:r>
              <a:rPr lang="en-US" sz="2800" dirty="0" smtClean="0"/>
              <a:t> </a:t>
            </a:r>
            <a:r>
              <a:rPr lang="en-US" sz="2800" dirty="0" err="1" smtClean="0"/>
              <a:t>Lanjut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</a:rPr>
              <a:t>Ragam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Bimbingan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3200" dirty="0" err="1" smtClean="0"/>
              <a:t>Bimbingan</a:t>
            </a:r>
            <a:r>
              <a:rPr lang="en-US" sz="3200" dirty="0" smtClean="0"/>
              <a:t> </a:t>
            </a:r>
            <a:r>
              <a:rPr lang="en-US" sz="3200" dirty="0" err="1" smtClean="0"/>
              <a:t>Karir</a:t>
            </a:r>
            <a:endParaRPr lang="en-US" sz="32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3200" dirty="0" err="1" smtClean="0"/>
              <a:t>Bimbingan</a:t>
            </a:r>
            <a:r>
              <a:rPr lang="en-US" sz="3200" dirty="0" smtClean="0"/>
              <a:t> </a:t>
            </a:r>
            <a:r>
              <a:rPr lang="en-US" sz="3200" dirty="0" err="1" smtClean="0"/>
              <a:t>Akademik</a:t>
            </a:r>
            <a:endParaRPr lang="en-US" sz="32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3200" dirty="0" err="1" smtClean="0"/>
              <a:t>Bimbingan</a:t>
            </a:r>
            <a:r>
              <a:rPr lang="en-US" sz="3200" dirty="0" smtClean="0"/>
              <a:t> </a:t>
            </a:r>
            <a:r>
              <a:rPr lang="en-US" sz="3200" dirty="0" err="1" smtClean="0"/>
              <a:t>Sosial-Pribadi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</a:rPr>
              <a:t>Teknik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Bimbingan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600" dirty="0" err="1" smtClean="0"/>
              <a:t>Bimbingan</a:t>
            </a:r>
            <a:r>
              <a:rPr lang="en-US" sz="3600" dirty="0" smtClean="0"/>
              <a:t> Individual</a:t>
            </a:r>
          </a:p>
          <a:p>
            <a:r>
              <a:rPr lang="en-US" sz="3600" dirty="0" err="1" smtClean="0"/>
              <a:t>Bimbingan</a:t>
            </a:r>
            <a:r>
              <a:rPr lang="en-US" sz="3600" dirty="0" smtClean="0"/>
              <a:t> </a:t>
            </a:r>
            <a:r>
              <a:rPr lang="en-US" sz="3600" dirty="0" err="1" smtClean="0"/>
              <a:t>Kelompok</a:t>
            </a:r>
            <a:endParaRPr lang="en-US" sz="3600" dirty="0" smtClean="0"/>
          </a:p>
          <a:p>
            <a:r>
              <a:rPr lang="en-US" sz="3600" dirty="0" err="1" smtClean="0"/>
              <a:t>Bimbingan</a:t>
            </a:r>
            <a:r>
              <a:rPr lang="en-US" sz="3600" dirty="0" smtClean="0"/>
              <a:t> </a:t>
            </a:r>
            <a:r>
              <a:rPr lang="en-US" sz="3600" dirty="0" err="1" smtClean="0"/>
              <a:t>Klasikal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</a:rPr>
              <a:t>Kualitas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Konselor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i="1" dirty="0" smtClean="0"/>
              <a:t>Self Knowledge</a:t>
            </a:r>
            <a:r>
              <a:rPr lang="en-US" dirty="0" smtClean="0"/>
              <a:t> (</a:t>
            </a:r>
            <a:r>
              <a:rPr lang="en-US" dirty="0" err="1" smtClean="0"/>
              <a:t>Pengetahuan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diri</a:t>
            </a:r>
            <a:r>
              <a:rPr lang="en-US" dirty="0" smtClean="0"/>
              <a:t> </a:t>
            </a:r>
            <a:r>
              <a:rPr lang="en-US" dirty="0" err="1" smtClean="0"/>
              <a:t>sendiri</a:t>
            </a:r>
            <a:r>
              <a:rPr lang="en-US" dirty="0" smtClean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Kompetensi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Kesehatan</a:t>
            </a:r>
            <a:r>
              <a:rPr lang="en-US" dirty="0" smtClean="0"/>
              <a:t> </a:t>
            </a:r>
            <a:r>
              <a:rPr lang="en-US" dirty="0" err="1" smtClean="0"/>
              <a:t>Psikologis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Dipercaya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Jujur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Pendengar</a:t>
            </a:r>
            <a:r>
              <a:rPr lang="en-US" dirty="0" smtClean="0"/>
              <a:t> yang </a:t>
            </a:r>
            <a:r>
              <a:rPr lang="en-US" dirty="0" err="1" smtClean="0"/>
              <a:t>Aktif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Sabar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Peka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kenangan terindah.wmv">
            <a:hlinkClick r:id="" action="ppaction://media"/>
          </p:cNvPr>
          <p:cNvPicPr>
            <a:picLocks noGrp="1" noRot="1" noChangeAspect="1"/>
          </p:cNvPicPr>
          <p:nvPr>
            <p:ph sz="quarter"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8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Pengalaman-pengalaman</a:t>
            </a:r>
            <a:r>
              <a:rPr lang="en-US" dirty="0" smtClean="0"/>
              <a:t> </a:t>
            </a:r>
            <a:r>
              <a:rPr lang="en-US" dirty="0" err="1" smtClean="0"/>
              <a:t>Konseling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Konseli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Mengenal</a:t>
            </a:r>
            <a:r>
              <a:rPr lang="en-US" dirty="0" smtClean="0"/>
              <a:t> </a:t>
            </a:r>
            <a:r>
              <a:rPr lang="en-US" dirty="0" err="1" smtClean="0"/>
              <a:t>Konflik-konflik</a:t>
            </a:r>
            <a:r>
              <a:rPr lang="en-US" dirty="0" smtClean="0"/>
              <a:t> Internal</a:t>
            </a:r>
          </a:p>
          <a:p>
            <a:pPr marL="822960" lvl="1" indent="-457200">
              <a:buFont typeface="+mj-lt"/>
              <a:buAutoNum type="alphaLcParenR"/>
            </a:pPr>
            <a:r>
              <a:rPr lang="en-US" dirty="0" err="1" smtClean="0"/>
              <a:t>Penilaian</a:t>
            </a:r>
            <a:r>
              <a:rPr lang="en-US" dirty="0" smtClean="0"/>
              <a:t> </a:t>
            </a:r>
            <a:r>
              <a:rPr lang="en-US" dirty="0" err="1" smtClean="0"/>
              <a:t>negatif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diri</a:t>
            </a:r>
            <a:endParaRPr lang="en-US" dirty="0" smtClean="0"/>
          </a:p>
          <a:p>
            <a:pPr marL="822960" lvl="1" indent="-457200">
              <a:buFont typeface="+mj-lt"/>
              <a:buAutoNum type="alphaLcParenR"/>
            </a:pPr>
            <a:r>
              <a:rPr lang="en-US" dirty="0" err="1" smtClean="0"/>
              <a:t>Keharusan</a:t>
            </a:r>
            <a:r>
              <a:rPr lang="en-US" dirty="0" smtClean="0"/>
              <a:t> </a:t>
            </a:r>
            <a:r>
              <a:rPr lang="en-US" dirty="0" err="1" smtClean="0"/>
              <a:t>Psikologis</a:t>
            </a:r>
            <a:endParaRPr lang="en-US" dirty="0" smtClean="0"/>
          </a:p>
          <a:p>
            <a:pPr marL="822960" lvl="1" indent="-457200">
              <a:buFont typeface="+mj-lt"/>
              <a:buAutoNum type="alphaLcParenR"/>
            </a:pPr>
            <a:r>
              <a:rPr lang="en-US" dirty="0" err="1" smtClean="0"/>
              <a:t>Konflik</a:t>
            </a:r>
            <a:r>
              <a:rPr lang="en-US" dirty="0" smtClean="0"/>
              <a:t> </a:t>
            </a:r>
            <a:r>
              <a:rPr lang="en-US" dirty="0" err="1" smtClean="0"/>
              <a:t>kebutuhan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Menghadapi</a:t>
            </a:r>
            <a:r>
              <a:rPr lang="en-US" dirty="0" smtClean="0"/>
              <a:t> </a:t>
            </a:r>
            <a:r>
              <a:rPr lang="en-US" dirty="0" err="1" smtClean="0"/>
              <a:t>Realitas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endParaRPr lang="en-US" dirty="0" smtClean="0"/>
          </a:p>
          <a:p>
            <a:pPr marL="822960" lvl="1" indent="-457200">
              <a:buFont typeface="+mj-lt"/>
              <a:buAutoNum type="alphaLcParenR"/>
            </a:pPr>
            <a:r>
              <a:rPr lang="en-US" dirty="0" err="1" smtClean="0"/>
              <a:t>Menghindar</a:t>
            </a:r>
            <a:endParaRPr lang="en-US" dirty="0" smtClean="0"/>
          </a:p>
          <a:p>
            <a:pPr marL="822960" lvl="1" indent="-457200">
              <a:buFont typeface="+mj-lt"/>
              <a:buAutoNum type="alphaLcParenR"/>
            </a:pPr>
            <a:r>
              <a:rPr lang="en-US" dirty="0" err="1" smtClean="0"/>
              <a:t>Generalisasi</a:t>
            </a:r>
            <a:r>
              <a:rPr lang="en-US" dirty="0" smtClean="0"/>
              <a:t> </a:t>
            </a:r>
            <a:r>
              <a:rPr lang="en-US" dirty="0" err="1" smtClean="0"/>
              <a:t>Berlebihan</a:t>
            </a:r>
            <a:endParaRPr lang="en-US" dirty="0" smtClean="0"/>
          </a:p>
          <a:p>
            <a:pPr marL="822960" lvl="1" indent="-457200">
              <a:buFont typeface="+mj-lt"/>
              <a:buAutoNum type="alphaLcParenR"/>
            </a:pPr>
            <a:r>
              <a:rPr lang="en-US" dirty="0" err="1" smtClean="0"/>
              <a:t>Menyalahkan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Mengembangkan</a:t>
            </a:r>
            <a:r>
              <a:rPr lang="en-US" dirty="0" smtClean="0"/>
              <a:t> </a:t>
            </a:r>
            <a:r>
              <a:rPr lang="en-US" dirty="0" err="1" smtClean="0"/>
              <a:t>Tilikan</a:t>
            </a:r>
            <a:r>
              <a:rPr lang="en-US" dirty="0" smtClean="0"/>
              <a:t>/ RE =/= RI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Meningkatnya</a:t>
            </a:r>
            <a:r>
              <a:rPr lang="en-US" dirty="0" smtClean="0"/>
              <a:t> </a:t>
            </a:r>
            <a:r>
              <a:rPr lang="en-US" dirty="0" err="1" smtClean="0"/>
              <a:t>Kebebasan</a:t>
            </a:r>
            <a:r>
              <a:rPr lang="en-US" dirty="0" smtClean="0"/>
              <a:t> </a:t>
            </a:r>
            <a:r>
              <a:rPr lang="en-US" dirty="0" err="1" smtClean="0"/>
              <a:t>Psikologis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Memperbaiki</a:t>
            </a:r>
            <a:r>
              <a:rPr lang="en-US" dirty="0" smtClean="0"/>
              <a:t> </a:t>
            </a:r>
            <a:r>
              <a:rPr lang="en-US" dirty="0" err="1" smtClean="0"/>
              <a:t>Konsepsi-Konsepsi</a:t>
            </a:r>
            <a:r>
              <a:rPr lang="en-US" dirty="0" smtClean="0"/>
              <a:t> yang </a:t>
            </a:r>
            <a:r>
              <a:rPr lang="en-US" dirty="0" err="1" smtClean="0"/>
              <a:t>keliru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271462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</a:rPr>
              <a:t>TERIMA KASIH</a:t>
            </a:r>
            <a:endParaRPr lang="en-US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166</TotalTime>
  <Words>266</Words>
  <Application>Microsoft Office PowerPoint</Application>
  <PresentationFormat>On-screen Show (4:3)</PresentationFormat>
  <Paragraphs>59</Paragraphs>
  <Slides>14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Oriel</vt:lpstr>
      <vt:lpstr>BIMBINGAN DAN KONSELING DI SEKOLAH</vt:lpstr>
      <vt:lpstr>Are You Ready ?</vt:lpstr>
      <vt:lpstr>Konsep Dasar </vt:lpstr>
      <vt:lpstr>Konsep Dasar</vt:lpstr>
      <vt:lpstr>Tugas!</vt:lpstr>
      <vt:lpstr>Visi Bimbingan dan Konseling </vt:lpstr>
      <vt:lpstr>Jenis Layanan Bimbingan &amp; Konseling</vt:lpstr>
      <vt:lpstr>Ragam Bimbingan</vt:lpstr>
      <vt:lpstr>Teknik Bimbingan</vt:lpstr>
      <vt:lpstr>Kualitas Konselor </vt:lpstr>
      <vt:lpstr>Slide 11</vt:lpstr>
      <vt:lpstr>Pengalaman-pengalaman Konseling bagi Konseli </vt:lpstr>
      <vt:lpstr>TERIMA KASIH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BIMBINGAN DAN KONSELING DI SEKOLAH</dc:title>
  <dc:creator>ASPIRE</dc:creator>
  <cp:lastModifiedBy>Eka Sakti Yudha</cp:lastModifiedBy>
  <cp:revision>20</cp:revision>
  <dcterms:created xsi:type="dcterms:W3CDTF">2008-08-25T12:25:48Z</dcterms:created>
  <dcterms:modified xsi:type="dcterms:W3CDTF">2010-03-09T14:29:28Z</dcterms:modified>
</cp:coreProperties>
</file>