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79" r:id="rId4"/>
    <p:sldId id="259" r:id="rId5"/>
    <p:sldId id="280" r:id="rId6"/>
    <p:sldId id="260" r:id="rId7"/>
    <p:sldId id="257" r:id="rId8"/>
    <p:sldId id="281" r:id="rId9"/>
    <p:sldId id="262" r:id="rId10"/>
    <p:sldId id="264" r:id="rId11"/>
    <p:sldId id="276" r:id="rId12"/>
    <p:sldId id="269" r:id="rId13"/>
    <p:sldId id="270" r:id="rId14"/>
    <p:sldId id="271" r:id="rId15"/>
    <p:sldId id="273" r:id="rId16"/>
    <p:sldId id="274" r:id="rId17"/>
    <p:sldId id="268" r:id="rId18"/>
    <p:sldId id="277" r:id="rId19"/>
    <p:sldId id="263" r:id="rId20"/>
    <p:sldId id="265" r:id="rId21"/>
    <p:sldId id="266" r:id="rId22"/>
    <p:sldId id="283" r:id="rId23"/>
    <p:sldId id="267" r:id="rId2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15" autoAdjust="0"/>
    <p:restoredTop sz="94615" autoAdjust="0"/>
  </p:normalViewPr>
  <p:slideViewPr>
    <p:cSldViewPr>
      <p:cViewPr varScale="1">
        <p:scale>
          <a:sx n="47" d="100"/>
          <a:sy n="47" d="100"/>
        </p:scale>
        <p:origin x="-117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8" Type="http://schemas.microsoft.com/office/2006/relationships/legacyDiagramText" Target="legacyDiagramText8.bin"/><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D0C321-3116-48AF-A4A4-4000A3F7626D}" type="datetimeFigureOut">
              <a:rPr lang="id-ID" smtClean="0"/>
              <a:pPr/>
              <a:t>15/12/2011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BB9173-4030-4463-B47D-66651B8F53C4}" type="slidenum">
              <a:rPr lang="id-ID" smtClean="0"/>
              <a:pPr/>
              <a:t>‹#›</a:t>
            </a:fld>
            <a:endParaRPr lang="id-ID"/>
          </a:p>
        </p:txBody>
      </p:sp>
    </p:spTree>
    <p:extLst>
      <p:ext uri="{BB962C8B-B14F-4D97-AF65-F5344CB8AC3E}">
        <p14:creationId xmlns="" xmlns:p14="http://schemas.microsoft.com/office/powerpoint/2010/main" val="4174129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0FBB9173-4030-4463-B47D-66651B8F53C4}" type="slidenum">
              <a:rPr lang="id-ID" smtClean="0"/>
              <a:pPr/>
              <a:t>7</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smtClean="0"/>
          </a:p>
        </p:txBody>
      </p:sp>
      <p:sp>
        <p:nvSpPr>
          <p:cNvPr id="4813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27EFC62-F0C5-4D51-AD9B-42B6621192F3}" type="slidenum">
              <a:rPr lang="id-ID" smtClean="0"/>
              <a:pPr/>
              <a:t>11</a:t>
            </a:fld>
            <a:endParaRPr lang="id-ID"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0FBB9173-4030-4463-B47D-66651B8F53C4}" type="slidenum">
              <a:rPr lang="id-ID" smtClean="0"/>
              <a:pPr/>
              <a:t>21</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BB9173-4030-4463-B47D-66651B8F53C4}" type="slidenum">
              <a:rPr lang="id-ID" smtClean="0"/>
              <a:pPr/>
              <a:t>23</a:t>
            </a:fld>
            <a:endParaRPr lang="id-ID"/>
          </a:p>
        </p:txBody>
      </p:sp>
    </p:spTree>
    <p:extLst>
      <p:ext uri="{BB962C8B-B14F-4D97-AF65-F5344CB8AC3E}">
        <p14:creationId xmlns="" xmlns:p14="http://schemas.microsoft.com/office/powerpoint/2010/main" val="44437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63CA448-5F0C-4500-AC9C-8FFE43D903A5}" type="datetimeFigureOut">
              <a:rPr lang="id-ID" smtClean="0"/>
              <a:pPr/>
              <a:t>15/12/2011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857F52-57AA-4FB5-A18E-F6D6FBD40459}" type="slidenum">
              <a:rPr lang="id-ID" smtClean="0"/>
              <a:pPr/>
              <a:t>‹#›</a:t>
            </a:fld>
            <a:endParaRPr lang="id-ID"/>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A448-5F0C-4500-AC9C-8FFE43D903A5}" type="datetimeFigureOut">
              <a:rPr lang="id-ID" smtClean="0"/>
              <a:pPr/>
              <a:t>15/12/2011</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57F52-57AA-4FB5-A18E-F6D6FBD40459}"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428604"/>
            <a:ext cx="7772400" cy="1470025"/>
          </a:xfrm>
        </p:spPr>
        <p:txBody>
          <a:bodyPr>
            <a:noAutofit/>
          </a:bodyPr>
          <a:lstStyle/>
          <a:p>
            <a:r>
              <a:rPr lang="id-ID" sz="3200" dirty="0" smtClean="0"/>
              <a:t>IMPLEMENTASI PENGEMBANGAN KARAKTER SISWA </a:t>
            </a:r>
            <a:r>
              <a:rPr lang="en-US" sz="3200" dirty="0" smtClean="0"/>
              <a:t>MELALUI</a:t>
            </a:r>
            <a:r>
              <a:rPr lang="id-ID" sz="3200" dirty="0" smtClean="0"/>
              <a:t> LAYANAN BIMBINGAN DAN KONSELING DI SEKOLAH</a:t>
            </a:r>
            <a:endParaRPr lang="id-ID" sz="3200" dirty="0"/>
          </a:p>
        </p:txBody>
      </p:sp>
      <p:sp>
        <p:nvSpPr>
          <p:cNvPr id="3" name="Subtitle 2"/>
          <p:cNvSpPr>
            <a:spLocks noGrp="1"/>
          </p:cNvSpPr>
          <p:nvPr>
            <p:ph type="subTitle" idx="1"/>
          </p:nvPr>
        </p:nvSpPr>
        <p:spPr>
          <a:xfrm>
            <a:off x="1428728" y="2857496"/>
            <a:ext cx="6272234" cy="2928934"/>
          </a:xfrm>
        </p:spPr>
        <p:txBody>
          <a:bodyPr>
            <a:normAutofit fontScale="77500" lnSpcReduction="20000"/>
          </a:bodyPr>
          <a:lstStyle/>
          <a:p>
            <a:r>
              <a:rPr lang="en-US" dirty="0" err="1" smtClean="0"/>
              <a:t>Disajikan</a:t>
            </a:r>
            <a:r>
              <a:rPr lang="en-US" dirty="0" smtClean="0"/>
              <a:t> </a:t>
            </a:r>
            <a:r>
              <a:rPr lang="en-US" dirty="0" err="1" smtClean="0"/>
              <a:t>dalam</a:t>
            </a:r>
            <a:r>
              <a:rPr lang="en-US" dirty="0" smtClean="0"/>
              <a:t> </a:t>
            </a:r>
            <a:r>
              <a:rPr lang="en-US" dirty="0" err="1" smtClean="0"/>
              <a:t>Lokakarya</a:t>
            </a:r>
            <a:r>
              <a:rPr lang="en-US" dirty="0" smtClean="0"/>
              <a:t> di UNESA </a:t>
            </a:r>
            <a:r>
              <a:rPr lang="en-US" dirty="0" err="1" smtClean="0"/>
              <a:t>tanggal</a:t>
            </a:r>
            <a:r>
              <a:rPr lang="en-US" dirty="0" smtClean="0"/>
              <a:t> 17 </a:t>
            </a:r>
            <a:r>
              <a:rPr lang="en-US" dirty="0" err="1" smtClean="0"/>
              <a:t>Desember</a:t>
            </a:r>
            <a:r>
              <a:rPr lang="en-US" dirty="0" smtClean="0"/>
              <a:t> 2011</a:t>
            </a:r>
            <a:endParaRPr lang="id-ID" dirty="0" smtClean="0"/>
          </a:p>
          <a:p>
            <a:endParaRPr lang="en-US" sz="3000" dirty="0" smtClean="0"/>
          </a:p>
          <a:p>
            <a:r>
              <a:rPr lang="id-ID" sz="3000" dirty="0" smtClean="0"/>
              <a:t>Oleh: </a:t>
            </a:r>
          </a:p>
          <a:p>
            <a:r>
              <a:rPr lang="id-ID" sz="3000" dirty="0" smtClean="0"/>
              <a:t>A. Juntika Nurihsan</a:t>
            </a:r>
          </a:p>
          <a:p>
            <a:endParaRPr lang="id-ID" sz="3000" dirty="0"/>
          </a:p>
          <a:p>
            <a:r>
              <a:rPr lang="id-ID" sz="3000" dirty="0" smtClean="0"/>
              <a:t>UNIVERSITAS PENDIDIKAN INDONESIA</a:t>
            </a:r>
          </a:p>
          <a:p>
            <a:r>
              <a:rPr lang="id-ID" sz="3000" dirty="0" smtClean="0"/>
              <a:t>2011</a:t>
            </a:r>
            <a:endParaRPr lang="id-ID" sz="3000"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smtClean="0"/>
              <a:t>PENTINGNYA </a:t>
            </a:r>
            <a:r>
              <a:rPr lang="id-ID" sz="4000" dirty="0" smtClean="0"/>
              <a:t>KARAKTER DALAM KEHIDUPAN</a:t>
            </a:r>
            <a:endParaRPr lang="en-US" sz="4000" dirty="0"/>
          </a:p>
        </p:txBody>
      </p:sp>
      <p:sp>
        <p:nvSpPr>
          <p:cNvPr id="3" name="Content Placeholder 2"/>
          <p:cNvSpPr>
            <a:spLocks noGrp="1"/>
          </p:cNvSpPr>
          <p:nvPr>
            <p:ph idx="1"/>
          </p:nvPr>
        </p:nvSpPr>
        <p:spPr/>
        <p:txBody>
          <a:bodyPr>
            <a:normAutofit fontScale="92500" lnSpcReduction="10000"/>
          </a:bodyPr>
          <a:lstStyle/>
          <a:p>
            <a:r>
              <a:rPr lang="id-ID" dirty="0" smtClean="0"/>
              <a:t>KARAKTER</a:t>
            </a:r>
            <a:r>
              <a:rPr lang="en-US" dirty="0" smtClean="0"/>
              <a:t> ADALAH HARTA YANG PALING BERHARGA  DALAM KEHIDUPAN MANUSIA</a:t>
            </a:r>
          </a:p>
          <a:p>
            <a:r>
              <a:rPr lang="en-US" dirty="0" smtClean="0"/>
              <a:t>BANGSA YANG MAJU DAN JAYA TIDAK SEMATA-MATA DISEBABKAN OLEH KOMPETENSI, TEKNOLOGI CANGGIH ATAU PUN KEKAYAAN ALAMNYA, TETAPI UTAMA DAN TERUTAMA KARENA DORONGAN SEMANGAT DAN </a:t>
            </a:r>
            <a:r>
              <a:rPr lang="id-ID" dirty="0" smtClean="0"/>
              <a:t>KARAKTER</a:t>
            </a:r>
            <a:r>
              <a:rPr lang="en-US" dirty="0" smtClean="0"/>
              <a:t> BANGSANYA</a:t>
            </a:r>
          </a:p>
          <a:p>
            <a:r>
              <a:rPr lang="en-US" dirty="0" smtClean="0"/>
              <a:t>PERAN </a:t>
            </a:r>
            <a:r>
              <a:rPr lang="id-ID" dirty="0" smtClean="0"/>
              <a:t>KARAKTER</a:t>
            </a:r>
            <a:r>
              <a:rPr lang="en-US" dirty="0" smtClean="0"/>
              <a:t> BAGI DIRI SESEORANG MANUSIA IBARAT KEMUDI BAGI SEBUAH KAPAL.</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PENTINGNYA KARAKTER DI MASYARAKAT</a:t>
            </a:r>
            <a:endParaRPr lang="id-ID" dirty="0"/>
          </a:p>
        </p:txBody>
      </p:sp>
      <p:sp>
        <p:nvSpPr>
          <p:cNvPr id="3" name="Content Placeholder 2"/>
          <p:cNvSpPr>
            <a:spLocks noGrp="1"/>
          </p:cNvSpPr>
          <p:nvPr>
            <p:ph idx="1"/>
          </p:nvPr>
        </p:nvSpPr>
        <p:spPr/>
        <p:txBody>
          <a:bodyPr/>
          <a:lstStyle/>
          <a:p>
            <a:r>
              <a:rPr lang="id-ID" dirty="0" smtClean="0"/>
              <a:t>UNTUK MENCAPAI MASYARAKAT YANG BERPERADABAN TINGGI DIPERLUKAN MASYARAKAT YANG BERKARAKTER BAIK.</a:t>
            </a:r>
          </a:p>
          <a:p>
            <a:r>
              <a:rPr lang="id-ID" dirty="0" smtClean="0"/>
              <a:t>KARAKTER BERASAL DARI BAHASA YUNANI YANG BERARTI “TO MARK” YAKNI MENANDAI DAN MENFOKUSKAN BAGAIMANA MENGAPLIKASIKAN NILAI KEBAIKAN DALAM BENTUK TINGKAH LAKU.</a:t>
            </a:r>
            <a:endParaRPr lang="id-ID"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DEFINISI </a:t>
            </a:r>
            <a:r>
              <a:rPr lang="id-ID" dirty="0" smtClean="0"/>
              <a:t>KARAKTER</a:t>
            </a:r>
            <a:endParaRPr lang="en-US" dirty="0"/>
          </a:p>
        </p:txBody>
      </p:sp>
      <p:sp>
        <p:nvSpPr>
          <p:cNvPr id="3" name="Content Placeholder 2"/>
          <p:cNvSpPr>
            <a:spLocks noGrp="1"/>
          </p:cNvSpPr>
          <p:nvPr>
            <p:ph idx="1"/>
          </p:nvPr>
        </p:nvSpPr>
        <p:spPr/>
        <p:txBody>
          <a:bodyPr>
            <a:normAutofit fontScale="92500" lnSpcReduction="10000"/>
          </a:bodyPr>
          <a:lstStyle/>
          <a:p>
            <a:r>
              <a:rPr lang="id-ID" dirty="0" smtClean="0"/>
              <a:t>KARAKTER</a:t>
            </a:r>
            <a:r>
              <a:rPr lang="en-US" dirty="0" smtClean="0"/>
              <a:t>  ADALAH SISTEM DAYA JUANG YANG MENGGUNAKAN NILAI-NILAI MORAL YANG TERPATRI DALAM DIRI INDIVIDU YANG MELANDASI PEMIKIRAN, SIKAP, DAN PERILAKU</a:t>
            </a:r>
          </a:p>
          <a:p>
            <a:r>
              <a:rPr lang="en-US" dirty="0" smtClean="0"/>
              <a:t>DALAM TERMINOLOGI ISLAM </a:t>
            </a:r>
            <a:r>
              <a:rPr lang="id-ID" dirty="0" smtClean="0"/>
              <a:t>KARAKTER</a:t>
            </a:r>
            <a:r>
              <a:rPr lang="en-US" dirty="0" smtClean="0"/>
              <a:t> ITU SAMA DENGAN AKHLAK YAITU SIFAT YANG TERTANAM DI DALAM JIWA DAN DENGAN SIFAT ITU SESEORANG AKAN SECARA SPONTAN DENGAN MUDAH MEMANCARKAN SIKAP DAN PERBUATAN.  </a:t>
            </a:r>
            <a:endParaRPr lang="en-US"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KARAKTER UNGGUL</a:t>
            </a:r>
            <a:endParaRPr lang="id-ID" dirty="0"/>
          </a:p>
        </p:txBody>
      </p:sp>
      <p:sp>
        <p:nvSpPr>
          <p:cNvPr id="3" name="Content Placeholder 2"/>
          <p:cNvSpPr>
            <a:spLocks noGrp="1"/>
          </p:cNvSpPr>
          <p:nvPr>
            <p:ph idx="1"/>
          </p:nvPr>
        </p:nvSpPr>
        <p:spPr/>
        <p:txBody>
          <a:bodyPr/>
          <a:lstStyle/>
          <a:p>
            <a:r>
              <a:rPr lang="id-ID" dirty="0" smtClean="0"/>
              <a:t>INDIVIDU YANG BERKARAKTER UNGGUL ADALAH SESEORANG YANG BERUSAHA MELAKUKAN YANG TERBAIK TERHADAP TUHAN YANG MAHA ESA, DIRINYA, SESAMANYA, LINGKUNGANNYA, BANGSA DAN NEGARANYA, SERTA DUNIA INTERNASIONAL PADA UMUMNYA DENGAN MENGOPTIMALKAN POTENSI DIRINYA DISERTAI DENGAN KESADARAN YANG TINGGI.</a:t>
            </a:r>
            <a:endParaRPr lang="id-ID"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KARAKTER YANG PERLU DIKEMBANGKAN</a:t>
            </a:r>
            <a:endParaRPr lang="id-ID" dirty="0"/>
          </a:p>
        </p:txBody>
      </p:sp>
      <p:sp>
        <p:nvSpPr>
          <p:cNvPr id="3" name="Content Placeholder 2"/>
          <p:cNvSpPr>
            <a:spLocks noGrp="1"/>
          </p:cNvSpPr>
          <p:nvPr>
            <p:ph idx="1"/>
          </p:nvPr>
        </p:nvSpPr>
        <p:spPr/>
        <p:txBody>
          <a:bodyPr/>
          <a:lstStyle/>
          <a:p>
            <a:r>
              <a:rPr lang="id-ID" dirty="0" smtClean="0"/>
              <a:t>MENURUT BARBARA A. LEWIS DALAM BUKUNYA BEING YOUR BEST ADA 10 KARAKTER SISWA YANG PERLU DIKEMBANGKAN YAKNI: PEDULI, SADAR AKAN HIDUP BERKOMUNIKASI, MAU BEKERJA SAMA, ADIL, RELA MEMAAFKAN, JUJUR, MENJAGA HUBUNGAN, HORMAT TERHADAP SESAMA, BERTANGGUNG JAWAB, MENGUTAMAKAN KESELAMATAN.</a:t>
            </a:r>
            <a:endParaRPr lang="id-ID"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KARAKTER YANG PERLU DIKEMBANGKAN MENURUT ISLAM</a:t>
            </a:r>
            <a:endParaRPr lang="id-ID" dirty="0"/>
          </a:p>
        </p:txBody>
      </p:sp>
      <p:sp>
        <p:nvSpPr>
          <p:cNvPr id="3" name="Content Placeholder 2"/>
          <p:cNvSpPr>
            <a:spLocks noGrp="1"/>
          </p:cNvSpPr>
          <p:nvPr>
            <p:ph idx="1"/>
          </p:nvPr>
        </p:nvSpPr>
        <p:spPr/>
        <p:txBody>
          <a:bodyPr>
            <a:normAutofit fontScale="85000" lnSpcReduction="20000"/>
          </a:bodyPr>
          <a:lstStyle/>
          <a:p>
            <a:r>
              <a:rPr lang="id-ID" dirty="0" smtClean="0"/>
              <a:t>ADA 31 KARAKTER YANG PERLU DIKEMBANGKAN: RENDAH HATI, SABAR, KHUSYUK,  BERKATA TEGAS DAN BENAR, BERDAMAI, JUJUR, UCAPAN YANG BAIK, SENYUM DAN MUKA CERAH, ISTIQOMAH, LAPANG DADA, PEMAAF, KASIH SAYANG, MENGUTAMAKAN ORANG LAIN, MEMULIAKAN TAMU, MENJAGA KEHORMATAN, MENUNDUKKAN PANDANGAN DAN MENJAGA KEMALUAN, BERPALING DARI PERBUATAN SIA-SIA, SEDERHANA DALAM BERBICARA DAN JALAN, TENANG, SEIMBANG DALAM SEGALA SESUATU, MENSYUKURI NIKMAT, SABAR, MENAHAN AMARAH, BERLAKU ADIL, MENEPATI JANJI, DAN MEMELIHARA KEBERSIHAN. </a:t>
            </a:r>
            <a:endParaRPr lang="id-ID"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PEMBINAAN KARAKTER</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PEMBINAAN KARAKTER YANG BAIK ITU PERLU TERUS DIKEMBANGKAN MULAI DARI USIA DINI HINGGA PERGURUAN TINGGI.</a:t>
            </a:r>
          </a:p>
          <a:p>
            <a:r>
              <a:rPr lang="id-ID" dirty="0" smtClean="0"/>
              <a:t>TANPA KARAKTER YANG BAIK, MANUSIA KEHILANGAN SISI KEMANUSIANNYA. </a:t>
            </a:r>
          </a:p>
          <a:p>
            <a:r>
              <a:rPr lang="id-ID" dirty="0" smtClean="0"/>
              <a:t>PEMBINAAN KARAKTER SANGAT DIPERLUKAN DALAM RANGKA MENGEMBANGKAN DAN MENGUATKAN SIFAT MULIA KEMANUSIAAN AGAR MANUSIA SEBAGAI MAKHLUK TERTINGGI DI MUKA BUMI INI TIDAK TERPELESET JATUH MENJADI MAKHLUK YANG TIDAK MANUSIAWI.</a:t>
            </a:r>
            <a:endParaRPr lang="id-ID"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PE</a:t>
            </a:r>
            <a:r>
              <a:rPr lang="id-ID" sz="4000" dirty="0" smtClean="0"/>
              <a:t>NGEMBANGAN</a:t>
            </a:r>
            <a:r>
              <a:rPr lang="en-US" sz="4000" dirty="0" smtClean="0"/>
              <a:t> </a:t>
            </a:r>
            <a:r>
              <a:rPr lang="id-ID" sz="4000" dirty="0" smtClean="0"/>
              <a:t>KARAKTER</a:t>
            </a:r>
            <a:r>
              <a:rPr lang="en-US" sz="4000" dirty="0" smtClean="0"/>
              <a:t> MELALUI PENDIDIKAN</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THE ONLY THING IN THE WORLD NOT FOR SALE IS CHARACTER</a:t>
            </a:r>
          </a:p>
          <a:p>
            <a:r>
              <a:rPr lang="en-US" dirty="0" smtClean="0"/>
              <a:t>CHARACTER BUILDING IS A NEVER ENDING PROCESS</a:t>
            </a:r>
          </a:p>
          <a:p>
            <a:r>
              <a:rPr lang="en-US" dirty="0" smtClean="0"/>
              <a:t>DALAM ME</a:t>
            </a:r>
            <a:r>
              <a:rPr lang="id-ID" dirty="0" smtClean="0"/>
              <a:t>NGEMBANGAN</a:t>
            </a:r>
            <a:r>
              <a:rPr lang="en-US" dirty="0" smtClean="0"/>
              <a:t> KARAKTER PERLU DILAKUKAN: INTERNALISASI TATA NILAI; MENYADARI MANA YANG BOLEH MANA YANG TIDAK BOLEH; MEMBENTUK KEBIASAAN; MENJADI TELADAN</a:t>
            </a:r>
            <a:endParaRPr lang="en-US"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IMPLEMENTASI PENGEMBANGAN</a:t>
            </a:r>
            <a:r>
              <a:rPr lang="en-US" dirty="0" smtClean="0"/>
              <a:t> </a:t>
            </a:r>
            <a:r>
              <a:rPr lang="id-ID" dirty="0" smtClean="0"/>
              <a:t>KARAKTER</a:t>
            </a:r>
            <a:endParaRPr lang="en-US" dirty="0"/>
          </a:p>
        </p:txBody>
      </p:sp>
      <p:sp>
        <p:nvSpPr>
          <p:cNvPr id="3" name="Content Placeholder 2"/>
          <p:cNvSpPr>
            <a:spLocks noGrp="1"/>
          </p:cNvSpPr>
          <p:nvPr>
            <p:ph idx="1"/>
          </p:nvPr>
        </p:nvSpPr>
        <p:spPr/>
        <p:txBody>
          <a:bodyPr/>
          <a:lstStyle/>
          <a:p>
            <a:r>
              <a:rPr lang="en-US" dirty="0" smtClean="0"/>
              <a:t>PEMBELAJARAN (LEARNING)</a:t>
            </a:r>
          </a:p>
          <a:p>
            <a:r>
              <a:rPr lang="en-US" dirty="0" smtClean="0"/>
              <a:t>PELATIHAN (COACHING)</a:t>
            </a:r>
          </a:p>
          <a:p>
            <a:r>
              <a:rPr lang="en-US" dirty="0" smtClean="0"/>
              <a:t>PEMBIMBINGAN DAN KONSELING (GUIDANCE AND COUNSELING)</a:t>
            </a:r>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xfrm>
            <a:off x="457200" y="76200"/>
            <a:ext cx="8229600" cy="411163"/>
          </a:xfrm>
        </p:spPr>
        <p:txBody>
          <a:bodyPr>
            <a:normAutofit fontScale="90000"/>
          </a:bodyPr>
          <a:lstStyle/>
          <a:p>
            <a:pPr eaLnBrk="1" hangingPunct="1">
              <a:defRPr/>
            </a:pPr>
            <a:r>
              <a:rPr lang="id-ID" sz="2100" smtClean="0"/>
              <a:t>EDUCATION QUALTY </a:t>
            </a:r>
            <a:r>
              <a:rPr lang="en-US" sz="2100" smtClean="0"/>
              <a:t>PARADIGM</a:t>
            </a:r>
          </a:p>
        </p:txBody>
      </p:sp>
      <p:sp>
        <p:nvSpPr>
          <p:cNvPr id="4099" name="Rectangle 3"/>
          <p:cNvSpPr>
            <a:spLocks noGrp="1"/>
          </p:cNvSpPr>
          <p:nvPr>
            <p:ph idx="1"/>
          </p:nvPr>
        </p:nvSpPr>
        <p:spPr>
          <a:xfrm>
            <a:off x="152400" y="685800"/>
            <a:ext cx="8991600" cy="6172200"/>
          </a:xfrm>
        </p:spPr>
        <p:txBody>
          <a:bodyPr/>
          <a:lstStyle/>
          <a:p>
            <a:pPr eaLnBrk="1" hangingPunct="1">
              <a:buFont typeface="Wingdings 2" pitchFamily="18" charset="2"/>
              <a:buNone/>
            </a:pPr>
            <a:endParaRPr lang="en-US" smtClean="0"/>
          </a:p>
          <a:p>
            <a:pPr eaLnBrk="1" hangingPunct="1">
              <a:buFont typeface="Wingdings 2" pitchFamily="18" charset="2"/>
              <a:buNone/>
            </a:pPr>
            <a:endParaRPr lang="en-US" smtClean="0"/>
          </a:p>
        </p:txBody>
      </p:sp>
      <p:sp>
        <p:nvSpPr>
          <p:cNvPr id="4100" name="AutoShape 4"/>
          <p:cNvSpPr>
            <a:spLocks noChangeArrowheads="1"/>
          </p:cNvSpPr>
          <p:nvPr/>
        </p:nvSpPr>
        <p:spPr bwMode="auto">
          <a:xfrm>
            <a:off x="381000" y="609600"/>
            <a:ext cx="1981200" cy="5334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200">
                <a:solidFill>
                  <a:srgbClr val="003300"/>
                </a:solidFill>
              </a:rPr>
              <a:t>MANAGEMENT QUALITY</a:t>
            </a:r>
          </a:p>
        </p:txBody>
      </p:sp>
      <p:sp>
        <p:nvSpPr>
          <p:cNvPr id="4101" name="AutoShape 5"/>
          <p:cNvSpPr>
            <a:spLocks noChangeArrowheads="1"/>
          </p:cNvSpPr>
          <p:nvPr/>
        </p:nvSpPr>
        <p:spPr bwMode="auto">
          <a:xfrm>
            <a:off x="3810000" y="609600"/>
            <a:ext cx="1295400" cy="1219200"/>
          </a:xfrm>
          <a:prstGeom prst="diamond">
            <a:avLst/>
          </a:prstGeom>
          <a:solidFill>
            <a:schemeClr val="accent1"/>
          </a:solidFill>
          <a:ln w="9525">
            <a:solidFill>
              <a:schemeClr val="tx1"/>
            </a:solidFill>
            <a:miter lim="800000"/>
            <a:headEnd/>
            <a:tailEnd/>
          </a:ln>
        </p:spPr>
        <p:txBody>
          <a:bodyPr wrap="none" anchor="ctr"/>
          <a:lstStyle/>
          <a:p>
            <a:pPr algn="ctr"/>
            <a:r>
              <a:rPr lang="id-ID" sz="1200" b="1">
                <a:solidFill>
                  <a:srgbClr val="003300"/>
                </a:solidFill>
              </a:rPr>
              <a:t>LEARNING</a:t>
            </a:r>
            <a:endParaRPr lang="en-US" sz="1200" b="1">
              <a:solidFill>
                <a:srgbClr val="003300"/>
              </a:solidFill>
            </a:endParaRPr>
          </a:p>
          <a:p>
            <a:pPr algn="ctr"/>
            <a:r>
              <a:rPr lang="en-US" sz="1200" b="1">
                <a:solidFill>
                  <a:srgbClr val="003300"/>
                </a:solidFill>
              </a:rPr>
              <a:t> QUALITY</a:t>
            </a:r>
          </a:p>
        </p:txBody>
      </p:sp>
      <p:sp>
        <p:nvSpPr>
          <p:cNvPr id="4102" name="AutoShape 10"/>
          <p:cNvSpPr>
            <a:spLocks noChangeArrowheads="1"/>
          </p:cNvSpPr>
          <p:nvPr/>
        </p:nvSpPr>
        <p:spPr bwMode="auto">
          <a:xfrm>
            <a:off x="533400" y="1676400"/>
            <a:ext cx="1676400" cy="5334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600">
                <a:solidFill>
                  <a:srgbClr val="003300"/>
                </a:solidFill>
              </a:rPr>
              <a:t>STAFF QUALITY</a:t>
            </a:r>
          </a:p>
        </p:txBody>
      </p:sp>
      <p:sp>
        <p:nvSpPr>
          <p:cNvPr id="4103" name="AutoShape 11"/>
          <p:cNvSpPr>
            <a:spLocks noChangeArrowheads="1"/>
          </p:cNvSpPr>
          <p:nvPr/>
        </p:nvSpPr>
        <p:spPr bwMode="auto">
          <a:xfrm>
            <a:off x="6781800" y="1676400"/>
            <a:ext cx="1905000" cy="3810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400">
                <a:solidFill>
                  <a:srgbClr val="003300"/>
                </a:solidFill>
              </a:rPr>
              <a:t>ADEQUATE FACILITIES</a:t>
            </a:r>
          </a:p>
        </p:txBody>
      </p:sp>
      <p:sp>
        <p:nvSpPr>
          <p:cNvPr id="4104" name="AutoShape 12"/>
          <p:cNvSpPr>
            <a:spLocks noChangeArrowheads="1"/>
          </p:cNvSpPr>
          <p:nvPr/>
        </p:nvSpPr>
        <p:spPr bwMode="auto">
          <a:xfrm>
            <a:off x="6781800" y="609600"/>
            <a:ext cx="2057400" cy="4572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400">
                <a:solidFill>
                  <a:srgbClr val="003300"/>
                </a:solidFill>
              </a:rPr>
              <a:t>EQUIPMENT QUALITY</a:t>
            </a:r>
          </a:p>
        </p:txBody>
      </p:sp>
      <p:sp>
        <p:nvSpPr>
          <p:cNvPr id="4105" name="Oval 15"/>
          <p:cNvSpPr>
            <a:spLocks noChangeArrowheads="1"/>
          </p:cNvSpPr>
          <p:nvPr/>
        </p:nvSpPr>
        <p:spPr bwMode="auto">
          <a:xfrm>
            <a:off x="7010400" y="2209800"/>
            <a:ext cx="1219200" cy="1524000"/>
          </a:xfrm>
          <a:prstGeom prst="ellipse">
            <a:avLst/>
          </a:prstGeom>
          <a:solidFill>
            <a:schemeClr val="accent1"/>
          </a:solidFill>
          <a:ln w="9525">
            <a:solidFill>
              <a:schemeClr val="tx1"/>
            </a:solidFill>
            <a:round/>
            <a:headEnd/>
            <a:tailEnd/>
          </a:ln>
        </p:spPr>
        <p:txBody>
          <a:bodyPr wrap="none" anchor="ctr"/>
          <a:lstStyle/>
          <a:p>
            <a:pPr algn="ctr"/>
            <a:r>
              <a:rPr lang="en-US" sz="1400">
                <a:solidFill>
                  <a:srgbClr val="003300"/>
                </a:solidFill>
              </a:rPr>
              <a:t>QUALIFIED </a:t>
            </a:r>
          </a:p>
          <a:p>
            <a:pPr algn="ctr"/>
            <a:r>
              <a:rPr lang="en-US" sz="1400">
                <a:solidFill>
                  <a:srgbClr val="003300"/>
                </a:solidFill>
              </a:rPr>
              <a:t>INDONESIAN</a:t>
            </a:r>
          </a:p>
          <a:p>
            <a:pPr algn="ctr"/>
            <a:r>
              <a:rPr lang="en-US" sz="1400">
                <a:solidFill>
                  <a:srgbClr val="003300"/>
                </a:solidFill>
              </a:rPr>
              <a:t>CITIZEN</a:t>
            </a:r>
          </a:p>
        </p:txBody>
      </p:sp>
      <p:sp>
        <p:nvSpPr>
          <p:cNvPr id="4106" name="AutoShape 16"/>
          <p:cNvSpPr>
            <a:spLocks noChangeArrowheads="1"/>
          </p:cNvSpPr>
          <p:nvPr/>
        </p:nvSpPr>
        <p:spPr bwMode="auto">
          <a:xfrm>
            <a:off x="3810000" y="3733800"/>
            <a:ext cx="1371600" cy="1371600"/>
          </a:xfrm>
          <a:prstGeom prst="diamond">
            <a:avLst/>
          </a:prstGeom>
          <a:solidFill>
            <a:schemeClr val="accent1"/>
          </a:solidFill>
          <a:ln w="9525">
            <a:solidFill>
              <a:schemeClr val="tx1"/>
            </a:solidFill>
            <a:miter lim="800000"/>
            <a:headEnd/>
            <a:tailEnd/>
          </a:ln>
        </p:spPr>
        <p:txBody>
          <a:bodyPr wrap="none" anchor="ctr"/>
          <a:lstStyle/>
          <a:p>
            <a:pPr algn="ctr"/>
            <a:endParaRPr lang="id-ID" sz="900" b="1">
              <a:solidFill>
                <a:srgbClr val="003300"/>
              </a:solidFill>
            </a:endParaRPr>
          </a:p>
          <a:p>
            <a:pPr algn="ctr"/>
            <a:r>
              <a:rPr lang="id-ID" sz="900" b="1">
                <a:solidFill>
                  <a:srgbClr val="003300"/>
                </a:solidFill>
              </a:rPr>
              <a:t>COMPREHENSIVE</a:t>
            </a:r>
          </a:p>
          <a:p>
            <a:pPr algn="ctr"/>
            <a:r>
              <a:rPr lang="en-US" sz="900" b="1">
                <a:solidFill>
                  <a:srgbClr val="003300"/>
                </a:solidFill>
              </a:rPr>
              <a:t>GUIDANCE </a:t>
            </a:r>
          </a:p>
          <a:p>
            <a:pPr algn="ctr"/>
            <a:r>
              <a:rPr lang="en-US" sz="900" b="1">
                <a:solidFill>
                  <a:srgbClr val="003300"/>
                </a:solidFill>
              </a:rPr>
              <a:t>AND COUNSELING </a:t>
            </a:r>
          </a:p>
          <a:p>
            <a:pPr algn="ctr"/>
            <a:endParaRPr lang="en-US" sz="900" b="1">
              <a:solidFill>
                <a:srgbClr val="003300"/>
              </a:solidFill>
            </a:endParaRPr>
          </a:p>
        </p:txBody>
      </p:sp>
      <p:sp>
        <p:nvSpPr>
          <p:cNvPr id="4107" name="AutoShape 17"/>
          <p:cNvSpPr>
            <a:spLocks noChangeArrowheads="1"/>
          </p:cNvSpPr>
          <p:nvPr/>
        </p:nvSpPr>
        <p:spPr bwMode="auto">
          <a:xfrm>
            <a:off x="5638800" y="4038600"/>
            <a:ext cx="3352800" cy="6858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200">
                <a:solidFill>
                  <a:srgbClr val="003300"/>
                </a:solidFill>
              </a:rPr>
              <a:t>THE ABILITY OF SELF-HELPING </a:t>
            </a:r>
          </a:p>
          <a:p>
            <a:pPr algn="ctr"/>
            <a:r>
              <a:rPr lang="en-US" sz="1200">
                <a:solidFill>
                  <a:srgbClr val="003300"/>
                </a:solidFill>
              </a:rPr>
              <a:t>IN CHOOSING AND TAKING DECISION</a:t>
            </a:r>
          </a:p>
        </p:txBody>
      </p:sp>
      <p:sp>
        <p:nvSpPr>
          <p:cNvPr id="4108" name="AutoShape 20"/>
          <p:cNvSpPr>
            <a:spLocks noChangeArrowheads="1"/>
          </p:cNvSpPr>
          <p:nvPr/>
        </p:nvSpPr>
        <p:spPr bwMode="auto">
          <a:xfrm>
            <a:off x="4648200" y="5410200"/>
            <a:ext cx="2057400" cy="1066800"/>
          </a:xfrm>
          <a:prstGeom prst="upArrowCallout">
            <a:avLst>
              <a:gd name="adj1" fmla="val 48214"/>
              <a:gd name="adj2" fmla="val 48214"/>
              <a:gd name="adj3" fmla="val 16667"/>
              <a:gd name="adj4" fmla="val 66667"/>
            </a:avLst>
          </a:prstGeom>
          <a:solidFill>
            <a:schemeClr val="accent1"/>
          </a:solidFill>
          <a:ln w="9525">
            <a:solidFill>
              <a:schemeClr val="tx1"/>
            </a:solidFill>
            <a:miter lim="800000"/>
            <a:headEnd/>
            <a:tailEnd/>
          </a:ln>
        </p:spPr>
        <p:txBody>
          <a:bodyPr wrap="none" anchor="ctr"/>
          <a:lstStyle/>
          <a:p>
            <a:pPr algn="ctr"/>
            <a:r>
              <a:rPr lang="id-ID" sz="1200">
                <a:solidFill>
                  <a:schemeClr val="bg1"/>
                </a:solidFill>
              </a:rPr>
              <a:t>INDIVIDUAL  PLANNING</a:t>
            </a:r>
            <a:endParaRPr lang="en-US" sz="1200">
              <a:solidFill>
                <a:schemeClr val="bg1"/>
              </a:solidFill>
            </a:endParaRPr>
          </a:p>
        </p:txBody>
      </p:sp>
      <p:sp>
        <p:nvSpPr>
          <p:cNvPr id="4109" name="AutoShape 21"/>
          <p:cNvSpPr>
            <a:spLocks noChangeArrowheads="1"/>
          </p:cNvSpPr>
          <p:nvPr/>
        </p:nvSpPr>
        <p:spPr bwMode="auto">
          <a:xfrm>
            <a:off x="7010400" y="5410200"/>
            <a:ext cx="2133600" cy="990600"/>
          </a:xfrm>
          <a:prstGeom prst="upArrowCallout">
            <a:avLst>
              <a:gd name="adj1" fmla="val 53846"/>
              <a:gd name="adj2" fmla="val 53846"/>
              <a:gd name="adj3" fmla="val 16667"/>
              <a:gd name="adj4" fmla="val 66667"/>
            </a:avLst>
          </a:prstGeom>
          <a:solidFill>
            <a:schemeClr val="accent1"/>
          </a:solidFill>
          <a:ln w="9525">
            <a:solidFill>
              <a:schemeClr val="tx1"/>
            </a:solidFill>
            <a:miter lim="800000"/>
            <a:headEnd/>
            <a:tailEnd/>
          </a:ln>
        </p:spPr>
        <p:txBody>
          <a:bodyPr wrap="none" anchor="ctr"/>
          <a:lstStyle/>
          <a:p>
            <a:pPr algn="ctr"/>
            <a:r>
              <a:rPr lang="id-ID" sz="1400">
                <a:solidFill>
                  <a:schemeClr val="bg1"/>
                </a:solidFill>
              </a:rPr>
              <a:t>SUPPORT SYSTEM</a:t>
            </a:r>
            <a:endParaRPr lang="en-US" sz="1400">
              <a:solidFill>
                <a:schemeClr val="bg1"/>
              </a:solidFill>
            </a:endParaRPr>
          </a:p>
        </p:txBody>
      </p:sp>
      <p:sp>
        <p:nvSpPr>
          <p:cNvPr id="4110" name="AutoShape 22"/>
          <p:cNvSpPr>
            <a:spLocks noChangeArrowheads="1"/>
          </p:cNvSpPr>
          <p:nvPr/>
        </p:nvSpPr>
        <p:spPr bwMode="auto">
          <a:xfrm>
            <a:off x="2362200" y="5410200"/>
            <a:ext cx="2057400" cy="1066800"/>
          </a:xfrm>
          <a:prstGeom prst="upArrowCallout">
            <a:avLst>
              <a:gd name="adj1" fmla="val 48214"/>
              <a:gd name="adj2" fmla="val 48214"/>
              <a:gd name="adj3" fmla="val 16667"/>
              <a:gd name="adj4" fmla="val 66667"/>
            </a:avLst>
          </a:prstGeom>
          <a:solidFill>
            <a:schemeClr val="accent1"/>
          </a:solidFill>
          <a:ln w="9525">
            <a:solidFill>
              <a:schemeClr val="tx1"/>
            </a:solidFill>
            <a:miter lim="800000"/>
            <a:headEnd/>
            <a:tailEnd/>
          </a:ln>
        </p:spPr>
        <p:txBody>
          <a:bodyPr wrap="none" anchor="ctr"/>
          <a:lstStyle/>
          <a:p>
            <a:pPr algn="ctr"/>
            <a:r>
              <a:rPr lang="id-ID" sz="1400">
                <a:solidFill>
                  <a:schemeClr val="bg1"/>
                </a:solidFill>
              </a:rPr>
              <a:t>RESPONSIVE</a:t>
            </a:r>
            <a:endParaRPr lang="en-US" sz="1400">
              <a:solidFill>
                <a:schemeClr val="bg1"/>
              </a:solidFill>
            </a:endParaRPr>
          </a:p>
        </p:txBody>
      </p:sp>
      <p:sp>
        <p:nvSpPr>
          <p:cNvPr id="4111" name="AutoShape 23"/>
          <p:cNvSpPr>
            <a:spLocks noChangeArrowheads="1"/>
          </p:cNvSpPr>
          <p:nvPr/>
        </p:nvSpPr>
        <p:spPr bwMode="auto">
          <a:xfrm>
            <a:off x="0" y="5410200"/>
            <a:ext cx="2057400" cy="1066800"/>
          </a:xfrm>
          <a:prstGeom prst="upArrowCallout">
            <a:avLst>
              <a:gd name="adj1" fmla="val 48214"/>
              <a:gd name="adj2" fmla="val 48214"/>
              <a:gd name="adj3" fmla="val 16667"/>
              <a:gd name="adj4" fmla="val 66667"/>
            </a:avLst>
          </a:prstGeom>
          <a:solidFill>
            <a:schemeClr val="accent1"/>
          </a:solidFill>
          <a:ln w="9525">
            <a:solidFill>
              <a:schemeClr val="tx1"/>
            </a:solidFill>
            <a:miter lim="800000"/>
            <a:headEnd/>
            <a:tailEnd/>
          </a:ln>
        </p:spPr>
        <p:txBody>
          <a:bodyPr wrap="none" anchor="ctr"/>
          <a:lstStyle/>
          <a:p>
            <a:pPr algn="ctr"/>
            <a:r>
              <a:rPr lang="en-US" sz="1200">
                <a:solidFill>
                  <a:schemeClr val="bg1"/>
                </a:solidFill>
              </a:rPr>
              <a:t>GUIDANCE</a:t>
            </a:r>
            <a:r>
              <a:rPr lang="id-ID" sz="1200">
                <a:solidFill>
                  <a:schemeClr val="bg1"/>
                </a:solidFill>
              </a:rPr>
              <a:t> CURRICULUM</a:t>
            </a:r>
            <a:endParaRPr lang="en-US" sz="1200">
              <a:solidFill>
                <a:schemeClr val="bg1"/>
              </a:solidFill>
            </a:endParaRPr>
          </a:p>
        </p:txBody>
      </p:sp>
      <p:sp>
        <p:nvSpPr>
          <p:cNvPr id="18" name="Rounded Rectangle 17"/>
          <p:cNvSpPr/>
          <p:nvPr/>
        </p:nvSpPr>
        <p:spPr>
          <a:xfrm>
            <a:off x="2819400" y="2335213"/>
            <a:ext cx="35814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13" name="TextBox 18"/>
          <p:cNvSpPr txBox="1">
            <a:spLocks noChangeArrowheads="1"/>
          </p:cNvSpPr>
          <p:nvPr/>
        </p:nvSpPr>
        <p:spPr bwMode="auto">
          <a:xfrm>
            <a:off x="2819400" y="2487613"/>
            <a:ext cx="3581400" cy="1169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400">
                <a:solidFill>
                  <a:schemeClr val="bg1"/>
                </a:solidFill>
                <a:latin typeface="Franklin Gothic Medium" pitchFamily="34" charset="0"/>
              </a:rPr>
              <a:t>FAITH AND GODFEARING, INDONESIAN PERSONALITY, BROAD-MINDED, CREATIVE, LEARNING ABILITY, BASIC SKILLS AND ABILITY</a:t>
            </a:r>
          </a:p>
          <a:p>
            <a:endParaRPr lang="en-US" sz="1400"/>
          </a:p>
        </p:txBody>
      </p:sp>
      <p:sp>
        <p:nvSpPr>
          <p:cNvPr id="20" name="Line 30"/>
          <p:cNvSpPr>
            <a:spLocks noChangeShapeType="1"/>
          </p:cNvSpPr>
          <p:nvPr/>
        </p:nvSpPr>
        <p:spPr bwMode="auto">
          <a:xfrm>
            <a:off x="2438400" y="762000"/>
            <a:ext cx="1295400" cy="228600"/>
          </a:xfrm>
          <a:prstGeom prst="line">
            <a:avLst/>
          </a:prstGeom>
          <a:ln>
            <a:headEnd/>
            <a:tailEnd type="triangle" w="med" len="med"/>
          </a:ln>
        </p:spPr>
        <p:style>
          <a:lnRef idx="2">
            <a:schemeClr val="dk1"/>
          </a:lnRef>
          <a:fillRef idx="0">
            <a:schemeClr val="dk1"/>
          </a:fillRef>
          <a:effectRef idx="1">
            <a:schemeClr val="dk1"/>
          </a:effectRef>
          <a:fontRef idx="minor">
            <a:schemeClr val="tx1"/>
          </a:fontRef>
        </p:style>
        <p:txBody>
          <a:bodyPr/>
          <a:lstStyle/>
          <a:p>
            <a:pPr>
              <a:defRPr/>
            </a:pPr>
            <a:endParaRPr lang="en-US"/>
          </a:p>
        </p:txBody>
      </p:sp>
      <p:sp>
        <p:nvSpPr>
          <p:cNvPr id="21" name="Line 31"/>
          <p:cNvSpPr>
            <a:spLocks noChangeShapeType="1"/>
          </p:cNvSpPr>
          <p:nvPr/>
        </p:nvSpPr>
        <p:spPr bwMode="auto">
          <a:xfrm flipV="1">
            <a:off x="2209800" y="1447800"/>
            <a:ext cx="1676400" cy="457200"/>
          </a:xfrm>
          <a:prstGeom prst="line">
            <a:avLst/>
          </a:prstGeom>
          <a:ln>
            <a:headEnd/>
            <a:tailEnd type="triangle" w="med" len="med"/>
          </a:ln>
        </p:spPr>
        <p:style>
          <a:lnRef idx="2">
            <a:schemeClr val="dk1"/>
          </a:lnRef>
          <a:fillRef idx="0">
            <a:schemeClr val="dk1"/>
          </a:fillRef>
          <a:effectRef idx="1">
            <a:schemeClr val="dk1"/>
          </a:effectRef>
          <a:fontRef idx="minor">
            <a:schemeClr val="tx1"/>
          </a:fontRef>
        </p:style>
        <p:txBody>
          <a:bodyPr/>
          <a:lstStyle/>
          <a:p>
            <a:pPr>
              <a:defRPr/>
            </a:pPr>
            <a:endParaRPr lang="en-US"/>
          </a:p>
        </p:txBody>
      </p:sp>
      <p:sp>
        <p:nvSpPr>
          <p:cNvPr id="22" name="Line 32"/>
          <p:cNvSpPr>
            <a:spLocks noChangeShapeType="1"/>
          </p:cNvSpPr>
          <p:nvPr/>
        </p:nvSpPr>
        <p:spPr bwMode="auto">
          <a:xfrm flipH="1">
            <a:off x="5257800" y="914400"/>
            <a:ext cx="1447800" cy="76200"/>
          </a:xfrm>
          <a:prstGeom prst="line">
            <a:avLst/>
          </a:prstGeom>
          <a:ln>
            <a:headEnd/>
            <a:tailEnd type="triangle" w="med" len="med"/>
          </a:ln>
        </p:spPr>
        <p:style>
          <a:lnRef idx="2">
            <a:schemeClr val="dk1"/>
          </a:lnRef>
          <a:fillRef idx="0">
            <a:schemeClr val="dk1"/>
          </a:fillRef>
          <a:effectRef idx="1">
            <a:schemeClr val="dk1"/>
          </a:effectRef>
          <a:fontRef idx="minor">
            <a:schemeClr val="tx1"/>
          </a:fontRef>
        </p:style>
        <p:txBody>
          <a:bodyPr/>
          <a:lstStyle/>
          <a:p>
            <a:pPr>
              <a:defRPr/>
            </a:pPr>
            <a:endParaRPr lang="en-US"/>
          </a:p>
        </p:txBody>
      </p:sp>
      <p:sp>
        <p:nvSpPr>
          <p:cNvPr id="23" name="Line 33"/>
          <p:cNvSpPr>
            <a:spLocks noChangeShapeType="1"/>
          </p:cNvSpPr>
          <p:nvPr/>
        </p:nvSpPr>
        <p:spPr bwMode="auto">
          <a:xfrm flipH="1" flipV="1">
            <a:off x="5029200" y="1524000"/>
            <a:ext cx="1752600" cy="304800"/>
          </a:xfrm>
          <a:prstGeom prst="line">
            <a:avLst/>
          </a:prstGeom>
          <a:ln>
            <a:headEnd/>
            <a:tailEnd type="triangle" w="med" len="med"/>
          </a:ln>
        </p:spPr>
        <p:style>
          <a:lnRef idx="2">
            <a:schemeClr val="dk1"/>
          </a:lnRef>
          <a:fillRef idx="0">
            <a:schemeClr val="dk1"/>
          </a:fillRef>
          <a:effectRef idx="1">
            <a:schemeClr val="dk1"/>
          </a:effectRef>
          <a:fontRef idx="minor">
            <a:schemeClr val="tx1"/>
          </a:fontRef>
        </p:style>
        <p:txBody>
          <a:bodyPr/>
          <a:lstStyle/>
          <a:p>
            <a:pPr>
              <a:defRPr/>
            </a:pPr>
            <a:endParaRPr lang="en-US"/>
          </a:p>
        </p:txBody>
      </p:sp>
      <p:sp>
        <p:nvSpPr>
          <p:cNvPr id="4118" name="Oval 13"/>
          <p:cNvSpPr>
            <a:spLocks noChangeArrowheads="1"/>
          </p:cNvSpPr>
          <p:nvPr/>
        </p:nvSpPr>
        <p:spPr bwMode="auto">
          <a:xfrm>
            <a:off x="609600" y="2362200"/>
            <a:ext cx="1219200" cy="1371600"/>
          </a:xfrm>
          <a:prstGeom prst="ellipse">
            <a:avLst/>
          </a:prstGeom>
          <a:solidFill>
            <a:schemeClr val="accent1"/>
          </a:solidFill>
          <a:ln w="9525">
            <a:solidFill>
              <a:schemeClr val="tx1"/>
            </a:solidFill>
            <a:round/>
            <a:headEnd/>
            <a:tailEnd/>
          </a:ln>
        </p:spPr>
        <p:txBody>
          <a:bodyPr wrap="none" anchor="ctr"/>
          <a:lstStyle/>
          <a:p>
            <a:pPr algn="ctr"/>
            <a:r>
              <a:rPr lang="en-US" sz="1400">
                <a:solidFill>
                  <a:srgbClr val="003300"/>
                </a:solidFill>
              </a:rPr>
              <a:t>EDUCATION</a:t>
            </a:r>
          </a:p>
          <a:p>
            <a:pPr algn="ctr"/>
            <a:r>
              <a:rPr lang="en-US" sz="1400">
                <a:solidFill>
                  <a:srgbClr val="003300"/>
                </a:solidFill>
              </a:rPr>
              <a:t> QUALITY</a:t>
            </a:r>
          </a:p>
        </p:txBody>
      </p:sp>
      <p:sp>
        <p:nvSpPr>
          <p:cNvPr id="25" name="Freeform 24"/>
          <p:cNvSpPr/>
          <p:nvPr/>
        </p:nvSpPr>
        <p:spPr>
          <a:xfrm>
            <a:off x="334963" y="1235075"/>
            <a:ext cx="3475037" cy="1812925"/>
          </a:xfrm>
          <a:custGeom>
            <a:avLst/>
            <a:gdLst>
              <a:gd name="connsiteX0" fmla="*/ 3474720 w 3474720"/>
              <a:gd name="connsiteY0" fmla="*/ 0 h 1905000"/>
              <a:gd name="connsiteX1" fmla="*/ 0 w 3474720"/>
              <a:gd name="connsiteY1" fmla="*/ 0 h 1905000"/>
              <a:gd name="connsiteX2" fmla="*/ 0 w 3474720"/>
              <a:gd name="connsiteY2" fmla="*/ 1905000 h 1905000"/>
              <a:gd name="connsiteX3" fmla="*/ 243840 w 347472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3474720" h="1905000">
                <a:moveTo>
                  <a:pt x="3474720" y="0"/>
                </a:moveTo>
                <a:lnTo>
                  <a:pt x="0" y="0"/>
                </a:lnTo>
                <a:lnTo>
                  <a:pt x="0" y="1905000"/>
                </a:lnTo>
                <a:lnTo>
                  <a:pt x="243840" y="1905000"/>
                </a:lnTo>
              </a:path>
            </a:pathLst>
          </a:custGeom>
          <a:ln>
            <a:tailEnd type="triangle"/>
          </a:ln>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cxnSp>
        <p:nvCxnSpPr>
          <p:cNvPr id="27" name="Straight Arrow Connector 26"/>
          <p:cNvCxnSpPr>
            <a:stCxn id="4118" idx="6"/>
          </p:cNvCxnSpPr>
          <p:nvPr/>
        </p:nvCxnSpPr>
        <p:spPr>
          <a:xfrm>
            <a:off x="1828800" y="3048000"/>
            <a:ext cx="990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6" name="Freeform 35"/>
          <p:cNvSpPr/>
          <p:nvPr/>
        </p:nvSpPr>
        <p:spPr>
          <a:xfrm>
            <a:off x="6384925" y="2941638"/>
            <a:ext cx="595313" cy="0"/>
          </a:xfrm>
          <a:custGeom>
            <a:avLst/>
            <a:gdLst>
              <a:gd name="connsiteX0" fmla="*/ 0 w 594360"/>
              <a:gd name="connsiteY0" fmla="*/ 0 h 0"/>
              <a:gd name="connsiteX1" fmla="*/ 594360 w 594360"/>
              <a:gd name="connsiteY1" fmla="*/ 0 h 0"/>
            </a:gdLst>
            <a:ahLst/>
            <a:cxnLst>
              <a:cxn ang="0">
                <a:pos x="connsiteX0" y="connsiteY0"/>
              </a:cxn>
              <a:cxn ang="0">
                <a:pos x="connsiteX1" y="connsiteY1"/>
              </a:cxn>
            </a:cxnLst>
            <a:rect l="l" t="t" r="r" b="b"/>
            <a:pathLst>
              <a:path w="594360">
                <a:moveTo>
                  <a:pt x="0" y="0"/>
                </a:moveTo>
                <a:lnTo>
                  <a:pt x="594360" y="0"/>
                </a:lnTo>
              </a:path>
            </a:pathLst>
          </a:custGeom>
          <a:ln>
            <a:tailEnd type="triangle"/>
          </a:ln>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sp>
        <p:nvSpPr>
          <p:cNvPr id="37" name="Freeform 36"/>
          <p:cNvSpPr/>
          <p:nvPr/>
        </p:nvSpPr>
        <p:spPr>
          <a:xfrm>
            <a:off x="1249363" y="3763963"/>
            <a:ext cx="2560637" cy="671512"/>
          </a:xfrm>
          <a:custGeom>
            <a:avLst/>
            <a:gdLst>
              <a:gd name="connsiteX0" fmla="*/ 2560320 w 2560320"/>
              <a:gd name="connsiteY0" fmla="*/ 670560 h 670560"/>
              <a:gd name="connsiteX1" fmla="*/ 15240 w 2560320"/>
              <a:gd name="connsiteY1" fmla="*/ 655320 h 670560"/>
              <a:gd name="connsiteX2" fmla="*/ 0 w 2560320"/>
              <a:gd name="connsiteY2" fmla="*/ 0 h 670560"/>
            </a:gdLst>
            <a:ahLst/>
            <a:cxnLst>
              <a:cxn ang="0">
                <a:pos x="connsiteX0" y="connsiteY0"/>
              </a:cxn>
              <a:cxn ang="0">
                <a:pos x="connsiteX1" y="connsiteY1"/>
              </a:cxn>
              <a:cxn ang="0">
                <a:pos x="connsiteX2" y="connsiteY2"/>
              </a:cxn>
            </a:cxnLst>
            <a:rect l="l" t="t" r="r" b="b"/>
            <a:pathLst>
              <a:path w="2560320" h="670560">
                <a:moveTo>
                  <a:pt x="2560320" y="670560"/>
                </a:moveTo>
                <a:lnTo>
                  <a:pt x="15240" y="655320"/>
                </a:lnTo>
                <a:lnTo>
                  <a:pt x="0" y="0"/>
                </a:lnTo>
              </a:path>
            </a:pathLst>
          </a:custGeom>
          <a:ln>
            <a:headEnd type="none"/>
            <a:tailEnd type="triangle"/>
          </a:ln>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sp>
        <p:nvSpPr>
          <p:cNvPr id="38" name="Freeform 37"/>
          <p:cNvSpPr/>
          <p:nvPr/>
        </p:nvSpPr>
        <p:spPr>
          <a:xfrm>
            <a:off x="5211763" y="4389438"/>
            <a:ext cx="350837" cy="0"/>
          </a:xfrm>
          <a:custGeom>
            <a:avLst/>
            <a:gdLst>
              <a:gd name="connsiteX0" fmla="*/ 0 w 350520"/>
              <a:gd name="connsiteY0" fmla="*/ 0 h 0"/>
              <a:gd name="connsiteX1" fmla="*/ 274320 w 350520"/>
              <a:gd name="connsiteY1" fmla="*/ 0 h 0"/>
              <a:gd name="connsiteX2" fmla="*/ 350520 w 350520"/>
              <a:gd name="connsiteY2" fmla="*/ 0 h 0"/>
            </a:gdLst>
            <a:ahLst/>
            <a:cxnLst>
              <a:cxn ang="0">
                <a:pos x="connsiteX0" y="connsiteY0"/>
              </a:cxn>
              <a:cxn ang="0">
                <a:pos x="connsiteX1" y="connsiteY1"/>
              </a:cxn>
              <a:cxn ang="0">
                <a:pos x="connsiteX2" y="connsiteY2"/>
              </a:cxn>
            </a:cxnLst>
            <a:rect l="l" t="t" r="r" b="b"/>
            <a:pathLst>
              <a:path w="350520">
                <a:moveTo>
                  <a:pt x="0" y="0"/>
                </a:moveTo>
                <a:lnTo>
                  <a:pt x="274320" y="0"/>
                </a:lnTo>
                <a:lnTo>
                  <a:pt x="350520" y="0"/>
                </a:lnTo>
              </a:path>
            </a:pathLst>
          </a:custGeom>
          <a:ln>
            <a:tailEnd type="triangle"/>
          </a:ln>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sp>
        <p:nvSpPr>
          <p:cNvPr id="39" name="Freeform 38"/>
          <p:cNvSpPr/>
          <p:nvPr/>
        </p:nvSpPr>
        <p:spPr>
          <a:xfrm>
            <a:off x="5227638" y="3673475"/>
            <a:ext cx="319087" cy="547688"/>
          </a:xfrm>
          <a:custGeom>
            <a:avLst/>
            <a:gdLst>
              <a:gd name="connsiteX0" fmla="*/ 320040 w 320040"/>
              <a:gd name="connsiteY0" fmla="*/ 548640 h 548640"/>
              <a:gd name="connsiteX1" fmla="*/ 15240 w 320040"/>
              <a:gd name="connsiteY1" fmla="*/ 548640 h 548640"/>
              <a:gd name="connsiteX2" fmla="*/ 0 w 320040"/>
              <a:gd name="connsiteY2" fmla="*/ 0 h 548640"/>
            </a:gdLst>
            <a:ahLst/>
            <a:cxnLst>
              <a:cxn ang="0">
                <a:pos x="connsiteX0" y="connsiteY0"/>
              </a:cxn>
              <a:cxn ang="0">
                <a:pos x="connsiteX1" y="connsiteY1"/>
              </a:cxn>
              <a:cxn ang="0">
                <a:pos x="connsiteX2" y="connsiteY2"/>
              </a:cxn>
            </a:cxnLst>
            <a:rect l="l" t="t" r="r" b="b"/>
            <a:pathLst>
              <a:path w="320040" h="548640">
                <a:moveTo>
                  <a:pt x="320040" y="548640"/>
                </a:moveTo>
                <a:lnTo>
                  <a:pt x="15240" y="548640"/>
                </a:lnTo>
                <a:lnTo>
                  <a:pt x="0" y="0"/>
                </a:lnTo>
              </a:path>
            </a:pathLst>
          </a:custGeom>
          <a:ln>
            <a:tailEnd type="triangle"/>
          </a:ln>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sp>
        <p:nvSpPr>
          <p:cNvPr id="41" name="Freeform 40"/>
          <p:cNvSpPr/>
          <p:nvPr/>
        </p:nvSpPr>
        <p:spPr>
          <a:xfrm>
            <a:off x="1047750" y="5172075"/>
            <a:ext cx="7029450" cy="247650"/>
          </a:xfrm>
          <a:custGeom>
            <a:avLst/>
            <a:gdLst>
              <a:gd name="connsiteX0" fmla="*/ 0 w 7029450"/>
              <a:gd name="connsiteY0" fmla="*/ 247650 h 247650"/>
              <a:gd name="connsiteX1" fmla="*/ 0 w 7029450"/>
              <a:gd name="connsiteY1" fmla="*/ 114300 h 247650"/>
              <a:gd name="connsiteX2" fmla="*/ 2343150 w 7029450"/>
              <a:gd name="connsiteY2" fmla="*/ 123825 h 247650"/>
              <a:gd name="connsiteX3" fmla="*/ 2343150 w 7029450"/>
              <a:gd name="connsiteY3" fmla="*/ 219075 h 247650"/>
              <a:gd name="connsiteX4" fmla="*/ 2343150 w 7029450"/>
              <a:gd name="connsiteY4" fmla="*/ 123825 h 247650"/>
              <a:gd name="connsiteX5" fmla="*/ 4629150 w 7029450"/>
              <a:gd name="connsiteY5" fmla="*/ 123825 h 247650"/>
              <a:gd name="connsiteX6" fmla="*/ 4638675 w 7029450"/>
              <a:gd name="connsiteY6" fmla="*/ 228600 h 247650"/>
              <a:gd name="connsiteX7" fmla="*/ 4638675 w 7029450"/>
              <a:gd name="connsiteY7" fmla="*/ 114300 h 247650"/>
              <a:gd name="connsiteX8" fmla="*/ 7029450 w 7029450"/>
              <a:gd name="connsiteY8" fmla="*/ 123825 h 247650"/>
              <a:gd name="connsiteX9" fmla="*/ 7029450 w 7029450"/>
              <a:gd name="connsiteY9" fmla="*/ 219075 h 247650"/>
              <a:gd name="connsiteX10" fmla="*/ 7029450 w 7029450"/>
              <a:gd name="connsiteY10" fmla="*/ 123825 h 247650"/>
              <a:gd name="connsiteX11" fmla="*/ 3448050 w 7029450"/>
              <a:gd name="connsiteY11" fmla="*/ 123825 h 247650"/>
              <a:gd name="connsiteX12" fmla="*/ 3457575 w 7029450"/>
              <a:gd name="connsiteY12" fmla="*/ 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9450" h="247650">
                <a:moveTo>
                  <a:pt x="0" y="247650"/>
                </a:moveTo>
                <a:lnTo>
                  <a:pt x="0" y="114300"/>
                </a:lnTo>
                <a:lnTo>
                  <a:pt x="2343150" y="123825"/>
                </a:lnTo>
                <a:lnTo>
                  <a:pt x="2343150" y="219075"/>
                </a:lnTo>
                <a:lnTo>
                  <a:pt x="2343150" y="123825"/>
                </a:lnTo>
                <a:lnTo>
                  <a:pt x="4629150" y="123825"/>
                </a:lnTo>
                <a:lnTo>
                  <a:pt x="4638675" y="228600"/>
                </a:lnTo>
                <a:lnTo>
                  <a:pt x="4638675" y="114300"/>
                </a:lnTo>
                <a:lnTo>
                  <a:pt x="7029450" y="123825"/>
                </a:lnTo>
                <a:lnTo>
                  <a:pt x="7029450" y="219075"/>
                </a:lnTo>
                <a:lnTo>
                  <a:pt x="7029450" y="123825"/>
                </a:lnTo>
                <a:lnTo>
                  <a:pt x="3448050" y="123825"/>
                </a:lnTo>
                <a:lnTo>
                  <a:pt x="3457575" y="0"/>
                </a:lnTo>
              </a:path>
            </a:pathLst>
          </a:custGeom>
          <a:ln>
            <a:tailEnd type="triangle"/>
          </a:ln>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spTree>
    <p:extLst>
      <p:ext uri="{BB962C8B-B14F-4D97-AF65-F5344CB8AC3E}">
        <p14:creationId xmlns="" xmlns:p14="http://schemas.microsoft.com/office/powerpoint/2010/main" val="3155823173"/>
      </p:ext>
    </p:extLst>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TAHAPAN PERKEMBANGAN KARAKTER SISWA SEKOLAH </a:t>
            </a:r>
            <a:endParaRPr lang="id-ID" dirty="0"/>
          </a:p>
        </p:txBody>
      </p:sp>
      <p:sp>
        <p:nvSpPr>
          <p:cNvPr id="3" name="Content Placeholder 2"/>
          <p:cNvSpPr>
            <a:spLocks noGrp="1"/>
          </p:cNvSpPr>
          <p:nvPr>
            <p:ph idx="1"/>
          </p:nvPr>
        </p:nvSpPr>
        <p:spPr/>
        <p:txBody>
          <a:bodyPr/>
          <a:lstStyle/>
          <a:p>
            <a:r>
              <a:rPr lang="id-ID" dirty="0" smtClean="0"/>
              <a:t>INITIAL STAGE</a:t>
            </a:r>
          </a:p>
          <a:p>
            <a:r>
              <a:rPr lang="id-ID" dirty="0" smtClean="0"/>
              <a:t>FORMAL  (VALUES CLARIFICATION) STAGE</a:t>
            </a:r>
          </a:p>
          <a:p>
            <a:r>
              <a:rPr lang="id-ID" dirty="0" smtClean="0"/>
              <a:t>TRANSITIONAL STAGE</a:t>
            </a:r>
          </a:p>
          <a:p>
            <a:r>
              <a:rPr lang="id-ID" dirty="0" smtClean="0"/>
              <a:t>THE STAGE OF MEANING</a:t>
            </a:r>
            <a:endParaRPr lang="id-ID" dirty="0"/>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INITIAL STAGE OF CHARACTER BUILDING</a:t>
            </a:r>
            <a:endParaRPr lang="id-ID" dirty="0"/>
          </a:p>
        </p:txBody>
      </p:sp>
      <p:sp>
        <p:nvSpPr>
          <p:cNvPr id="3" name="Content Placeholder 2"/>
          <p:cNvSpPr>
            <a:spLocks noGrp="1"/>
          </p:cNvSpPr>
          <p:nvPr>
            <p:ph idx="1"/>
          </p:nvPr>
        </p:nvSpPr>
        <p:spPr/>
        <p:txBody>
          <a:bodyPr>
            <a:normAutofit fontScale="92500"/>
          </a:bodyPr>
          <a:lstStyle/>
          <a:p>
            <a:r>
              <a:rPr lang="id-ID" dirty="0" smtClean="0"/>
              <a:t>KEADAAN SISWA BELUM MEMILIKI KEMAMPUAN MEMAHAMI “BENAR” DAN “SALAH”, SEHINGGA ANAK CENDERUNG MELAKUKAN APA SAJA YANG MEREKA KEHENDAKI</a:t>
            </a:r>
          </a:p>
          <a:p>
            <a:r>
              <a:rPr lang="id-ID" dirty="0" smtClean="0"/>
              <a:t>PENDIDIKAN KARAKTER PADA TAHAP INI ADALAH “PEMBIASAAN” TANPA HARUS MEMAHAMI MENGAPA MEREKA HARUS MELAKUKAN ATAU TIDAK MELAKUKAN SESUATU.</a:t>
            </a:r>
            <a:endParaRPr lang="id-ID" dirty="0"/>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VALUES CLARIFICATION STAGE</a:t>
            </a:r>
            <a:endParaRPr lang="id-ID" dirty="0"/>
          </a:p>
        </p:txBody>
      </p:sp>
      <p:sp>
        <p:nvSpPr>
          <p:cNvPr id="3" name="Content Placeholder 2"/>
          <p:cNvSpPr>
            <a:spLocks noGrp="1"/>
          </p:cNvSpPr>
          <p:nvPr>
            <p:ph idx="1"/>
          </p:nvPr>
        </p:nvSpPr>
        <p:spPr/>
        <p:txBody>
          <a:bodyPr>
            <a:normAutofit fontScale="85000" lnSpcReduction="20000"/>
          </a:bodyPr>
          <a:lstStyle/>
          <a:p>
            <a:r>
              <a:rPr lang="id-ID" dirty="0" smtClean="0"/>
              <a:t>SISWA MULAI MEMAHAMI  BERBAGAI GEJALA YANG DIAMATINYA DAN BAGAIMANA KEMAMPUAN RASIONAL DAPAT MEMAHAMI ALASAN MENGAPA ANAK HARUS MEMILIKI NILAI, BERSIKAP ATAU BERPERILAKU TERTENTU.</a:t>
            </a:r>
          </a:p>
          <a:p>
            <a:r>
              <a:rPr lang="id-ID" dirty="0" smtClean="0"/>
              <a:t>PENDIDIKAN KARAKTER PADA TAHAP INI ADALAH DIBERIKAN PEMAHAMAN AGAR MEREKA DAPAT MENJELASKAN GEJALA DAN PERMASALAHAN KARAKTER SECARA RASIONAL. DIJELASKAN PENTINHGNYA ATAU BAHAYANYA MEREKA MEMILIKI NILAI, SIKAP, DAN PERILAKU TERTENTU YANG DIINGINKAN.</a:t>
            </a:r>
            <a:endParaRPr lang="id-ID" dirty="0"/>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APLICATION STAGE</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PADA TAHAP INI SISWA DILIBATKAN DALAM KEGIATAN ATAU APLIKASI ATAS PEMBIASAAN DAN PEMAHAMAN MENGENAI KARAKTER DI DALAM SITUASI YANG NYATA DI SEKOLAH.</a:t>
            </a:r>
          </a:p>
          <a:p>
            <a:r>
              <a:rPr lang="id-ID" dirty="0" smtClean="0"/>
              <a:t>SISWA DILIBATKAN DALAM BERBAGAI KEGIATAN NYATA DALAM RANGKA MENERAPKAN NILAI, SIKAP DAN PERILAKU SEBAGAI KARAKTER TERPUJI, MISALNYA MELALUI  UPACA BENDERA UNTUK MEMPERTEBAL KECINTAAN TERHADAP NEGARA DAN BANGSA.</a:t>
            </a:r>
            <a:endParaRPr lang="id-ID" dirty="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STAGE OF MEANING</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SISWA MAMPU MERASAKAN ARTI DARI NILAI, SIKAP, DAN PERILAKU POSITIF YANG TELAH DIPAHAMI DAN DILAKUKANNYA SELAMA INI, BAIK DALAM HAL YANG BERKAITAN ATAU TIDAK DENGAN PEMBELAJARAN.</a:t>
            </a:r>
          </a:p>
          <a:p>
            <a:r>
              <a:rPr lang="id-ID" dirty="0" smtClean="0"/>
              <a:t>TAHAP INI MEMILIKI DAMPAK JANGKA PANJANG DAN JIKA SUDAH MAMPU MENCAPAI TAHAP INI SISWA DAPAT MEMPEROLEH SUATU NILAI YANG MELEMBAGA SERTA DAPAT MERASAKAN MANFAAT DARI APA YANG MEREKA LAKUKAN.</a:t>
            </a:r>
            <a:endParaRPr lang="id-ID" dirty="0"/>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STRATEGI PEMBELAJARAN KARAKTER</a:t>
            </a: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solidFill>
                  <a:srgbClr val="FFFF00"/>
                </a:solidFill>
              </a:rPr>
              <a:t>STRATEGI YANG DAPAT DIGUNAKAN DALAM PEMBELAJARAN KARAKTER ADALAH TUTORIAL SEBAYA (PEER TUTORING) YANG MAMPU MENGHADAPKAN SISWA KEPADA SISWA-SISWA LAIN SEBAGAI TEMAN SEBAYA UNTUK SALING MEMAHAMKAN AGAR MENJAUH KARAKTER YANG BURUK DAN MENGEMBANGKAN KARAKTER YANG BAIK.</a:t>
            </a:r>
          </a:p>
          <a:p>
            <a:r>
              <a:rPr lang="id-ID" dirty="0" smtClean="0">
                <a:solidFill>
                  <a:srgbClr val="FFFF00"/>
                </a:solidFill>
              </a:rPr>
              <a:t>STRATEGI LAIN YANG BERDAMPAK POSITIF DALAM PENGEMBANGAN KARAKTER ADALAH </a:t>
            </a:r>
            <a:r>
              <a:rPr lang="id-ID" i="1" dirty="0" smtClean="0">
                <a:solidFill>
                  <a:srgbClr val="FFFF00"/>
                </a:solidFill>
              </a:rPr>
              <a:t>COOPERITIVE LEARNING</a:t>
            </a:r>
            <a:r>
              <a:rPr lang="id-ID" dirty="0" smtClean="0">
                <a:solidFill>
                  <a:srgbClr val="FFFF00"/>
                </a:solidFill>
              </a:rPr>
              <a:t> YANG DAPAT MEMACU TUMBUHNYA PERILAKU TERPUJI.</a:t>
            </a:r>
            <a:endParaRPr lang="id-ID" dirty="0">
              <a:solidFill>
                <a:srgbClr val="FFFF00"/>
              </a:solidFill>
            </a:endParaRPr>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idx="1"/>
          </p:nvPr>
        </p:nvSpPr>
        <p:spPr>
          <a:xfrm>
            <a:off x="685800" y="7162800"/>
            <a:ext cx="7772400" cy="152400"/>
          </a:xfrm>
        </p:spPr>
        <p:txBody>
          <a:bodyPr rtlCol="0">
            <a:normAutofit fontScale="77500" lnSpcReduction="20000"/>
          </a:bodyPr>
          <a:lstStyle/>
          <a:p>
            <a:pPr eaLnBrk="1" fontAlgn="auto" hangingPunct="1">
              <a:lnSpc>
                <a:spcPct val="80000"/>
              </a:lnSpc>
              <a:spcAft>
                <a:spcPts val="0"/>
              </a:spcAft>
              <a:buFont typeface="Arial" pitchFamily="34" charset="0"/>
              <a:buChar char="•"/>
              <a:defRPr/>
            </a:pPr>
            <a:endParaRPr lang="en-US" sz="800" smtClean="0"/>
          </a:p>
        </p:txBody>
      </p:sp>
      <p:sp>
        <p:nvSpPr>
          <p:cNvPr id="31747" name="AutoShape 5"/>
          <p:cNvSpPr>
            <a:spLocks noChangeArrowheads="1"/>
          </p:cNvSpPr>
          <p:nvPr/>
        </p:nvSpPr>
        <p:spPr bwMode="auto">
          <a:xfrm>
            <a:off x="304800" y="152400"/>
            <a:ext cx="8610600" cy="838200"/>
          </a:xfrm>
          <a:prstGeom prst="ellipseRibbon">
            <a:avLst>
              <a:gd name="adj1" fmla="val 25000"/>
              <a:gd name="adj2" fmla="val 50000"/>
              <a:gd name="adj3" fmla="val 12500"/>
            </a:avLst>
          </a:prstGeom>
          <a:solidFill>
            <a:srgbClr val="FFCC00"/>
          </a:solidFill>
          <a:ln w="12700" cap="sq">
            <a:solidFill>
              <a:schemeClr val="tx1"/>
            </a:solidFill>
            <a:round/>
            <a:headEnd type="none" w="sm" len="sm"/>
            <a:tailEnd type="none" w="sm" len="sm"/>
          </a:ln>
        </p:spPr>
        <p:txBody>
          <a:bodyPr wrap="none" anchor="ctr"/>
          <a:lstStyle/>
          <a:p>
            <a:pPr algn="ctr"/>
            <a:r>
              <a:rPr lang="id-ID" sz="2800" b="1">
                <a:solidFill>
                  <a:srgbClr val="FF0066"/>
                </a:solidFill>
                <a:latin typeface="Times New Roman" pitchFamily="18" charset="0"/>
              </a:rPr>
              <a:t>PELAKSANAAN PROGRAM DAN BK</a:t>
            </a:r>
            <a:endParaRPr lang="en-US" sz="2800">
              <a:latin typeface="Times New Roman" pitchFamily="18" charset="0"/>
            </a:endParaRPr>
          </a:p>
        </p:txBody>
      </p:sp>
      <p:sp>
        <p:nvSpPr>
          <p:cNvPr id="31748" name="AutoShape 6"/>
          <p:cNvSpPr>
            <a:spLocks noChangeArrowheads="1"/>
          </p:cNvSpPr>
          <p:nvPr/>
        </p:nvSpPr>
        <p:spPr bwMode="auto">
          <a:xfrm>
            <a:off x="533400" y="1447800"/>
            <a:ext cx="2209800" cy="685800"/>
          </a:xfrm>
          <a:prstGeom prst="roundRect">
            <a:avLst>
              <a:gd name="adj" fmla="val 16667"/>
            </a:avLst>
          </a:prstGeom>
          <a:solidFill>
            <a:srgbClr val="FF3300"/>
          </a:solidFill>
          <a:ln w="12700" cap="sq">
            <a:solidFill>
              <a:schemeClr val="tx1"/>
            </a:solidFill>
            <a:round/>
            <a:headEnd type="none" w="sm" len="sm"/>
            <a:tailEnd type="none" w="sm" len="sm"/>
          </a:ln>
        </p:spPr>
        <p:txBody>
          <a:bodyPr wrap="none" anchor="ctr"/>
          <a:lstStyle/>
          <a:p>
            <a:pPr algn="ctr"/>
            <a:r>
              <a:rPr lang="en-US" sz="2400" b="1">
                <a:latin typeface="Times New Roman" pitchFamily="18" charset="0"/>
              </a:rPr>
              <a:t>Layanan Dasar</a:t>
            </a:r>
            <a:endParaRPr lang="en-US" sz="2400">
              <a:latin typeface="Times New Roman" pitchFamily="18" charset="0"/>
            </a:endParaRPr>
          </a:p>
        </p:txBody>
      </p:sp>
      <p:sp>
        <p:nvSpPr>
          <p:cNvPr id="31749" name="AutoShape 7"/>
          <p:cNvSpPr>
            <a:spLocks noChangeArrowheads="1"/>
          </p:cNvSpPr>
          <p:nvPr/>
        </p:nvSpPr>
        <p:spPr bwMode="auto">
          <a:xfrm>
            <a:off x="533400" y="2667000"/>
            <a:ext cx="2209800" cy="838200"/>
          </a:xfrm>
          <a:prstGeom prst="roundRect">
            <a:avLst>
              <a:gd name="adj" fmla="val 16667"/>
            </a:avLst>
          </a:prstGeom>
          <a:solidFill>
            <a:schemeClr val="accent2"/>
          </a:solidFill>
          <a:ln w="12700" cap="sq">
            <a:solidFill>
              <a:schemeClr val="tx1"/>
            </a:solidFill>
            <a:round/>
            <a:headEnd type="none" w="sm" len="sm"/>
            <a:tailEnd type="none" w="sm" len="sm"/>
          </a:ln>
        </p:spPr>
        <p:txBody>
          <a:bodyPr wrap="none" anchor="ctr"/>
          <a:lstStyle/>
          <a:p>
            <a:pPr algn="ctr"/>
            <a:r>
              <a:rPr lang="en-US" sz="2400" b="1">
                <a:solidFill>
                  <a:schemeClr val="bg1"/>
                </a:solidFill>
                <a:latin typeface="Times New Roman" pitchFamily="18" charset="0"/>
              </a:rPr>
              <a:t>Layanan </a:t>
            </a:r>
          </a:p>
          <a:p>
            <a:pPr algn="ctr"/>
            <a:r>
              <a:rPr lang="en-US" sz="2400" b="1">
                <a:solidFill>
                  <a:schemeClr val="bg1"/>
                </a:solidFill>
                <a:latin typeface="Times New Roman" pitchFamily="18" charset="0"/>
              </a:rPr>
              <a:t>Per.Individual</a:t>
            </a:r>
            <a:endParaRPr lang="en-US" sz="2400">
              <a:solidFill>
                <a:schemeClr val="bg1"/>
              </a:solidFill>
              <a:latin typeface="Times New Roman" pitchFamily="18" charset="0"/>
            </a:endParaRPr>
          </a:p>
        </p:txBody>
      </p:sp>
      <p:sp>
        <p:nvSpPr>
          <p:cNvPr id="31750" name="AutoShape 8"/>
          <p:cNvSpPr>
            <a:spLocks noChangeArrowheads="1"/>
          </p:cNvSpPr>
          <p:nvPr/>
        </p:nvSpPr>
        <p:spPr bwMode="auto">
          <a:xfrm>
            <a:off x="533400" y="4038600"/>
            <a:ext cx="2209800" cy="838200"/>
          </a:xfrm>
          <a:prstGeom prst="roundRect">
            <a:avLst>
              <a:gd name="adj" fmla="val 16667"/>
            </a:avLst>
          </a:prstGeom>
          <a:solidFill>
            <a:schemeClr val="hlink"/>
          </a:solidFill>
          <a:ln w="12700" cap="sq">
            <a:solidFill>
              <a:schemeClr val="tx1"/>
            </a:solidFill>
            <a:round/>
            <a:headEnd type="none" w="sm" len="sm"/>
            <a:tailEnd type="none" w="sm" len="sm"/>
          </a:ln>
        </p:spPr>
        <p:txBody>
          <a:bodyPr wrap="none" anchor="ctr"/>
          <a:lstStyle/>
          <a:p>
            <a:pPr algn="ctr"/>
            <a:r>
              <a:rPr lang="en-US" sz="2400" b="1">
                <a:solidFill>
                  <a:schemeClr val="bg1"/>
                </a:solidFill>
                <a:latin typeface="Times New Roman" pitchFamily="18" charset="0"/>
              </a:rPr>
              <a:t>Layanan </a:t>
            </a:r>
          </a:p>
          <a:p>
            <a:pPr algn="ctr"/>
            <a:r>
              <a:rPr lang="en-US" sz="2400" b="1">
                <a:solidFill>
                  <a:schemeClr val="bg1"/>
                </a:solidFill>
                <a:latin typeface="Times New Roman" pitchFamily="18" charset="0"/>
              </a:rPr>
              <a:t>Responsif</a:t>
            </a:r>
            <a:endParaRPr lang="en-US" sz="2400">
              <a:solidFill>
                <a:schemeClr val="bg1"/>
              </a:solidFill>
              <a:latin typeface="Times New Roman" pitchFamily="18" charset="0"/>
            </a:endParaRPr>
          </a:p>
        </p:txBody>
      </p:sp>
      <p:sp>
        <p:nvSpPr>
          <p:cNvPr id="31751" name="AutoShape 9"/>
          <p:cNvSpPr>
            <a:spLocks noChangeArrowheads="1"/>
          </p:cNvSpPr>
          <p:nvPr/>
        </p:nvSpPr>
        <p:spPr bwMode="auto">
          <a:xfrm>
            <a:off x="609600" y="5410200"/>
            <a:ext cx="2209800" cy="838200"/>
          </a:xfrm>
          <a:prstGeom prst="roundRect">
            <a:avLst>
              <a:gd name="adj" fmla="val 16667"/>
            </a:avLst>
          </a:prstGeom>
          <a:solidFill>
            <a:srgbClr val="FFFF99"/>
          </a:solidFill>
          <a:ln w="12700" cap="sq">
            <a:solidFill>
              <a:schemeClr val="tx1"/>
            </a:solidFill>
            <a:round/>
            <a:headEnd type="none" w="sm" len="sm"/>
            <a:tailEnd type="none" w="sm" len="sm"/>
          </a:ln>
        </p:spPr>
        <p:txBody>
          <a:bodyPr wrap="none" anchor="ctr"/>
          <a:lstStyle/>
          <a:p>
            <a:pPr algn="ctr"/>
            <a:r>
              <a:rPr lang="en-US" sz="2400" b="1">
                <a:solidFill>
                  <a:srgbClr val="0000CC"/>
                </a:solidFill>
                <a:latin typeface="Times New Roman" pitchFamily="18" charset="0"/>
              </a:rPr>
              <a:t>Dukungan</a:t>
            </a:r>
          </a:p>
          <a:p>
            <a:pPr algn="ctr"/>
            <a:r>
              <a:rPr lang="en-US" sz="2400" b="1">
                <a:solidFill>
                  <a:srgbClr val="0000CC"/>
                </a:solidFill>
                <a:latin typeface="Times New Roman" pitchFamily="18" charset="0"/>
              </a:rPr>
              <a:t>Sistem</a:t>
            </a:r>
            <a:endParaRPr lang="en-US" sz="2400">
              <a:solidFill>
                <a:srgbClr val="0000CC"/>
              </a:solidFill>
              <a:latin typeface="Times New Roman" pitchFamily="18" charset="0"/>
            </a:endParaRPr>
          </a:p>
        </p:txBody>
      </p:sp>
      <p:sp>
        <p:nvSpPr>
          <p:cNvPr id="31752" name="Rectangle 10"/>
          <p:cNvSpPr>
            <a:spLocks noChangeArrowheads="1"/>
          </p:cNvSpPr>
          <p:nvPr/>
        </p:nvSpPr>
        <p:spPr bwMode="auto">
          <a:xfrm>
            <a:off x="3124200" y="1295400"/>
            <a:ext cx="2971800" cy="1066800"/>
          </a:xfrm>
          <a:prstGeom prst="rect">
            <a:avLst/>
          </a:prstGeom>
          <a:solidFill>
            <a:srgbClr val="FFFF99"/>
          </a:solidFill>
          <a:ln w="12700" cap="sq">
            <a:solidFill>
              <a:schemeClr val="tx1"/>
            </a:solidFill>
            <a:miter lim="800000"/>
            <a:headEnd type="none" w="sm" len="sm"/>
            <a:tailEnd type="none" w="sm" len="sm"/>
          </a:ln>
        </p:spPr>
        <p:txBody>
          <a:bodyPr wrap="none" anchor="ctr"/>
          <a:lstStyle/>
          <a:p>
            <a:endParaRPr lang="en-US" sz="2000">
              <a:latin typeface="Times New Roman" pitchFamily="18" charset="0"/>
            </a:endParaRPr>
          </a:p>
          <a:p>
            <a:r>
              <a:rPr lang="en-US" sz="2000">
                <a:solidFill>
                  <a:schemeClr val="bg2"/>
                </a:solidFill>
                <a:latin typeface="Times New Roman" pitchFamily="18" charset="0"/>
              </a:rPr>
              <a:t>1</a:t>
            </a:r>
            <a:r>
              <a:rPr lang="en-US" sz="2000" b="1">
                <a:solidFill>
                  <a:srgbClr val="FF0000"/>
                </a:solidFill>
                <a:latin typeface="Times New Roman" pitchFamily="18" charset="0"/>
              </a:rPr>
              <a:t>. Bimbingan Klasikal</a:t>
            </a:r>
          </a:p>
          <a:p>
            <a:r>
              <a:rPr lang="en-US" sz="2000" b="1">
                <a:solidFill>
                  <a:srgbClr val="FF0000"/>
                </a:solidFill>
                <a:latin typeface="Times New Roman" pitchFamily="18" charset="0"/>
              </a:rPr>
              <a:t>2. Bimbingan Kelompok</a:t>
            </a:r>
          </a:p>
        </p:txBody>
      </p:sp>
      <p:sp>
        <p:nvSpPr>
          <p:cNvPr id="31753" name="Rectangle 11"/>
          <p:cNvSpPr>
            <a:spLocks noChangeArrowheads="1"/>
          </p:cNvSpPr>
          <p:nvPr/>
        </p:nvSpPr>
        <p:spPr bwMode="auto">
          <a:xfrm>
            <a:off x="3276600" y="3505200"/>
            <a:ext cx="2514600" cy="1981200"/>
          </a:xfrm>
          <a:prstGeom prst="rect">
            <a:avLst/>
          </a:prstGeom>
          <a:solidFill>
            <a:srgbClr val="009900"/>
          </a:solidFill>
          <a:ln w="12700" cap="sq">
            <a:solidFill>
              <a:schemeClr val="tx1"/>
            </a:solidFill>
            <a:miter lim="800000"/>
            <a:headEnd type="none" w="sm" len="sm"/>
            <a:tailEnd type="none" w="sm" len="sm"/>
          </a:ln>
        </p:spPr>
        <p:txBody>
          <a:bodyPr wrap="none" anchor="ctr"/>
          <a:lstStyle/>
          <a:p>
            <a:r>
              <a:rPr lang="en-US">
                <a:latin typeface="Times New Roman" pitchFamily="18" charset="0"/>
              </a:rPr>
              <a:t>1. </a:t>
            </a:r>
            <a:r>
              <a:rPr lang="en-US" b="1">
                <a:latin typeface="Times New Roman" pitchFamily="18" charset="0"/>
              </a:rPr>
              <a:t>Konsultasi</a:t>
            </a:r>
          </a:p>
          <a:p>
            <a:r>
              <a:rPr lang="en-US" b="1">
                <a:latin typeface="Times New Roman" pitchFamily="18" charset="0"/>
              </a:rPr>
              <a:t>2. Konseling Individual/</a:t>
            </a:r>
          </a:p>
          <a:p>
            <a:r>
              <a:rPr lang="en-US" b="1">
                <a:latin typeface="Times New Roman" pitchFamily="18" charset="0"/>
              </a:rPr>
              <a:t>    Kelompok</a:t>
            </a:r>
          </a:p>
          <a:p>
            <a:r>
              <a:rPr lang="en-US" b="1">
                <a:latin typeface="Times New Roman" pitchFamily="18" charset="0"/>
              </a:rPr>
              <a:t>3. Referal</a:t>
            </a:r>
          </a:p>
          <a:p>
            <a:r>
              <a:rPr lang="en-US" b="1">
                <a:latin typeface="Times New Roman" pitchFamily="18" charset="0"/>
              </a:rPr>
              <a:t>5. Bimbingan Teman </a:t>
            </a:r>
          </a:p>
          <a:p>
            <a:r>
              <a:rPr lang="en-US" b="1">
                <a:latin typeface="Times New Roman" pitchFamily="18" charset="0"/>
              </a:rPr>
              <a:t>    Sebaya </a:t>
            </a:r>
          </a:p>
        </p:txBody>
      </p:sp>
      <p:sp>
        <p:nvSpPr>
          <p:cNvPr id="31754" name="Rectangle 12"/>
          <p:cNvSpPr>
            <a:spLocks noChangeArrowheads="1"/>
          </p:cNvSpPr>
          <p:nvPr/>
        </p:nvSpPr>
        <p:spPr bwMode="auto">
          <a:xfrm>
            <a:off x="6019800" y="2514600"/>
            <a:ext cx="3124200" cy="1676400"/>
          </a:xfrm>
          <a:prstGeom prst="rect">
            <a:avLst/>
          </a:prstGeom>
          <a:solidFill>
            <a:srgbClr val="FF3300"/>
          </a:solidFill>
          <a:ln w="12700" cap="sq">
            <a:solidFill>
              <a:schemeClr val="tx1"/>
            </a:solidFill>
            <a:miter lim="800000"/>
            <a:headEnd type="none" w="sm" len="sm"/>
            <a:tailEnd type="none" w="sm" len="sm"/>
          </a:ln>
        </p:spPr>
        <p:txBody>
          <a:bodyPr wrap="none" anchor="ctr"/>
          <a:lstStyle/>
          <a:p>
            <a:r>
              <a:rPr lang="en-US" sz="2000">
                <a:latin typeface="Times New Roman" pitchFamily="18" charset="0"/>
              </a:rPr>
              <a:t>1</a:t>
            </a:r>
            <a:r>
              <a:rPr lang="en-US" sz="2000" b="1">
                <a:latin typeface="Times New Roman" pitchFamily="18" charset="0"/>
              </a:rPr>
              <a:t>. Penilaian</a:t>
            </a:r>
            <a:r>
              <a:rPr lang="en-US" sz="2400" b="1">
                <a:latin typeface="Times New Roman" pitchFamily="18" charset="0"/>
              </a:rPr>
              <a:t> </a:t>
            </a:r>
            <a:r>
              <a:rPr lang="en-US" sz="2000" b="1">
                <a:latin typeface="Times New Roman" pitchFamily="18" charset="0"/>
              </a:rPr>
              <a:t>Individual</a:t>
            </a:r>
          </a:p>
          <a:p>
            <a:r>
              <a:rPr lang="en-US" sz="2000" b="1">
                <a:latin typeface="Times New Roman" pitchFamily="18" charset="0"/>
              </a:rPr>
              <a:t>2. Penasihatan Ind./Klp.</a:t>
            </a:r>
          </a:p>
          <a:p>
            <a:r>
              <a:rPr lang="en-US" sz="2000" b="1">
                <a:latin typeface="Times New Roman" pitchFamily="18" charset="0"/>
              </a:rPr>
              <a:t>    a. Merenc.Tujuan</a:t>
            </a:r>
          </a:p>
          <a:p>
            <a:r>
              <a:rPr lang="en-US" sz="2000" b="1">
                <a:latin typeface="Times New Roman" pitchFamily="18" charset="0"/>
              </a:rPr>
              <a:t>    b. Melakukan Kegiatan</a:t>
            </a:r>
          </a:p>
          <a:p>
            <a:r>
              <a:rPr lang="en-US" sz="2000" b="1">
                <a:latin typeface="Times New Roman" pitchFamily="18" charset="0"/>
              </a:rPr>
              <a:t>    c. Mengevaluasi</a:t>
            </a:r>
            <a:endParaRPr lang="en-US" sz="2400" b="1">
              <a:latin typeface="Times New Roman" pitchFamily="18" charset="0"/>
            </a:endParaRPr>
          </a:p>
        </p:txBody>
      </p:sp>
      <p:sp>
        <p:nvSpPr>
          <p:cNvPr id="28683" name="Rectangle 13"/>
          <p:cNvSpPr>
            <a:spLocks noChangeArrowheads="1"/>
          </p:cNvSpPr>
          <p:nvPr/>
        </p:nvSpPr>
        <p:spPr bwMode="auto">
          <a:xfrm>
            <a:off x="6248400" y="4953000"/>
            <a:ext cx="2590800" cy="17526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defRPr/>
            </a:pPr>
            <a:r>
              <a:rPr lang="en-US" sz="2000" dirty="0">
                <a:solidFill>
                  <a:schemeClr val="bg1"/>
                </a:solidFill>
                <a:latin typeface="Times New Roman" pitchFamily="18" charset="0"/>
              </a:rPr>
              <a:t>1</a:t>
            </a:r>
            <a:r>
              <a:rPr lang="en-US" sz="2000" dirty="0">
                <a:solidFill>
                  <a:schemeClr val="accent2">
                    <a:lumMod val="60000"/>
                    <a:lumOff val="40000"/>
                  </a:schemeClr>
                </a:solidFill>
                <a:latin typeface="Times New Roman" pitchFamily="18" charset="0"/>
              </a:rPr>
              <a:t>. </a:t>
            </a:r>
            <a:r>
              <a:rPr lang="en-US" sz="2000" dirty="0" err="1">
                <a:solidFill>
                  <a:schemeClr val="accent2">
                    <a:lumMod val="60000"/>
                    <a:lumOff val="40000"/>
                  </a:schemeClr>
                </a:solidFill>
                <a:latin typeface="Times New Roman" pitchFamily="18" charset="0"/>
              </a:rPr>
              <a:t>Pengembangan</a:t>
            </a:r>
            <a:r>
              <a:rPr lang="en-US" sz="2000" dirty="0">
                <a:solidFill>
                  <a:schemeClr val="accent2">
                    <a:lumMod val="60000"/>
                    <a:lumOff val="40000"/>
                  </a:schemeClr>
                </a:solidFill>
                <a:latin typeface="Times New Roman" pitchFamily="18" charset="0"/>
              </a:rPr>
              <a:t> </a:t>
            </a:r>
          </a:p>
          <a:p>
            <a:pPr>
              <a:defRPr/>
            </a:pPr>
            <a:r>
              <a:rPr lang="en-US" sz="2000" dirty="0">
                <a:solidFill>
                  <a:schemeClr val="accent2">
                    <a:lumMod val="60000"/>
                    <a:lumOff val="40000"/>
                  </a:schemeClr>
                </a:solidFill>
                <a:latin typeface="Times New Roman" pitchFamily="18" charset="0"/>
              </a:rPr>
              <a:t>    </a:t>
            </a:r>
            <a:r>
              <a:rPr lang="en-US" sz="2000" dirty="0" err="1">
                <a:solidFill>
                  <a:schemeClr val="accent2">
                    <a:lumMod val="60000"/>
                    <a:lumOff val="40000"/>
                  </a:schemeClr>
                </a:solidFill>
                <a:latin typeface="Times New Roman" pitchFamily="18" charset="0"/>
              </a:rPr>
              <a:t>Profesional</a:t>
            </a:r>
            <a:endParaRPr lang="en-US" sz="2000" dirty="0">
              <a:solidFill>
                <a:schemeClr val="accent2">
                  <a:lumMod val="60000"/>
                  <a:lumOff val="40000"/>
                </a:schemeClr>
              </a:solidFill>
              <a:latin typeface="Times New Roman" pitchFamily="18" charset="0"/>
            </a:endParaRPr>
          </a:p>
          <a:p>
            <a:pPr>
              <a:defRPr/>
            </a:pPr>
            <a:r>
              <a:rPr lang="en-US" sz="2000" dirty="0">
                <a:solidFill>
                  <a:schemeClr val="accent2">
                    <a:lumMod val="60000"/>
                    <a:lumOff val="40000"/>
                  </a:schemeClr>
                </a:solidFill>
                <a:latin typeface="Times New Roman" pitchFamily="18" charset="0"/>
              </a:rPr>
              <a:t>2. </a:t>
            </a:r>
            <a:r>
              <a:rPr lang="en-US" sz="2000" dirty="0" err="1">
                <a:solidFill>
                  <a:schemeClr val="accent2">
                    <a:lumMod val="60000"/>
                    <a:lumOff val="40000"/>
                  </a:schemeClr>
                </a:solidFill>
                <a:latin typeface="Times New Roman" pitchFamily="18" charset="0"/>
              </a:rPr>
              <a:t>Konsultasi</a:t>
            </a:r>
            <a:r>
              <a:rPr lang="en-US" sz="2000" dirty="0">
                <a:solidFill>
                  <a:schemeClr val="accent2">
                    <a:lumMod val="60000"/>
                    <a:lumOff val="40000"/>
                  </a:schemeClr>
                </a:solidFill>
                <a:latin typeface="Times New Roman" pitchFamily="18" charset="0"/>
              </a:rPr>
              <a:t> </a:t>
            </a:r>
            <a:r>
              <a:rPr lang="en-US" sz="2000" dirty="0" err="1">
                <a:solidFill>
                  <a:schemeClr val="accent2">
                    <a:lumMod val="60000"/>
                    <a:lumOff val="40000"/>
                  </a:schemeClr>
                </a:solidFill>
                <a:latin typeface="Times New Roman" pitchFamily="18" charset="0"/>
              </a:rPr>
              <a:t>dan</a:t>
            </a:r>
            <a:endParaRPr lang="en-US" sz="2000" dirty="0">
              <a:solidFill>
                <a:schemeClr val="accent2">
                  <a:lumMod val="60000"/>
                  <a:lumOff val="40000"/>
                </a:schemeClr>
              </a:solidFill>
              <a:latin typeface="Times New Roman" pitchFamily="18" charset="0"/>
            </a:endParaRPr>
          </a:p>
          <a:p>
            <a:pPr>
              <a:defRPr/>
            </a:pPr>
            <a:r>
              <a:rPr lang="en-US" sz="2000" dirty="0">
                <a:solidFill>
                  <a:schemeClr val="accent2">
                    <a:lumMod val="60000"/>
                    <a:lumOff val="40000"/>
                  </a:schemeClr>
                </a:solidFill>
                <a:latin typeface="Times New Roman" pitchFamily="18" charset="0"/>
              </a:rPr>
              <a:t>    </a:t>
            </a:r>
            <a:r>
              <a:rPr lang="en-US" sz="2000" dirty="0" err="1">
                <a:solidFill>
                  <a:schemeClr val="accent2">
                    <a:lumMod val="60000"/>
                    <a:lumOff val="40000"/>
                  </a:schemeClr>
                </a:solidFill>
                <a:latin typeface="Times New Roman" pitchFamily="18" charset="0"/>
              </a:rPr>
              <a:t>Kolaborasi</a:t>
            </a:r>
            <a:endParaRPr lang="en-US" sz="2000" dirty="0">
              <a:solidFill>
                <a:schemeClr val="accent2">
                  <a:lumMod val="60000"/>
                  <a:lumOff val="40000"/>
                </a:schemeClr>
              </a:solidFill>
              <a:latin typeface="Times New Roman" pitchFamily="18" charset="0"/>
            </a:endParaRPr>
          </a:p>
          <a:p>
            <a:pPr>
              <a:defRPr/>
            </a:pPr>
            <a:r>
              <a:rPr lang="en-US" sz="2000" dirty="0">
                <a:solidFill>
                  <a:schemeClr val="accent2">
                    <a:lumMod val="60000"/>
                    <a:lumOff val="40000"/>
                  </a:schemeClr>
                </a:solidFill>
                <a:latin typeface="Times New Roman" pitchFamily="18" charset="0"/>
              </a:rPr>
              <a:t>3. </a:t>
            </a:r>
            <a:r>
              <a:rPr lang="en-US" sz="2000" dirty="0" err="1">
                <a:solidFill>
                  <a:schemeClr val="accent2">
                    <a:lumMod val="60000"/>
                    <a:lumOff val="40000"/>
                  </a:schemeClr>
                </a:solidFill>
                <a:latin typeface="Times New Roman" pitchFamily="18" charset="0"/>
              </a:rPr>
              <a:t>Manajemen</a:t>
            </a:r>
            <a:r>
              <a:rPr lang="en-US" sz="2000" dirty="0">
                <a:solidFill>
                  <a:schemeClr val="accent2">
                    <a:lumMod val="60000"/>
                    <a:lumOff val="40000"/>
                  </a:schemeClr>
                </a:solidFill>
                <a:latin typeface="Times New Roman" pitchFamily="18" charset="0"/>
              </a:rPr>
              <a:t> Program</a:t>
            </a:r>
          </a:p>
        </p:txBody>
      </p:sp>
      <p:sp>
        <p:nvSpPr>
          <p:cNvPr id="31756" name="Line 14"/>
          <p:cNvSpPr>
            <a:spLocks noChangeShapeType="1"/>
          </p:cNvSpPr>
          <p:nvPr/>
        </p:nvSpPr>
        <p:spPr bwMode="auto">
          <a:xfrm>
            <a:off x="2743200" y="1828800"/>
            <a:ext cx="381000" cy="0"/>
          </a:xfrm>
          <a:prstGeom prst="line">
            <a:avLst/>
          </a:prstGeom>
          <a:noFill/>
          <a:ln w="12700" cap="sq">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1757" name="Line 15"/>
          <p:cNvSpPr>
            <a:spLocks noChangeShapeType="1"/>
          </p:cNvSpPr>
          <p:nvPr/>
        </p:nvSpPr>
        <p:spPr bwMode="auto">
          <a:xfrm>
            <a:off x="2743200" y="3124200"/>
            <a:ext cx="3276600" cy="0"/>
          </a:xfrm>
          <a:prstGeom prst="line">
            <a:avLst/>
          </a:prstGeom>
          <a:noFill/>
          <a:ln w="12700" cap="sq">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1758" name="Line 16"/>
          <p:cNvSpPr>
            <a:spLocks noChangeShapeType="1"/>
          </p:cNvSpPr>
          <p:nvPr/>
        </p:nvSpPr>
        <p:spPr bwMode="auto">
          <a:xfrm>
            <a:off x="2743200" y="4495800"/>
            <a:ext cx="533400" cy="0"/>
          </a:xfrm>
          <a:prstGeom prst="line">
            <a:avLst/>
          </a:prstGeom>
          <a:noFill/>
          <a:ln w="12700" cap="sq">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1759" name="Line 17"/>
          <p:cNvSpPr>
            <a:spLocks noChangeShapeType="1"/>
          </p:cNvSpPr>
          <p:nvPr/>
        </p:nvSpPr>
        <p:spPr bwMode="auto">
          <a:xfrm>
            <a:off x="2819400" y="5867400"/>
            <a:ext cx="3429000" cy="0"/>
          </a:xfrm>
          <a:prstGeom prst="line">
            <a:avLst/>
          </a:prstGeom>
          <a:noFill/>
          <a:ln w="12700" cap="sq">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 xmlns:p14="http://schemas.microsoft.com/office/powerpoint/2010/main" val="2111253956"/>
      </p:ext>
    </p:extLst>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Layanan Dasar Bimbingan</a:t>
            </a:r>
            <a:endParaRPr lang="id-ID" dirty="0"/>
          </a:p>
        </p:txBody>
      </p:sp>
      <p:sp>
        <p:nvSpPr>
          <p:cNvPr id="3" name="Content Placeholder 2"/>
          <p:cNvSpPr>
            <a:spLocks noGrp="1"/>
          </p:cNvSpPr>
          <p:nvPr>
            <p:ph idx="1"/>
          </p:nvPr>
        </p:nvSpPr>
        <p:spPr/>
        <p:txBody>
          <a:bodyPr>
            <a:normAutofit fontScale="77500" lnSpcReduction="20000"/>
          </a:bodyPr>
          <a:lstStyle/>
          <a:p>
            <a:r>
              <a:rPr lang="id-ID" dirty="0" smtClean="0"/>
              <a:t>Mengenal Karakter Anda: Anda adalah asetmu yang paling berharga. Jangan lupakan itu. Anda adalah ciptaan terbaik yang Anda punyai.</a:t>
            </a:r>
          </a:p>
          <a:p>
            <a:r>
              <a:rPr lang="id-ID" dirty="0" smtClean="0"/>
              <a:t>Ambilah cermin, Anda lihat dirimu yang di sebelah luar. Apakah yang Anda lihat ketika Anda melihat ke dalam?</a:t>
            </a:r>
          </a:p>
          <a:p>
            <a:r>
              <a:rPr lang="id-ID" dirty="0" smtClean="0"/>
              <a:t>Apa pun yang Anda lihat, penting sekali Anda melakukan dua hal berikut: </a:t>
            </a:r>
          </a:p>
          <a:p>
            <a:pPr>
              <a:buNone/>
            </a:pPr>
            <a:r>
              <a:rPr lang="id-ID" dirty="0"/>
              <a:t> </a:t>
            </a:r>
            <a:r>
              <a:rPr lang="id-ID" dirty="0" smtClean="0"/>
              <a:t>    1. Terima dan sukailah siapa dan apa Anda itu.</a:t>
            </a:r>
          </a:p>
          <a:p>
            <a:pPr>
              <a:buNone/>
            </a:pPr>
            <a:r>
              <a:rPr lang="id-ID" dirty="0"/>
              <a:t> </a:t>
            </a:r>
            <a:r>
              <a:rPr lang="id-ID" dirty="0" smtClean="0"/>
              <a:t>    2.  Berupaya mengembangkan karakter yang lebih baik.  </a:t>
            </a:r>
          </a:p>
          <a:p>
            <a:pPr>
              <a:buNone/>
            </a:pPr>
            <a:r>
              <a:rPr lang="id-ID" dirty="0"/>
              <a:t> </a:t>
            </a:r>
            <a:r>
              <a:rPr lang="id-ID" dirty="0" smtClean="0"/>
              <a:t>   </a:t>
            </a:r>
          </a:p>
          <a:p>
            <a:pPr>
              <a:buNone/>
            </a:pPr>
            <a:r>
              <a:rPr lang="id-ID" dirty="0"/>
              <a:t> </a:t>
            </a:r>
            <a:r>
              <a:rPr lang="id-ID" dirty="0" smtClean="0"/>
              <a:t>    </a:t>
            </a:r>
            <a:endParaRPr lang="id-ID" dirty="0"/>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Perencanaan Individual</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Mengembangkan Karakter Saya</a:t>
            </a:r>
          </a:p>
          <a:p>
            <a:pPr>
              <a:buNone/>
            </a:pPr>
            <a:r>
              <a:rPr lang="id-ID" dirty="0"/>
              <a:t> </a:t>
            </a:r>
            <a:r>
              <a:rPr lang="id-ID" dirty="0" smtClean="0"/>
              <a:t>    Nama :                                        Tanggal:</a:t>
            </a:r>
          </a:p>
          <a:p>
            <a:pPr>
              <a:buNone/>
            </a:pPr>
            <a:r>
              <a:rPr lang="id-ID" dirty="0"/>
              <a:t> </a:t>
            </a:r>
            <a:r>
              <a:rPr lang="id-ID" dirty="0" smtClean="0"/>
              <a:t>    Karakter yang ingin saya kembangkan:</a:t>
            </a:r>
          </a:p>
          <a:p>
            <a:pPr>
              <a:buNone/>
            </a:pPr>
            <a:r>
              <a:rPr lang="id-ID" dirty="0"/>
              <a:t> </a:t>
            </a:r>
            <a:r>
              <a:rPr lang="id-ID" dirty="0" smtClean="0"/>
              <a:t>     Minggu dst</a:t>
            </a:r>
          </a:p>
          <a:p>
            <a:pPr>
              <a:buNone/>
            </a:pPr>
            <a:r>
              <a:rPr lang="id-ID" dirty="0"/>
              <a:t> </a:t>
            </a:r>
            <a:r>
              <a:rPr lang="id-ID" dirty="0" smtClean="0"/>
              <a:t>     Bagaimana hasilnya?</a:t>
            </a:r>
          </a:p>
          <a:p>
            <a:pPr>
              <a:buNone/>
            </a:pPr>
            <a:r>
              <a:rPr lang="id-ID" dirty="0"/>
              <a:t> </a:t>
            </a:r>
            <a:r>
              <a:rPr lang="id-ID" dirty="0" smtClean="0"/>
              <a:t>      Akan saya tingkatkan lagi karakter ini.</a:t>
            </a:r>
          </a:p>
          <a:p>
            <a:pPr>
              <a:buNone/>
            </a:pPr>
            <a:r>
              <a:rPr lang="id-ID" dirty="0"/>
              <a:t> </a:t>
            </a:r>
            <a:r>
              <a:rPr lang="id-ID" dirty="0" smtClean="0"/>
              <a:t>      Saya akan mulai meningkatkan karakter yang</a:t>
            </a:r>
          </a:p>
          <a:p>
            <a:pPr>
              <a:buNone/>
            </a:pPr>
            <a:r>
              <a:rPr lang="id-ID" dirty="0"/>
              <a:t> </a:t>
            </a:r>
            <a:r>
              <a:rPr lang="id-ID" dirty="0" smtClean="0"/>
              <a:t>      lain.</a:t>
            </a:r>
          </a:p>
          <a:p>
            <a:pPr>
              <a:buNone/>
            </a:pPr>
            <a:r>
              <a:rPr lang="id-ID" dirty="0"/>
              <a:t> </a:t>
            </a:r>
            <a:r>
              <a:rPr lang="id-ID" dirty="0" smtClean="0"/>
              <a:t>      Alasannya: </a:t>
            </a:r>
            <a:endParaRPr lang="id-ID" dirty="0"/>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Layanan Responsif</a:t>
            </a:r>
            <a:endParaRPr lang="id-ID" dirty="0"/>
          </a:p>
        </p:txBody>
      </p:sp>
      <p:sp>
        <p:nvSpPr>
          <p:cNvPr id="3" name="Content Placeholder 2"/>
          <p:cNvSpPr>
            <a:spLocks noGrp="1"/>
          </p:cNvSpPr>
          <p:nvPr>
            <p:ph idx="1"/>
          </p:nvPr>
        </p:nvSpPr>
        <p:spPr/>
        <p:txBody>
          <a:bodyPr>
            <a:normAutofit lnSpcReduction="10000"/>
          </a:bodyPr>
          <a:lstStyle/>
          <a:p>
            <a:r>
              <a:rPr lang="id-ID" dirty="0" smtClean="0"/>
              <a:t>Konseling Individual</a:t>
            </a:r>
          </a:p>
          <a:p>
            <a:pPr>
              <a:buNone/>
            </a:pPr>
            <a:r>
              <a:rPr lang="id-ID" dirty="0"/>
              <a:t> </a:t>
            </a:r>
            <a:r>
              <a:rPr lang="id-ID" dirty="0" smtClean="0"/>
              <a:t>   Masalah karakter yang ingin diperbaiki:</a:t>
            </a:r>
          </a:p>
          <a:p>
            <a:pPr>
              <a:buNone/>
            </a:pPr>
            <a:r>
              <a:rPr lang="id-ID" dirty="0"/>
              <a:t> </a:t>
            </a:r>
            <a:r>
              <a:rPr lang="id-ID" dirty="0" smtClean="0"/>
              <a:t>   Tanggal Konseling:</a:t>
            </a:r>
          </a:p>
          <a:p>
            <a:pPr>
              <a:buNone/>
            </a:pPr>
            <a:r>
              <a:rPr lang="id-ID" dirty="0"/>
              <a:t> </a:t>
            </a:r>
            <a:r>
              <a:rPr lang="id-ID" dirty="0" smtClean="0"/>
              <a:t>    Proses Konseling</a:t>
            </a:r>
          </a:p>
          <a:p>
            <a:pPr>
              <a:buNone/>
            </a:pPr>
            <a:r>
              <a:rPr lang="id-ID" dirty="0"/>
              <a:t> </a:t>
            </a:r>
            <a:r>
              <a:rPr lang="id-ID" dirty="0" smtClean="0"/>
              <a:t>    1.  Membangun Hubungan yang baik</a:t>
            </a:r>
          </a:p>
          <a:p>
            <a:pPr>
              <a:buNone/>
            </a:pPr>
            <a:r>
              <a:rPr lang="id-ID" dirty="0"/>
              <a:t> </a:t>
            </a:r>
            <a:r>
              <a:rPr lang="id-ID" dirty="0" smtClean="0"/>
              <a:t>    2.  Mengidentifikasi Masalah Karakter</a:t>
            </a:r>
          </a:p>
          <a:p>
            <a:pPr>
              <a:buNone/>
            </a:pPr>
            <a:r>
              <a:rPr lang="id-ID" dirty="0"/>
              <a:t> </a:t>
            </a:r>
            <a:r>
              <a:rPr lang="id-ID" dirty="0" smtClean="0"/>
              <a:t>    3.  Merencanakan implementasi memperbaiki</a:t>
            </a:r>
          </a:p>
          <a:p>
            <a:pPr>
              <a:buNone/>
            </a:pPr>
            <a:r>
              <a:rPr lang="id-ID" dirty="0"/>
              <a:t> </a:t>
            </a:r>
            <a:r>
              <a:rPr lang="id-ID" dirty="0" smtClean="0"/>
              <a:t>          karakter.</a:t>
            </a:r>
            <a:endParaRPr lang="id-ID" dirty="0"/>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Date Placeholder 4"/>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fld id="{8D90741A-DE7F-4104-B1D3-120D0015BEC9}" type="datetime3">
              <a:rPr lang="en-US" smtClean="0"/>
              <a:pPr/>
              <a:t>15 December 2011</a:t>
            </a:fld>
            <a:endParaRPr lang="en-US" smtClean="0"/>
          </a:p>
        </p:txBody>
      </p:sp>
      <p:sp>
        <p:nvSpPr>
          <p:cNvPr id="1048" name="Footer Placeholder 5"/>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endParaRPr lang="id-ID" smtClean="0"/>
          </a:p>
        </p:txBody>
      </p:sp>
      <p:sp>
        <p:nvSpPr>
          <p:cNvPr id="48130" name="Rectangle 2"/>
          <p:cNvSpPr>
            <a:spLocks noGrp="1" noRot="1" noChangeArrowheads="1"/>
          </p:cNvSpPr>
          <p:nvPr>
            <p:ph type="title"/>
          </p:nvPr>
        </p:nvSpPr>
        <p:spPr>
          <a:xfrm>
            <a:off x="1219200" y="533400"/>
            <a:ext cx="7010400" cy="717550"/>
          </a:xfrm>
        </p:spPr>
        <p:txBody>
          <a:bodyPr/>
          <a:lstStyle/>
          <a:p>
            <a:pPr eaLnBrk="1" hangingPunct="1"/>
            <a:r>
              <a:rPr lang="en-US" sz="3600" smtClean="0">
                <a:solidFill>
                  <a:srgbClr val="C00000"/>
                </a:solidFill>
                <a:latin typeface="Arial Black" pitchFamily="34" charset="0"/>
              </a:rPr>
              <a:t>ACTIVITY OF COUNSELING</a:t>
            </a:r>
          </a:p>
        </p:txBody>
      </p:sp>
      <p:graphicFrame>
        <p:nvGraphicFramePr>
          <p:cNvPr id="1026" name="Diagram 3"/>
          <p:cNvGraphicFramePr>
            <a:graphicFrameLocks/>
          </p:cNvGraphicFramePr>
          <p:nvPr>
            <p:ph sz="half" idx="2"/>
          </p:nvPr>
        </p:nvGraphicFramePr>
        <p:xfrm>
          <a:off x="4572000" y="1295400"/>
          <a:ext cx="4191000" cy="4498975"/>
        </p:xfrm>
        <a:graphic>
          <a:graphicData uri="http://schemas.openxmlformats.org/drawingml/2006/compatibility">
            <com:legacyDrawing xmlns:com="http://schemas.openxmlformats.org/drawingml/2006/compatibility" spid="_x0000_s1026"/>
          </a:graphicData>
        </a:graphic>
      </p:graphicFrame>
      <p:graphicFrame>
        <p:nvGraphicFramePr>
          <p:cNvPr id="1036" name="Diagram 13"/>
          <p:cNvGraphicFramePr>
            <a:graphicFrameLocks/>
          </p:cNvGraphicFramePr>
          <p:nvPr>
            <p:ph sz="half" idx="1"/>
          </p:nvPr>
        </p:nvGraphicFramePr>
        <p:xfrm>
          <a:off x="304800" y="1295400"/>
          <a:ext cx="4191000" cy="4498975"/>
        </p:xfrm>
        <a:graphic>
          <a:graphicData uri="http://schemas.openxmlformats.org/drawingml/2006/compatibility">
            <com:legacyDrawing xmlns:com="http://schemas.openxmlformats.org/drawingml/2006/compatibility" spid="_x0000_s1036"/>
          </a:graphicData>
        </a:graphic>
      </p:graphicFrame>
      <p:sp>
        <p:nvSpPr>
          <p:cNvPr id="9" name="Rectangle 8"/>
          <p:cNvSpPr/>
          <p:nvPr/>
        </p:nvSpPr>
        <p:spPr>
          <a:xfrm>
            <a:off x="5943600" y="5791200"/>
            <a:ext cx="1600200" cy="381000"/>
          </a:xfrm>
          <a:prstGeom prst="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rgbClr val="C00000"/>
                </a:solidFill>
                <a:latin typeface="Aharoni" pitchFamily="2" charset="-79"/>
                <a:cs typeface="Aharoni" pitchFamily="2" charset="-79"/>
              </a:rPr>
              <a:t>Counselor</a:t>
            </a:r>
          </a:p>
        </p:txBody>
      </p:sp>
      <p:sp>
        <p:nvSpPr>
          <p:cNvPr id="10" name="Rectangle 9"/>
          <p:cNvSpPr/>
          <p:nvPr/>
        </p:nvSpPr>
        <p:spPr>
          <a:xfrm>
            <a:off x="1524000" y="5791200"/>
            <a:ext cx="1600200" cy="381000"/>
          </a:xfrm>
          <a:prstGeom prst="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rgbClr val="C00000"/>
                </a:solidFill>
                <a:latin typeface="Aharoni" pitchFamily="2" charset="-79"/>
                <a:cs typeface="Aharoni" pitchFamily="2" charset="-79"/>
              </a:rPr>
              <a:t>Counselee</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100"/>
                                        <p:tgtEl>
                                          <p:spTgt spid="48130"/>
                                        </p:tgtEl>
                                      </p:cBhvr>
                                    </p:animEffect>
                                    <p:anim calcmode="lin" valueType="num">
                                      <p:cBhvr>
                                        <p:cTn id="8" dur="400" fill="hold"/>
                                        <p:tgtEl>
                                          <p:spTgt spid="48130"/>
                                        </p:tgtEl>
                                        <p:attrNameLst>
                                          <p:attrName>ppt_x</p:attrName>
                                        </p:attrNameLst>
                                      </p:cBhvr>
                                      <p:tavLst>
                                        <p:tav tm="0">
                                          <p:val>
                                            <p:strVal val="#ppt_x"/>
                                          </p:val>
                                        </p:tav>
                                        <p:tav tm="100000">
                                          <p:val>
                                            <p:strVal val="#ppt_x"/>
                                          </p:val>
                                        </p:tav>
                                      </p:tavLst>
                                    </p:anim>
                                    <p:anim calcmode="lin" valueType="num">
                                      <p:cBhvr>
                                        <p:cTn id="9" dur="400" fill="hold"/>
                                        <p:tgtEl>
                                          <p:spTgt spid="48130"/>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813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813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4" presetClass="entr" presetSubtype="0" fill="hold" grpId="0" nodeType="clickEffect">
                                  <p:stCondLst>
                                    <p:cond delay="0"/>
                                  </p:stCondLst>
                                  <p:childTnLst>
                                    <p:set>
                                      <p:cBhvr>
                                        <p:cTn id="15" dur="1" fill="hold">
                                          <p:stCondLst>
                                            <p:cond delay="0"/>
                                          </p:stCondLst>
                                        </p:cTn>
                                        <p:tgtEl>
                                          <p:spTgt spid="1026"/>
                                        </p:tgtEl>
                                        <p:attrNameLst>
                                          <p:attrName>style.visibility</p:attrName>
                                        </p:attrNameLst>
                                      </p:cBhvr>
                                      <p:to>
                                        <p:strVal val="visible"/>
                                      </p:to>
                                    </p:set>
                                    <p:anim from="(-#ppt_w/2)" to="(#ppt_x)" calcmode="lin" valueType="num">
                                      <p:cBhvr>
                                        <p:cTn id="16" dur="600" fill="hold">
                                          <p:stCondLst>
                                            <p:cond delay="0"/>
                                          </p:stCondLst>
                                        </p:cTn>
                                        <p:tgtEl>
                                          <p:spTgt spid="1026"/>
                                        </p:tgtEl>
                                        <p:attrNameLst>
                                          <p:attrName>ppt_x</p:attrName>
                                        </p:attrNameLst>
                                      </p:cBhvr>
                                    </p:anim>
                                    <p:anim from="0" to="-1.0" calcmode="lin" valueType="num">
                                      <p:cBhvr>
                                        <p:cTn id="17" dur="200" decel="50000" autoRev="1" fill="hold">
                                          <p:stCondLst>
                                            <p:cond delay="600"/>
                                          </p:stCondLst>
                                        </p:cTn>
                                        <p:tgtEl>
                                          <p:spTgt spid="1026"/>
                                        </p:tgtEl>
                                        <p:attrNameLst>
                                          <p:attrName>xshear</p:attrName>
                                        </p:attrNameLst>
                                      </p:cBhvr>
                                    </p:anim>
                                    <p:animScale>
                                      <p:cBhvr>
                                        <p:cTn id="18" dur="200" decel="100000" autoRev="1" fill="hold">
                                          <p:stCondLst>
                                            <p:cond delay="600"/>
                                          </p:stCondLst>
                                        </p:cTn>
                                        <p:tgtEl>
                                          <p:spTgt spid="1026"/>
                                        </p:tgtEl>
                                      </p:cBhvr>
                                      <p:from x="100000" y="100000"/>
                                      <p:to x="80000" y="100000"/>
                                    </p:animScale>
                                    <p:anim by="(#ppt_h/3+#ppt_w*0.1)" calcmode="lin" valueType="num">
                                      <p:cBhvr additive="sum">
                                        <p:cTn id="19" dur="200" decel="100000" autoRev="1" fill="hold">
                                          <p:stCondLst>
                                            <p:cond delay="600"/>
                                          </p:stCondLst>
                                        </p:cTn>
                                        <p:tgtEl>
                                          <p:spTgt spid="1026"/>
                                        </p:tgtEl>
                                        <p:attrNameLst>
                                          <p:attrName>ppt_x</p:attrName>
                                        </p:attrNameLst>
                                      </p:cBhvr>
                                    </p:anim>
                                  </p:childTnLst>
                                </p:cTn>
                              </p:par>
                            </p:childTnLst>
                          </p:cTn>
                        </p:par>
                      </p:childTnLst>
                    </p:cTn>
                  </p:par>
                  <p:par>
                    <p:cTn id="20" fill="hold">
                      <p:stCondLst>
                        <p:cond delay="indefinite"/>
                      </p:stCondLst>
                      <p:childTnLst>
                        <p:par>
                          <p:cTn id="21" fill="hold">
                            <p:stCondLst>
                              <p:cond delay="0"/>
                            </p:stCondLst>
                            <p:childTnLst>
                              <p:par>
                                <p:cTn id="22" presetID="43"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
                                        <p:tgtEl>
                                          <p:spTgt spid="9"/>
                                        </p:tgtEl>
                                      </p:cBhvr>
                                    </p:animEffect>
                                    <p:anim calcmode="lin" valueType="num">
                                      <p:cBhvr>
                                        <p:cTn id="25" dur="400" fill="hold"/>
                                        <p:tgtEl>
                                          <p:spTgt spid="9"/>
                                        </p:tgtEl>
                                        <p:attrNameLst>
                                          <p:attrName>ppt_x</p:attrName>
                                        </p:attrNameLst>
                                      </p:cBhvr>
                                      <p:tavLst>
                                        <p:tav tm="0">
                                          <p:val>
                                            <p:strVal val="#ppt_x"/>
                                          </p:val>
                                        </p:tav>
                                        <p:tav tm="100000">
                                          <p:val>
                                            <p:strVal val="#ppt_x"/>
                                          </p:val>
                                        </p:tav>
                                      </p:tavLst>
                                    </p:anim>
                                    <p:anim calcmode="lin" valueType="num">
                                      <p:cBhvr>
                                        <p:cTn id="26" dur="400" fill="hold"/>
                                        <p:tgtEl>
                                          <p:spTgt spid="9"/>
                                        </p:tgtEl>
                                        <p:attrNameLst>
                                          <p:attrName>ppt_y</p:attrName>
                                        </p:attrNameLst>
                                      </p:cBhvr>
                                      <p:tavLst>
                                        <p:tav tm="0">
                                          <p:val>
                                            <p:strVal val="#ppt_y+0.31"/>
                                          </p:val>
                                        </p:tav>
                                        <p:tav tm="100000">
                                          <p:val>
                                            <p:strVal val="#ppt_y+0.31"/>
                                          </p:val>
                                        </p:tav>
                                      </p:tavLst>
                                    </p:anim>
                                    <p:anim calcmode="lin" valueType="num">
                                      <p:cBhvr>
                                        <p:cTn id="27"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grpId="0" nodeType="clickEffect">
                                  <p:stCondLst>
                                    <p:cond delay="0"/>
                                  </p:stCondLst>
                                  <p:childTnLst>
                                    <p:set>
                                      <p:cBhvr>
                                        <p:cTn id="32" dur="1" fill="hold">
                                          <p:stCondLst>
                                            <p:cond delay="0"/>
                                          </p:stCondLst>
                                        </p:cTn>
                                        <p:tgtEl>
                                          <p:spTgt spid="1036"/>
                                        </p:tgtEl>
                                        <p:attrNameLst>
                                          <p:attrName>style.visibility</p:attrName>
                                        </p:attrNameLst>
                                      </p:cBhvr>
                                      <p:to>
                                        <p:strVal val="visible"/>
                                      </p:to>
                                    </p:set>
                                    <p:anim from="(-#ppt_w/2)" to="(#ppt_x)" calcmode="lin" valueType="num">
                                      <p:cBhvr>
                                        <p:cTn id="33" dur="600" fill="hold">
                                          <p:stCondLst>
                                            <p:cond delay="0"/>
                                          </p:stCondLst>
                                        </p:cTn>
                                        <p:tgtEl>
                                          <p:spTgt spid="1036"/>
                                        </p:tgtEl>
                                        <p:attrNameLst>
                                          <p:attrName>ppt_x</p:attrName>
                                        </p:attrNameLst>
                                      </p:cBhvr>
                                    </p:anim>
                                    <p:anim from="0" to="-1.0" calcmode="lin" valueType="num">
                                      <p:cBhvr>
                                        <p:cTn id="34" dur="200" decel="50000" autoRev="1" fill="hold">
                                          <p:stCondLst>
                                            <p:cond delay="600"/>
                                          </p:stCondLst>
                                        </p:cTn>
                                        <p:tgtEl>
                                          <p:spTgt spid="1036"/>
                                        </p:tgtEl>
                                        <p:attrNameLst>
                                          <p:attrName>xshear</p:attrName>
                                        </p:attrNameLst>
                                      </p:cBhvr>
                                    </p:anim>
                                    <p:animScale>
                                      <p:cBhvr>
                                        <p:cTn id="35" dur="200" decel="100000" autoRev="1" fill="hold">
                                          <p:stCondLst>
                                            <p:cond delay="600"/>
                                          </p:stCondLst>
                                        </p:cTn>
                                        <p:tgtEl>
                                          <p:spTgt spid="1036"/>
                                        </p:tgtEl>
                                      </p:cBhvr>
                                      <p:from x="100000" y="100000"/>
                                      <p:to x="80000" y="100000"/>
                                    </p:animScale>
                                    <p:anim by="(#ppt_h/3+#ppt_w*0.1)" calcmode="lin" valueType="num">
                                      <p:cBhvr additive="sum">
                                        <p:cTn id="36" dur="200" decel="100000" autoRev="1" fill="hold">
                                          <p:stCondLst>
                                            <p:cond delay="600"/>
                                          </p:stCondLst>
                                        </p:cTn>
                                        <p:tgtEl>
                                          <p:spTgt spid="1036"/>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43"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
                                        <p:tgtEl>
                                          <p:spTgt spid="10"/>
                                        </p:tgtEl>
                                      </p:cBhvr>
                                    </p:animEffect>
                                    <p:anim calcmode="lin" valueType="num">
                                      <p:cBhvr>
                                        <p:cTn id="42" dur="400" fill="hold"/>
                                        <p:tgtEl>
                                          <p:spTgt spid="10"/>
                                        </p:tgtEl>
                                        <p:attrNameLst>
                                          <p:attrName>ppt_x</p:attrName>
                                        </p:attrNameLst>
                                      </p:cBhvr>
                                      <p:tavLst>
                                        <p:tav tm="0">
                                          <p:val>
                                            <p:strVal val="#ppt_x"/>
                                          </p:val>
                                        </p:tav>
                                        <p:tav tm="100000">
                                          <p:val>
                                            <p:strVal val="#ppt_x"/>
                                          </p:val>
                                        </p:tav>
                                      </p:tavLst>
                                    </p:anim>
                                    <p:anim calcmode="lin" valueType="num">
                                      <p:cBhvr>
                                        <p:cTn id="43" dur="400" fill="hold"/>
                                        <p:tgtEl>
                                          <p:spTgt spid="10"/>
                                        </p:tgtEl>
                                        <p:attrNameLst>
                                          <p:attrName>ppt_y</p:attrName>
                                        </p:attrNameLst>
                                      </p:cBhvr>
                                      <p:tavLst>
                                        <p:tav tm="0">
                                          <p:val>
                                            <p:strVal val="#ppt_y+0.31"/>
                                          </p:val>
                                        </p:tav>
                                        <p:tav tm="100000">
                                          <p:val>
                                            <p:strVal val="#ppt_y+0.31"/>
                                          </p:val>
                                        </p:tav>
                                      </p:tavLst>
                                    </p:anim>
                                    <p:anim calcmode="lin" valueType="num">
                                      <p:cBhvr>
                                        <p:cTn id="44"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5"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Dgm spid="1026" grpId="0"/>
      <p:bldDgm spid="1036" grpId="0"/>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TERIMA KASIH</a:t>
            </a:r>
            <a:endParaRPr lang="id-ID" dirty="0"/>
          </a:p>
        </p:txBody>
      </p:sp>
      <p:sp>
        <p:nvSpPr>
          <p:cNvPr id="3" name="Content Placeholder 2"/>
          <p:cNvSpPr>
            <a:spLocks noGrp="1"/>
          </p:cNvSpPr>
          <p:nvPr>
            <p:ph idx="1"/>
          </p:nvPr>
        </p:nvSpPr>
        <p:spPr/>
        <p:txBody>
          <a:bodyPr/>
          <a:lstStyle/>
          <a:p>
            <a:pPr algn="ctr"/>
            <a:r>
              <a:rPr lang="id-ID" dirty="0" smtClean="0"/>
              <a:t>SEMOGA ALLAH MERIDH</a:t>
            </a:r>
            <a:r>
              <a:rPr lang="en-US" dirty="0" smtClean="0"/>
              <a:t>A</a:t>
            </a:r>
            <a:r>
              <a:rPr lang="id-ID" dirty="0" smtClean="0"/>
              <a:t>I KITA SEMUA DALAM UPAYA MENGEMBANGKAN KARAKTER SISWA  DALAM RANGKA MEMBANGUN KARAKTER BANGSA INDONESIA YANG MAJU, ADIL, DAN BERADAB.</a:t>
            </a:r>
            <a:endParaRPr lang="id-ID" dirty="0"/>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1165</Words>
  <Application>Microsoft Office PowerPoint</Application>
  <PresentationFormat>On-screen Show (4:3)</PresentationFormat>
  <Paragraphs>157</Paragraphs>
  <Slides>23</Slides>
  <Notes>4</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IMPLEMENTASI PENGEMBANGAN KARAKTER SISWA MELALUI LAYANAN BIMBINGAN DAN KONSELING DI SEKOLAH</vt:lpstr>
      <vt:lpstr>PENTINGNYA KARAKTER DALAM KEHIDUPAN</vt:lpstr>
      <vt:lpstr>PENTINGNYA KARAKTER DI MASYARAKAT</vt:lpstr>
      <vt:lpstr>DEFINISI KARAKTER</vt:lpstr>
      <vt:lpstr>KARAKTER UNGGUL</vt:lpstr>
      <vt:lpstr>KARAKTER YANG PERLU DIKEMBANGKAN</vt:lpstr>
      <vt:lpstr>KARAKTER YANG PERLU DIKEMBANGKAN MENURUT ISLAM</vt:lpstr>
      <vt:lpstr>PEMBINAAN KARAKTER</vt:lpstr>
      <vt:lpstr>PENGEMBANGAN KARAKTER MELALUI PENDIDIKAN</vt:lpstr>
      <vt:lpstr>IMPLEMENTASI PENGEMBANGAN KARAKTER</vt:lpstr>
      <vt:lpstr>EDUCATION QUALTY PARADIGM</vt:lpstr>
      <vt:lpstr>TAHAPAN PERKEMBANGAN KARAKTER SISWA SEKOLAH </vt:lpstr>
      <vt:lpstr>INITIAL STAGE OF CHARACTER BUILDING</vt:lpstr>
      <vt:lpstr>VALUES CLARIFICATION STAGE</vt:lpstr>
      <vt:lpstr>APLICATION STAGE</vt:lpstr>
      <vt:lpstr>STAGE OF MEANING</vt:lpstr>
      <vt:lpstr>STRATEGI PEMBELAJARAN KARAKTER</vt:lpstr>
      <vt:lpstr>Slide 18</vt:lpstr>
      <vt:lpstr>Contoh: Layanan Dasar Bimbingan</vt:lpstr>
      <vt:lpstr>Contoh: Perencanaan Individual</vt:lpstr>
      <vt:lpstr>Contoh: Layanan Responsif</vt:lpstr>
      <vt:lpstr>ACTIVITY OF COUNSELING</vt:lpstr>
      <vt:lpstr>TERIMA 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IMPLEMENTASI PENGEMBANGAN KARAKTER SISWA DALAM LAYANAN BIMBINGAN DAN KONSELING DI SEKOLAH</dc:title>
  <dc:creator>Direktur</dc:creator>
  <cp:lastModifiedBy>Hp</cp:lastModifiedBy>
  <cp:revision>20</cp:revision>
  <dcterms:created xsi:type="dcterms:W3CDTF">2011-05-04T01:20:09Z</dcterms:created>
  <dcterms:modified xsi:type="dcterms:W3CDTF">2011-12-15T10:01:11Z</dcterms:modified>
</cp:coreProperties>
</file>