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22"/>
  </p:notesMasterIdLst>
  <p:handoutMasterIdLst>
    <p:handoutMasterId r:id="rId23"/>
  </p:handoutMasterIdLst>
  <p:sldIdLst>
    <p:sldId id="264" r:id="rId2"/>
    <p:sldId id="257" r:id="rId3"/>
    <p:sldId id="277" r:id="rId4"/>
    <p:sldId id="275" r:id="rId5"/>
    <p:sldId id="258" r:id="rId6"/>
    <p:sldId id="259" r:id="rId7"/>
    <p:sldId id="266" r:id="rId8"/>
    <p:sldId id="260" r:id="rId9"/>
    <p:sldId id="268" r:id="rId10"/>
    <p:sldId id="267" r:id="rId11"/>
    <p:sldId id="269" r:id="rId12"/>
    <p:sldId id="261" r:id="rId13"/>
    <p:sldId id="272" r:id="rId14"/>
    <p:sldId id="273" r:id="rId15"/>
    <p:sldId id="274" r:id="rId16"/>
    <p:sldId id="262" r:id="rId17"/>
    <p:sldId id="278" r:id="rId18"/>
    <p:sldId id="270" r:id="rId19"/>
    <p:sldId id="263" r:id="rId20"/>
    <p:sldId id="271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B5B6A-94C9-4921-A4BC-53E465997FF7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21455-7402-4840-AF89-9B0389403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18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86AE87-ACC0-4E3C-9DAE-0B2CE4DEA60C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1176CA-AE71-493B-B5B5-D810953B8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14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0BE891-C8B9-45CC-8279-A714C5CDACCA}" type="slidenum">
              <a:rPr lang="zh-CN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5074" y="1772816"/>
            <a:ext cx="8363389" cy="2592288"/>
          </a:xfrm>
        </p:spPr>
        <p:txBody>
          <a:bodyPr anchor="t">
            <a:noAutofit/>
          </a:bodyPr>
          <a:lstStyle>
            <a:lvl1pPr algn="ctr">
              <a:defRPr sz="4400">
                <a:solidFill>
                  <a:srgbClr val="000066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51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767EA2-9294-4ACA-8F7D-A1CE22F130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8E7F89-A6FF-45CF-9D92-9F02E65153A5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528" y="1214438"/>
            <a:ext cx="7358062" cy="1757362"/>
          </a:xfrm>
        </p:spPr>
        <p:txBody>
          <a:bodyPr rtlCol="0"/>
          <a:lstStyle/>
          <a:p>
            <a:pPr>
              <a:defRPr/>
            </a:pP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IMPLEMENTATION </a:t>
            </a:r>
            <a:r>
              <a:rPr lang="en-US" sz="2400" b="1" dirty="0"/>
              <a:t>OF PEACE EDUCATION PEDAGOGY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IN </a:t>
            </a:r>
            <a:r>
              <a:rPr lang="en-US" sz="2400" b="1" dirty="0"/>
              <a:t>THE PROCESS OF LEARNING AND COUNSELING</a:t>
            </a:r>
            <a:endParaRPr lang="id-ID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143000" y="3124200"/>
            <a:ext cx="716915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algn="ctr" eaLnBrk="0" hangingPunct="0">
              <a:defRPr/>
            </a:pPr>
            <a:r>
              <a:rPr lang="en-US" sz="2200" b="1" dirty="0">
                <a:latin typeface="+mj-lt"/>
                <a:cs typeface="Times New Roman" panose="02020603050405020304" pitchFamily="18" charset="0"/>
              </a:rPr>
              <a:t>Seminar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Antarabangsa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Intervensi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Pengujian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Psikologi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Kaunseling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Dalam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Pendidikan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&amp; </a:t>
            </a:r>
            <a:r>
              <a:rPr lang="en-US" sz="2200" b="1" dirty="0" err="1" smtClean="0">
                <a:latin typeface="+mj-lt"/>
                <a:cs typeface="Times New Roman" panose="02020603050405020304" pitchFamily="18" charset="0"/>
              </a:rPr>
              <a:t>Organisasi</a:t>
            </a:r>
            <a:r>
              <a:rPr lang="en-US" sz="2200" b="1" dirty="0" smtClean="0">
                <a:latin typeface="+mj-lt"/>
                <a:cs typeface="Times New Roman" panose="02020603050405020304" pitchFamily="18" charset="0"/>
              </a:rPr>
              <a:t>,</a:t>
            </a:r>
          </a:p>
          <a:p>
            <a:pPr algn="ctr" eaLnBrk="0" hangingPunct="0">
              <a:defRPr/>
            </a:pPr>
            <a:r>
              <a:rPr lang="en-US" sz="2200" b="1" dirty="0" smtClean="0">
                <a:latin typeface="+mj-lt"/>
                <a:cs typeface="Times New Roman" panose="02020603050405020304" pitchFamily="18" charset="0"/>
              </a:rPr>
              <a:t> 8-10 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November </a:t>
            </a:r>
            <a:r>
              <a:rPr lang="en-US" sz="2200" b="1" dirty="0" smtClean="0">
                <a:latin typeface="+mj-lt"/>
                <a:cs typeface="Times New Roman" panose="02020603050405020304" pitchFamily="18" charset="0"/>
              </a:rPr>
              <a:t>2017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Universiti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j-lt"/>
                <a:cs typeface="Times New Roman" panose="02020603050405020304" pitchFamily="18" charset="0"/>
              </a:rPr>
              <a:t>Pendidikan</a:t>
            </a:r>
            <a:r>
              <a:rPr lang="en-US" sz="22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+mj-lt"/>
                <a:cs typeface="Times New Roman" panose="02020603050405020304" pitchFamily="18" charset="0"/>
              </a:rPr>
              <a:t>Sultan Idris </a:t>
            </a:r>
            <a:r>
              <a:rPr lang="en-US" sz="2200" dirty="0">
                <a:latin typeface="+mj-lt"/>
                <a:cs typeface="Times New Roman" panose="02020603050405020304" pitchFamily="18" charset="0"/>
              </a:rPr>
              <a:t/>
            </a:r>
            <a:br>
              <a:rPr lang="en-US" sz="2200" dirty="0">
                <a:latin typeface="+mj-lt"/>
                <a:cs typeface="Times New Roman" panose="02020603050405020304" pitchFamily="18" charset="0"/>
              </a:rPr>
            </a:br>
            <a:endParaRPr lang="en-US" sz="2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Sunaryo</a:t>
            </a:r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Kartadinata</a:t>
            </a:r>
            <a:endParaRPr lang="en-US" sz="2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Riswanda</a:t>
            </a:r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Setiadi</a:t>
            </a:r>
            <a:endParaRPr lang="en-US" sz="2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Ilfiandra</a:t>
            </a:r>
            <a:endParaRPr lang="en-US" sz="2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UNIVERSITAS PENDIDIKAN INDONESIA</a:t>
            </a:r>
          </a:p>
        </p:txBody>
      </p:sp>
      <p:pic>
        <p:nvPicPr>
          <p:cNvPr id="194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28600"/>
            <a:ext cx="12192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1045528" y="2971800"/>
            <a:ext cx="7358062" cy="158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330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191000" cy="57149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BACKGROUND AND </a:t>
            </a:r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DEVELOPMENT OF PEACE EDUCATION PEDDAGOGY</a:t>
            </a:r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002060"/>
                </a:solidFill>
              </a:rPr>
              <a:t>FINDINGS AND FURTHER DEVELOPMENT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Focus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5486400" cy="57149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World Education Forum 2000</a:t>
            </a:r>
            <a:r>
              <a:rPr lang="en-US" sz="2400" b="1" dirty="0" smtClean="0">
                <a:sym typeface="Wingdings" panose="05000000000000000000" pitchFamily="2" charset="2"/>
              </a:rPr>
              <a:t> access </a:t>
            </a:r>
            <a:r>
              <a:rPr lang="en-US" sz="2400" dirty="0" smtClean="0">
                <a:sym typeface="Wingdings" panose="05000000000000000000" pitchFamily="2" charset="2"/>
              </a:rPr>
              <a:t>of learning, mutual understanding,</a:t>
            </a:r>
            <a:r>
              <a:rPr lang="en-US" sz="2400" b="1" dirty="0" smtClean="0">
                <a:sym typeface="Wingdings" panose="05000000000000000000" pitchFamily="2" charset="2"/>
              </a:rPr>
              <a:t> </a:t>
            </a:r>
            <a:r>
              <a:rPr lang="en-US" sz="2400" dirty="0" smtClean="0"/>
              <a:t>essential </a:t>
            </a:r>
            <a:r>
              <a:rPr lang="en-US" sz="2400" dirty="0"/>
              <a:t>life skills in the development of a culture of </a:t>
            </a:r>
            <a:r>
              <a:rPr lang="en-US" sz="2400" dirty="0" smtClean="0"/>
              <a:t>peace</a:t>
            </a:r>
          </a:p>
          <a:p>
            <a:r>
              <a:rPr lang="en-US" sz="2400" b="1" dirty="0"/>
              <a:t>World Education </a:t>
            </a:r>
            <a:r>
              <a:rPr lang="en-US" sz="2400" b="1" dirty="0" smtClean="0"/>
              <a:t>Forum 2015</a:t>
            </a:r>
          </a:p>
          <a:p>
            <a:r>
              <a:rPr lang="en-US" sz="2400" b="1" dirty="0" smtClean="0"/>
              <a:t>Convention of the Child Rights</a:t>
            </a:r>
            <a:r>
              <a:rPr lang="en-US" sz="2400" b="1" dirty="0" smtClean="0">
                <a:sym typeface="Wingdings" panose="05000000000000000000" pitchFamily="2" charset="2"/>
              </a:rPr>
              <a:t></a:t>
            </a:r>
            <a:r>
              <a:rPr lang="en-US" sz="2400" dirty="0"/>
              <a:t> education to promote peace, human rights and social responsibility</a:t>
            </a:r>
            <a:endParaRPr lang="en-US" sz="2400" b="1" dirty="0" smtClean="0"/>
          </a:p>
          <a:p>
            <a:r>
              <a:rPr lang="en-US" sz="2400" b="1" dirty="0" smtClean="0"/>
              <a:t>Lessons learned from several countries (Finland, Australia, Japan, Germany)</a:t>
            </a:r>
          </a:p>
          <a:p>
            <a:r>
              <a:rPr lang="en-US" sz="2400" b="1" dirty="0" smtClean="0"/>
              <a:t>One Asia Convention, 2014</a:t>
            </a:r>
          </a:p>
          <a:p>
            <a:r>
              <a:rPr lang="en-US" sz="2400" b="1" dirty="0" smtClean="0"/>
              <a:t>Pioneering work by Loretta Navarro Castro in Miriam College,  Philippines </a:t>
            </a: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457200"/>
            <a:ext cx="28194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Inspiring Events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6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572000" cy="571499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en-US" sz="2400" b="1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b="1" dirty="0" smtClean="0"/>
              <a:t>Incheon </a:t>
            </a:r>
            <a:r>
              <a:rPr lang="en-US" sz="2400" b="1" dirty="0"/>
              <a:t>Declaration of World Education Forum 2015 </a:t>
            </a:r>
            <a:r>
              <a:rPr lang="en-US" sz="2400" b="1" dirty="0">
                <a:sym typeface="Wingdings" panose="05000000000000000000" pitchFamily="2" charset="2"/>
              </a:rPr>
              <a:t></a:t>
            </a:r>
            <a:r>
              <a:rPr lang="en-US" sz="2400" b="1" dirty="0">
                <a:solidFill>
                  <a:srgbClr val="C00000"/>
                </a:solidFill>
                <a:sym typeface="Wingdings" panose="05000000000000000000" pitchFamily="2" charset="2"/>
              </a:rPr>
              <a:t> SDG4</a:t>
            </a:r>
            <a:r>
              <a:rPr lang="en-US" sz="2400" b="1" dirty="0">
                <a:sym typeface="Wingdings" panose="05000000000000000000" pitchFamily="2" charset="2"/>
              </a:rPr>
              <a:t> </a:t>
            </a:r>
            <a:r>
              <a:rPr lang="en-US" sz="2400" b="1" dirty="0"/>
              <a:t>educational vision of 2030: </a:t>
            </a:r>
            <a:r>
              <a:rPr lang="en-US" sz="2400" b="1" dirty="0" smtClean="0">
                <a:solidFill>
                  <a:srgbClr val="FF0000"/>
                </a:solidFill>
              </a:rPr>
              <a:t>“ensure </a:t>
            </a:r>
            <a:r>
              <a:rPr lang="en-US" sz="2400" b="1" dirty="0">
                <a:solidFill>
                  <a:srgbClr val="FF0000"/>
                </a:solidFill>
              </a:rPr>
              <a:t>inclusive and equitable quality education and lifelong learning for all”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	</a:t>
            </a:r>
            <a:r>
              <a:rPr lang="en-US" sz="2400" b="1" dirty="0">
                <a:sym typeface="Wingdings" panose="05000000000000000000" pitchFamily="2" charset="2"/>
              </a:rPr>
              <a:t> </a:t>
            </a:r>
            <a:r>
              <a:rPr lang="en-US" sz="2400" b="1" dirty="0">
                <a:solidFill>
                  <a:srgbClr val="0070C0"/>
                </a:solidFill>
              </a:rPr>
              <a:t>“…education is essential  for peace,  tolerance, human 		fulfilment and   sustainable development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peace should be the </a:t>
            </a:r>
            <a:r>
              <a:rPr lang="en-US" sz="2400" b="1" dirty="0">
                <a:solidFill>
                  <a:srgbClr val="C00000"/>
                </a:solidFill>
              </a:rPr>
              <a:t>SUSTAINABLE DEVELOPMENT GOAL OF EDUCATION</a:t>
            </a:r>
            <a:r>
              <a:rPr lang="en-US" sz="2400" b="1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SDG4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Education Vision 2030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648200" cy="60960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Education in crisis</a:t>
            </a:r>
            <a:r>
              <a:rPr lang="en-US" sz="2800" b="1" dirty="0" smtClean="0">
                <a:sym typeface="Wingdings" panose="05000000000000000000" pitchFamily="2" charset="2"/>
              </a:rPr>
              <a:t> pillars of learning</a:t>
            </a:r>
          </a:p>
          <a:p>
            <a:pPr lvl="1"/>
            <a:r>
              <a:rPr lang="en-US" sz="2400" dirty="0"/>
              <a:t>to live </a:t>
            </a:r>
            <a:r>
              <a:rPr lang="en-US" sz="2400" dirty="0" smtClean="0"/>
              <a:t>together vs excellences </a:t>
            </a:r>
          </a:p>
          <a:p>
            <a:pPr lvl="1"/>
            <a:r>
              <a:rPr lang="en-US" sz="2400" dirty="0" smtClean="0"/>
              <a:t>Communication-collaboration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0070C0"/>
                </a:solidFill>
              </a:rPr>
              <a:t>Educational malfunction</a:t>
            </a:r>
          </a:p>
          <a:p>
            <a:pPr lvl="1"/>
            <a:r>
              <a:rPr lang="en-US" sz="2400" dirty="0"/>
              <a:t>"culture of </a:t>
            </a:r>
            <a:r>
              <a:rPr lang="en-US" sz="2400" dirty="0" smtClean="0"/>
              <a:t>testing“</a:t>
            </a:r>
          </a:p>
          <a:p>
            <a:pPr lvl="1"/>
            <a:r>
              <a:rPr lang="en-US" sz="2400" dirty="0"/>
              <a:t>"cultural literacy"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endParaRPr lang="en-US" sz="2800" b="1" dirty="0" smtClean="0"/>
          </a:p>
          <a:p>
            <a:r>
              <a:rPr lang="en-US" sz="2800" b="1" dirty="0" smtClean="0"/>
              <a:t>Individual emphasis vs collective emphasis</a:t>
            </a:r>
          </a:p>
          <a:p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en-US" sz="2800" b="1" dirty="0" smtClean="0">
                <a:solidFill>
                  <a:srgbClr val="FF0000"/>
                </a:solidFill>
              </a:rPr>
              <a:t>EDUCATION SEEMS TO FAIL 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Educational Anomalies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9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876800" cy="5714999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Student conflicts</a:t>
            </a:r>
          </a:p>
          <a:p>
            <a:endParaRPr lang="en-US" sz="2800" b="1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Students’ violent and deviant behaviors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Issuance of Ministerial Regulations,</a:t>
            </a:r>
          </a:p>
          <a:p>
            <a:pPr lvl="1"/>
            <a:r>
              <a:rPr lang="en-US" sz="2400" dirty="0"/>
              <a:t>Minister of Education and Culture of the Republic of Indonesia No. 82 of 2015 on the Prevention and Countermeasures of Violence in Education</a:t>
            </a:r>
            <a:endParaRPr lang="en-US" sz="2400" b="1" dirty="0" smtClean="0"/>
          </a:p>
          <a:p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81000"/>
            <a:ext cx="28194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Un-peaceful Phenomenon: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A Case of Indonesia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2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343400" cy="571499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/>
              <a:t>Peace is not only perceived as the absence of war, conflict, riots, violence, and conflict resolution, but also as </a:t>
            </a:r>
            <a:r>
              <a:rPr lang="en-US" altLang="en-US" sz="2800" b="1" dirty="0" smtClean="0">
                <a:solidFill>
                  <a:srgbClr val="C00000"/>
                </a:solidFill>
              </a:rPr>
              <a:t>mindset of peace and life skills for sustainable peace</a:t>
            </a:r>
            <a:r>
              <a:rPr lang="en-US" altLang="en-US" sz="2800" b="1" dirty="0" smtClean="0"/>
              <a:t>. Peaceful school culture should be created to learners’ mindset of peace and peaceful life.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How Peace to be Perceived…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6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114800" cy="57149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 series of collaborative research</a:t>
            </a:r>
          </a:p>
          <a:p>
            <a:pPr lvl="1"/>
            <a:r>
              <a:rPr lang="en-US" sz="2400" b="1" dirty="0" smtClean="0"/>
              <a:t>Finland</a:t>
            </a:r>
          </a:p>
          <a:p>
            <a:pPr lvl="1"/>
            <a:r>
              <a:rPr lang="en-US" sz="2400" b="1" dirty="0" smtClean="0"/>
              <a:t>Australia</a:t>
            </a:r>
          </a:p>
          <a:p>
            <a:pPr lvl="1"/>
            <a:r>
              <a:rPr lang="en-US" sz="2400" b="1" dirty="0" smtClean="0"/>
              <a:t>Japan</a:t>
            </a:r>
          </a:p>
          <a:p>
            <a:pPr lvl="1"/>
            <a:r>
              <a:rPr lang="en-US" sz="2400" b="1" dirty="0" smtClean="0"/>
              <a:t>Germany</a:t>
            </a:r>
          </a:p>
          <a:p>
            <a:r>
              <a:rPr lang="en-US" sz="2400" b="1" dirty="0" smtClean="0"/>
              <a:t>Peace building is collaborative</a:t>
            </a:r>
          </a:p>
          <a:p>
            <a:r>
              <a:rPr lang="en-US" sz="2400" b="1" dirty="0" smtClean="0"/>
              <a:t>The creation of peace culture</a:t>
            </a:r>
            <a:r>
              <a:rPr lang="en-US" sz="2400" b="1" dirty="0" smtClean="0">
                <a:sym typeface="Wingdings" panose="05000000000000000000" pitchFamily="2" charset="2"/>
              </a:rPr>
              <a:t> in school setting</a:t>
            </a:r>
            <a:endParaRPr lang="en-US" sz="2400" b="1" dirty="0" smtClean="0"/>
          </a:p>
          <a:p>
            <a:r>
              <a:rPr lang="en-US" sz="2400" b="1" dirty="0" smtClean="0"/>
              <a:t>Focus on mind</a:t>
            </a:r>
          </a:p>
          <a:p>
            <a:r>
              <a:rPr lang="en-US" sz="2400" b="1" dirty="0" smtClean="0"/>
              <a:t>Teacher as a role model</a:t>
            </a: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Model of Peace Education Pedagogy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6172200" cy="56388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endParaRPr lang="en-US" altLang="en-US" sz="2800" b="1" dirty="0" smtClean="0"/>
          </a:p>
          <a:p>
            <a:pPr marL="0" indent="0" eaLnBrk="1" hangingPunct="1">
              <a:buNone/>
            </a:pPr>
            <a:r>
              <a:rPr lang="en-US" altLang="en-US" sz="2800" b="1" dirty="0" smtClean="0"/>
              <a:t>Cognitive style and violent behavior trends among 4-5 grade children show :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2800" b="1" dirty="0" smtClean="0"/>
              <a:t>Tend to be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undifferentiated styles</a:t>
            </a:r>
            <a:r>
              <a:rPr lang="en-US" altLang="en-US" sz="2800" b="1" dirty="0" smtClean="0"/>
              <a:t> that describe linear, dichotomous, and more lefty hemispheric thinking processes.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2800" b="1" dirty="0" smtClean="0"/>
              <a:t>There is a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normative belief</a:t>
            </a:r>
            <a:r>
              <a:rPr lang="en-US" altLang="en-US" sz="2800" b="1" dirty="0" smtClean="0"/>
              <a:t> in child cognition that violence is justified to be reciprocated.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2800" b="1" dirty="0" smtClean="0">
                <a:solidFill>
                  <a:srgbClr val="FF0000"/>
                </a:solidFill>
              </a:rPr>
              <a:t>Behavioral patterns</a:t>
            </a:r>
            <a:r>
              <a:rPr lang="en-US" altLang="en-US" sz="2800" b="1" dirty="0" smtClean="0"/>
              <a:t> or retaliatory actions tend to be done by reaction of aggression and physical action.</a:t>
            </a:r>
          </a:p>
          <a:p>
            <a:pPr eaLnBrk="1" hangingPunct="1"/>
            <a:endParaRPr lang="en-US" altLang="en-US" sz="2800" b="1" dirty="0" smtClean="0"/>
          </a:p>
          <a:p>
            <a:pPr eaLnBrk="1" hangingPunct="1"/>
            <a:endParaRPr lang="en-US" altLang="en-US" sz="28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0" y="457200"/>
            <a:ext cx="1905000" cy="5257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Why Mind …?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7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5029200" cy="571499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2400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b="1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/>
              <a:t>The </a:t>
            </a:r>
            <a:r>
              <a:rPr lang="en-US" sz="2400" b="1" dirty="0"/>
              <a:t>classroom learning atmosphere reflects the peace exemplified in the verbal and nonverbal behaviors of the </a:t>
            </a:r>
            <a:r>
              <a:rPr lang="en-US" sz="2400" b="1" dirty="0">
                <a:solidFill>
                  <a:srgbClr val="FF0000"/>
                </a:solidFill>
              </a:rPr>
              <a:t>students at the rate of 56</a:t>
            </a:r>
            <a:r>
              <a:rPr lang="en-US" sz="2400" b="1" dirty="0" smtClean="0">
                <a:solidFill>
                  <a:srgbClr val="FF0000"/>
                </a:solidFill>
              </a:rPr>
              <a:t>% </a:t>
            </a:r>
            <a:r>
              <a:rPr lang="en-US" sz="2400" b="1" dirty="0" smtClean="0">
                <a:sym typeface="Wingdings" panose="05000000000000000000" pitchFamily="2" charset="2"/>
              </a:rPr>
              <a:t> </a:t>
            </a:r>
            <a:r>
              <a:rPr lang="en-US" sz="2400" b="1" dirty="0" smtClean="0"/>
              <a:t>in </a:t>
            </a:r>
            <a:r>
              <a:rPr lang="en-US" sz="2400" b="1" dirty="0"/>
              <a:t>the learning environment, there still appears violent behavior among students. </a:t>
            </a:r>
            <a:endParaRPr lang="en-US" sz="2400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/>
              <a:t>T</a:t>
            </a:r>
            <a:r>
              <a:rPr lang="en-US" sz="2400" b="1" dirty="0" smtClean="0"/>
              <a:t>eacher's </a:t>
            </a:r>
            <a:r>
              <a:rPr lang="en-US" sz="2400" b="1" dirty="0"/>
              <a:t>efforts to create a </a:t>
            </a:r>
            <a:r>
              <a:rPr lang="en-US" sz="2400" b="1" dirty="0">
                <a:solidFill>
                  <a:srgbClr val="FF0000"/>
                </a:solidFill>
              </a:rPr>
              <a:t>peaceful class atmosphere are at 65.76%,</a:t>
            </a:r>
            <a:r>
              <a:rPr lang="en-US" sz="2400" b="1" dirty="0"/>
              <a:t> </a:t>
            </a:r>
            <a:r>
              <a:rPr lang="en-US" sz="2400" b="1" dirty="0" smtClean="0">
                <a:sym typeface="Wingdings" panose="05000000000000000000" pitchFamily="2" charset="2"/>
              </a:rPr>
              <a:t> </a:t>
            </a:r>
            <a:r>
              <a:rPr lang="en-US" sz="2400" b="1" dirty="0" smtClean="0"/>
              <a:t>the </a:t>
            </a:r>
            <a:r>
              <a:rPr lang="en-US" sz="2400" b="1" dirty="0"/>
              <a:t>teacher's behaviors still contain  actions that do not support the realization of an atmosphere of peaceful class optimally</a:t>
            </a:r>
            <a:r>
              <a:rPr lang="en-US" sz="2400" b="1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/>
              <a:t>T</a:t>
            </a:r>
            <a:r>
              <a:rPr lang="en-US" sz="2400" b="1" dirty="0" smtClean="0"/>
              <a:t>he </a:t>
            </a:r>
            <a:r>
              <a:rPr lang="en-US" sz="2400" b="1" dirty="0"/>
              <a:t>trend seemingly showed that Finland's predisposition of peace </a:t>
            </a:r>
            <a:r>
              <a:rPr lang="en-US" sz="2400" b="1" dirty="0" smtClean="0"/>
              <a:t>was </a:t>
            </a:r>
            <a:r>
              <a:rPr lang="en-US" sz="2400" b="1" dirty="0"/>
              <a:t>more </a:t>
            </a:r>
            <a:r>
              <a:rPr lang="en-US" sz="2400" b="1" dirty="0" smtClean="0">
                <a:solidFill>
                  <a:srgbClr val="FF0000"/>
                </a:solidFill>
              </a:rPr>
              <a:t>intrapersona</a:t>
            </a:r>
            <a:r>
              <a:rPr lang="en-US" sz="2400" b="1" dirty="0" smtClean="0"/>
              <a:t>l than </a:t>
            </a:r>
            <a:r>
              <a:rPr lang="en-US" sz="2400" b="1" dirty="0"/>
              <a:t>Indonesian students</a:t>
            </a:r>
            <a:r>
              <a:rPr lang="en-US" sz="2400" b="1" dirty="0" smtClean="0"/>
              <a:t>. </a:t>
            </a:r>
            <a:endParaRPr lang="en-US" sz="2400" b="1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457200"/>
            <a:ext cx="2819400" cy="5715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We Need to Create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Peaceful Classroom Atmosphere 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37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495800" cy="571499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C00000"/>
                </a:solidFill>
              </a:rPr>
              <a:t>Holistic</a:t>
            </a:r>
            <a:r>
              <a:rPr lang="en-US" altLang="en-US" sz="2800" b="1" dirty="0" smtClean="0"/>
              <a:t>, oriented towards cognitive development, affective and peaceful behavior as a whole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C00000"/>
                </a:solidFill>
              </a:rPr>
              <a:t>Participatory</a:t>
            </a:r>
            <a:r>
              <a:rPr lang="en-US" altLang="en-US" sz="2800" b="1" dirty="0" smtClean="0"/>
              <a:t>, giving space for students to explore, share and cooperate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C00000"/>
                </a:solidFill>
              </a:rPr>
              <a:t>Co-operative</a:t>
            </a:r>
            <a:r>
              <a:rPr lang="en-US" altLang="en-US" sz="2800" b="1" dirty="0" smtClean="0"/>
              <a:t>, giving students space to study and cooperate, rather than to compete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C00000"/>
                </a:solidFill>
              </a:rPr>
              <a:t>Experiential</a:t>
            </a:r>
            <a:r>
              <a:rPr lang="en-US" altLang="en-US" sz="2800" b="1" dirty="0" smtClean="0"/>
              <a:t>, learning with direct experience in the class so that direct </a:t>
            </a:r>
            <a:r>
              <a:rPr lang="en-US" altLang="en-US" sz="2800" b="1" dirty="0" err="1" smtClean="0"/>
              <a:t>teachinhg</a:t>
            </a:r>
            <a:r>
              <a:rPr lang="en-US" altLang="en-US" sz="2800" b="1" dirty="0" smtClean="0"/>
              <a:t> can be minimized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533400"/>
            <a:ext cx="3048000" cy="5715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Key principles of </a:t>
            </a:r>
            <a:r>
              <a:rPr lang="en-US" sz="3200" b="1" dirty="0">
                <a:solidFill>
                  <a:srgbClr val="FF0000"/>
                </a:solidFill>
              </a:rPr>
              <a:t>development of </a:t>
            </a:r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peace education pedagogy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9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4343400" cy="5714999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Areas of</a:t>
            </a:r>
            <a:r>
              <a:rPr lang="en-US" sz="2400" b="1" dirty="0" smtClean="0">
                <a:solidFill>
                  <a:srgbClr val="FF0000"/>
                </a:solidFill>
              </a:rPr>
              <a:t> learning</a:t>
            </a:r>
            <a:r>
              <a:rPr lang="en-US" sz="2400" b="1" dirty="0" smtClean="0"/>
              <a:t> </a:t>
            </a:r>
            <a:r>
              <a:rPr lang="en-US" sz="2400" b="1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guidance and </a:t>
            </a:r>
            <a:r>
              <a:rPr lang="en-US" sz="2400" b="1" dirty="0" smtClean="0">
                <a:solidFill>
                  <a:srgbClr val="FF0000"/>
                </a:solidFill>
              </a:rPr>
              <a:t>counseling</a:t>
            </a:r>
            <a:r>
              <a:rPr lang="en-US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LAYANAN DASAR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Five indicators</a:t>
            </a:r>
            <a:r>
              <a:rPr lang="en-US" sz="2400" b="1" dirty="0"/>
              <a:t> of the peaceful classroom atmosphere </a:t>
            </a:r>
            <a:r>
              <a:rPr lang="en-US" sz="2400" b="1" dirty="0" smtClean="0"/>
              <a:t>:</a:t>
            </a:r>
          </a:p>
          <a:p>
            <a:pPr lvl="1"/>
            <a:r>
              <a:rPr lang="en-US" sz="2400" b="1" dirty="0" smtClean="0"/>
              <a:t>(</a:t>
            </a:r>
            <a:r>
              <a:rPr lang="en-US" sz="2400" b="1" dirty="0"/>
              <a:t>1) listening to when others are speaking, </a:t>
            </a:r>
            <a:endParaRPr lang="en-US" sz="2400" b="1" dirty="0" smtClean="0"/>
          </a:p>
          <a:p>
            <a:pPr lvl="1"/>
            <a:r>
              <a:rPr lang="en-US" sz="2400" b="1" dirty="0" smtClean="0"/>
              <a:t>(</a:t>
            </a:r>
            <a:r>
              <a:rPr lang="en-US" sz="2400" b="1" dirty="0"/>
              <a:t>2) not isolating themselves or others in class communication</a:t>
            </a:r>
            <a:r>
              <a:rPr lang="en-US" sz="2400" b="1" dirty="0" smtClean="0"/>
              <a:t>,</a:t>
            </a:r>
          </a:p>
          <a:p>
            <a:pPr lvl="1"/>
            <a:r>
              <a:rPr lang="en-US" sz="2400" b="1" dirty="0" smtClean="0"/>
              <a:t> </a:t>
            </a:r>
            <a:r>
              <a:rPr lang="en-US" sz="2400" b="1" dirty="0"/>
              <a:t>(3) saying politely</a:t>
            </a:r>
            <a:r>
              <a:rPr lang="en-US" sz="2400" b="1" dirty="0" smtClean="0"/>
              <a:t>,</a:t>
            </a:r>
          </a:p>
          <a:p>
            <a:pPr lvl="1"/>
            <a:r>
              <a:rPr lang="en-US" sz="2400" b="1" dirty="0" smtClean="0"/>
              <a:t> </a:t>
            </a:r>
            <a:r>
              <a:rPr lang="en-US" sz="2400" b="1" dirty="0"/>
              <a:t>(4) </a:t>
            </a:r>
            <a:r>
              <a:rPr lang="en-US" sz="2400" b="1" dirty="0" smtClean="0"/>
              <a:t>only using good words, </a:t>
            </a:r>
          </a:p>
          <a:p>
            <a:pPr lvl="1"/>
            <a:r>
              <a:rPr lang="en-US" sz="2400" b="1" dirty="0" smtClean="0"/>
              <a:t>(</a:t>
            </a:r>
            <a:r>
              <a:rPr lang="en-US" sz="2400" b="1" dirty="0"/>
              <a:t>5) </a:t>
            </a:r>
            <a:r>
              <a:rPr lang="en-US" sz="2400" b="1" dirty="0" smtClean="0"/>
              <a:t>respecting others</a:t>
            </a: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457200"/>
            <a:ext cx="30480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Model of Implementation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572000" cy="5714999"/>
          </a:xfrm>
        </p:spPr>
        <p:txBody>
          <a:bodyPr>
            <a:normAutofit/>
          </a:bodyPr>
          <a:lstStyle/>
          <a:p>
            <a:r>
              <a:rPr lang="en-US" sz="2800" b="1" dirty="0"/>
              <a:t> significant changes occurred in the </a:t>
            </a:r>
            <a:r>
              <a:rPr lang="en-US" sz="2800" b="1" dirty="0" smtClean="0"/>
              <a:t>aspects of </a:t>
            </a:r>
            <a:r>
              <a:rPr lang="en-US" sz="2800" b="1" dirty="0" smtClean="0">
                <a:solidFill>
                  <a:srgbClr val="FF0000"/>
                </a:solidFill>
              </a:rPr>
              <a:t>respect </a:t>
            </a:r>
            <a:r>
              <a:rPr lang="en-US" sz="2800" b="1" dirty="0">
                <a:solidFill>
                  <a:srgbClr val="FF0000"/>
                </a:solidFill>
              </a:rPr>
              <a:t>of others</a:t>
            </a:r>
            <a:r>
              <a:rPr lang="en-US" sz="2800" b="1" dirty="0"/>
              <a:t> in female students of vocational school. But there is no significant change in other aspects, in male and female students of high school and vocational school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86400" y="533400"/>
            <a:ext cx="28194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Findings…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5105400" cy="5714999"/>
          </a:xfrm>
        </p:spPr>
        <p:txBody>
          <a:bodyPr>
            <a:noAutofit/>
          </a:bodyPr>
          <a:lstStyle/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A </a:t>
            </a:r>
            <a:r>
              <a:rPr lang="en-US" sz="2400" b="1" dirty="0"/>
              <a:t>growing classroom atmosphere can </a:t>
            </a:r>
            <a:r>
              <a:rPr lang="en-US" sz="2400" b="1" dirty="0">
                <a:solidFill>
                  <a:srgbClr val="FF0000"/>
                </a:solidFill>
              </a:rPr>
              <a:t>encourage active involvement</a:t>
            </a:r>
            <a:r>
              <a:rPr lang="en-US" sz="2400" b="1" dirty="0"/>
              <a:t> of students to participate,  but such participation is </a:t>
            </a:r>
            <a:r>
              <a:rPr lang="en-US" sz="2400" b="1" dirty="0">
                <a:solidFill>
                  <a:srgbClr val="FF0000"/>
                </a:solidFill>
              </a:rPr>
              <a:t>not yet fully based on the internal strength</a:t>
            </a:r>
            <a:r>
              <a:rPr lang="en-US" sz="2400" b="1" dirty="0"/>
              <a:t> of the self.</a:t>
            </a:r>
          </a:p>
          <a:p>
            <a:pPr lvl="0"/>
            <a:r>
              <a:rPr lang="en-US" sz="2400" b="1" dirty="0"/>
              <a:t>Five indicators of peaceful-class </a:t>
            </a:r>
            <a:r>
              <a:rPr lang="en-US" sz="2400" b="1" dirty="0">
                <a:solidFill>
                  <a:srgbClr val="FF0000"/>
                </a:solidFill>
              </a:rPr>
              <a:t>atmospheric behavior appear not as a sequential </a:t>
            </a:r>
            <a:r>
              <a:rPr lang="en-US" sz="2400" b="1" dirty="0"/>
              <a:t>developmental process but occur throughout the process. However, this tendency does not seem to be a strongly internalized force.</a:t>
            </a:r>
          </a:p>
          <a:p>
            <a:pPr lvl="0"/>
            <a:r>
              <a:rPr lang="en-US" sz="2400" b="1" dirty="0" smtClean="0"/>
              <a:t>Both in learning and counseling and counseling , there was …</a:t>
            </a:r>
            <a:r>
              <a:rPr lang="en-US" sz="2400" b="1" i="1" dirty="0" smtClean="0">
                <a:solidFill>
                  <a:srgbClr val="0070C0"/>
                </a:solidFill>
              </a:rPr>
              <a:t>(continued…)</a:t>
            </a:r>
          </a:p>
          <a:p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86400" y="457200"/>
            <a:ext cx="28194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Continued…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6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5105400" cy="5714999"/>
          </a:xfrm>
        </p:spPr>
        <p:txBody>
          <a:bodyPr>
            <a:noAutofit/>
          </a:bodyPr>
          <a:lstStyle/>
          <a:p>
            <a:pPr lvl="0"/>
            <a:r>
              <a:rPr lang="en-US" sz="2000" b="1" dirty="0"/>
              <a:t>Both in learning and counseling and counseling , there was a dynamics that </a:t>
            </a:r>
            <a:r>
              <a:rPr lang="en-US" sz="2000" b="1" dirty="0" smtClean="0"/>
              <a:t>a </a:t>
            </a:r>
            <a:r>
              <a:rPr lang="en-US" sz="2000" b="1" dirty="0"/>
              <a:t>dynamics that could be formulated into stages or elements of the process of development of mindset and peace behavior. Those stages or elements are:</a:t>
            </a:r>
          </a:p>
          <a:p>
            <a:pPr lvl="1"/>
            <a:r>
              <a:rPr lang="en-US" sz="2000" b="1" dirty="0"/>
              <a:t>a. </a:t>
            </a:r>
            <a:r>
              <a:rPr lang="en-US" sz="2000" b="1" dirty="0" smtClean="0">
                <a:solidFill>
                  <a:srgbClr val="FF0000"/>
                </a:solidFill>
              </a:rPr>
              <a:t>Structure</a:t>
            </a:r>
            <a:r>
              <a:rPr lang="en-US" sz="2000" b="1" dirty="0" smtClean="0"/>
              <a:t> </a:t>
            </a:r>
            <a:r>
              <a:rPr lang="en-US" sz="2000" b="1" dirty="0"/>
              <a:t>development through the presentation of stimulation by teachers or counselors by confronting students with issues, tasks, and problems to learn.</a:t>
            </a:r>
          </a:p>
          <a:p>
            <a:pPr lvl="1"/>
            <a:r>
              <a:rPr lang="en-US" sz="2000" b="1" dirty="0"/>
              <a:t>b. Development of </a:t>
            </a:r>
            <a:r>
              <a:rPr lang="en-US" sz="2000" b="1" dirty="0">
                <a:solidFill>
                  <a:srgbClr val="FF0000"/>
                </a:solidFill>
              </a:rPr>
              <a:t>transactions</a:t>
            </a:r>
            <a:r>
              <a:rPr lang="en-US" sz="2000" b="1" dirty="0"/>
              <a:t> through class dynamics and involvement of all students in classroom processes and activities, through inter alia motivation, discussion, and assignment.</a:t>
            </a:r>
          </a:p>
          <a:p>
            <a:pPr lvl="1"/>
            <a:r>
              <a:rPr lang="en-US" sz="2000" b="1" dirty="0"/>
              <a:t>c. </a:t>
            </a:r>
            <a:r>
              <a:rPr lang="en-US" sz="2000" b="1" dirty="0" smtClean="0">
                <a:solidFill>
                  <a:srgbClr val="FF0000"/>
                </a:solidFill>
              </a:rPr>
              <a:t>Reinforcing</a:t>
            </a:r>
            <a:r>
              <a:rPr lang="en-US" sz="2000" b="1" dirty="0" smtClean="0"/>
              <a:t> </a:t>
            </a:r>
            <a:r>
              <a:rPr lang="en-US" sz="2000" b="1" dirty="0"/>
              <a:t>responses and behavior patterns through rewards, praise, and the growth of perspectives forward.</a:t>
            </a:r>
          </a:p>
          <a:p>
            <a:endParaRPr lang="en-US" sz="2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24600" y="457200"/>
            <a:ext cx="2286000" cy="5715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Continued…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85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5562600" cy="58674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PEP </a:t>
            </a:r>
            <a:r>
              <a:rPr lang="en-US" sz="2400" b="1" dirty="0"/>
              <a:t>model  has </a:t>
            </a:r>
            <a:r>
              <a:rPr lang="en-US" sz="2400" b="1" dirty="0">
                <a:solidFill>
                  <a:srgbClr val="FF0000"/>
                </a:solidFill>
              </a:rPr>
              <a:t>not been </a:t>
            </a:r>
            <a:r>
              <a:rPr lang="en-US" sz="2400" b="1" dirty="0" smtClean="0">
                <a:solidFill>
                  <a:srgbClr val="FF0000"/>
                </a:solidFill>
              </a:rPr>
              <a:t>statistically effective</a:t>
            </a:r>
            <a:r>
              <a:rPr lang="en-US" sz="2400" b="1" dirty="0" smtClean="0"/>
              <a:t> </a:t>
            </a:r>
            <a:r>
              <a:rPr lang="en-US" sz="2400" b="1" dirty="0"/>
              <a:t>in developing mindset and peace behavior. </a:t>
            </a:r>
            <a:r>
              <a:rPr lang="en-US" sz="2400" b="1" dirty="0" smtClean="0"/>
              <a:t>But, it </a:t>
            </a:r>
            <a:r>
              <a:rPr lang="en-US" sz="2400" b="1" dirty="0"/>
              <a:t>does not mean that PEP </a:t>
            </a:r>
            <a:r>
              <a:rPr lang="en-US" sz="2400" b="1" dirty="0" smtClean="0"/>
              <a:t>fails </a:t>
            </a:r>
            <a:r>
              <a:rPr lang="en-US" sz="2400" b="1" dirty="0"/>
              <a:t>because the development of mindset and </a:t>
            </a:r>
            <a:r>
              <a:rPr lang="en-US" sz="2400" b="1" dirty="0" smtClean="0"/>
              <a:t>peaceful </a:t>
            </a:r>
            <a:r>
              <a:rPr lang="en-US" sz="2400" b="1" dirty="0"/>
              <a:t>behavior by applying PEP is a complex process, requiring continuous effort, teacher’s personal peace, and school </a:t>
            </a:r>
            <a:r>
              <a:rPr lang="en-US" sz="2400" b="1" dirty="0" smtClean="0"/>
              <a:t>leadership;</a:t>
            </a:r>
          </a:p>
          <a:p>
            <a:r>
              <a:rPr lang="en-US" sz="2400" b="1" dirty="0"/>
              <a:t>Ideally, developing a culture of peace is participatory, multi-strategic, and stretches from individual, family, school, community, country to global level levels</a:t>
            </a:r>
            <a:r>
              <a:rPr lang="en-US" sz="2400" b="1" dirty="0" smtClean="0"/>
              <a:t>.</a:t>
            </a:r>
          </a:p>
          <a:p>
            <a:r>
              <a:rPr lang="en-US" sz="2400" b="1" dirty="0"/>
              <a:t>Guidance and counseling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i="1" dirty="0" smtClean="0">
                <a:solidFill>
                  <a:srgbClr val="0070C0"/>
                </a:solidFill>
              </a:rPr>
              <a:t>(continued…)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533400"/>
            <a:ext cx="2667000" cy="5486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Analysis and Further Development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72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4114800" cy="5714999"/>
          </a:xfrm>
        </p:spPr>
        <p:txBody>
          <a:bodyPr>
            <a:normAutofit/>
          </a:bodyPr>
          <a:lstStyle/>
          <a:p>
            <a:r>
              <a:rPr lang="en-US" sz="2800" b="1" dirty="0"/>
              <a:t>Guidance and counseling are </a:t>
            </a:r>
            <a:r>
              <a:rPr lang="en-US" sz="2800" b="1" dirty="0">
                <a:solidFill>
                  <a:srgbClr val="FF0000"/>
                </a:solidFill>
              </a:rPr>
              <a:t>leading sectors</a:t>
            </a:r>
            <a:r>
              <a:rPr lang="en-US" sz="2800" b="1" dirty="0"/>
              <a:t> in the development of school peace culture.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Teacher creativity</a:t>
            </a:r>
            <a:r>
              <a:rPr lang="en-US" sz="2800" b="1" dirty="0"/>
              <a:t> is the key word for the implementation of peace education pedagogy to build a </a:t>
            </a:r>
            <a:r>
              <a:rPr lang="en-US" sz="2800" b="1" dirty="0">
                <a:solidFill>
                  <a:srgbClr val="FF0000"/>
                </a:solidFill>
              </a:rPr>
              <a:t>safe and peaceful classroom climate.</a:t>
            </a:r>
          </a:p>
          <a:p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</a:rPr>
              <a:t>Continued…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24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266700" y="685800"/>
            <a:ext cx="8686800" cy="5538788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2400" b="1" dirty="0" smtClean="0"/>
              <a:t>POINT OF ARRIVAL 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2400" b="1" dirty="0" smtClean="0">
                <a:solidFill>
                  <a:srgbClr val="0070C0"/>
                </a:solidFill>
              </a:rPr>
              <a:t>PEACE EDUCATION … EDUCATION FOR  PEACE</a:t>
            </a:r>
            <a:endParaRPr lang="en-US" altLang="en-US" sz="2400" b="1" dirty="0" smtClean="0"/>
          </a:p>
          <a:p>
            <a:pPr marL="0" indent="0" algn="ctr" eaLnBrk="1" hangingPunct="1">
              <a:buFont typeface="Wingdings 2" pitchFamily="18" charset="2"/>
              <a:buNone/>
            </a:pPr>
            <a:endParaRPr lang="en-US" altLang="en-US" sz="4000" b="1" dirty="0" smtClean="0">
              <a:solidFill>
                <a:srgbClr val="C00000"/>
              </a:solidFill>
              <a:latin typeface="Baskerville Old Face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en-US" altLang="en-US" sz="4000" b="1" dirty="0" smtClean="0">
              <a:solidFill>
                <a:srgbClr val="C00000"/>
              </a:solidFill>
              <a:latin typeface="Baskerville Old Face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2800" b="1" dirty="0" smtClean="0">
                <a:solidFill>
                  <a:srgbClr val="C00000"/>
                </a:solidFill>
                <a:latin typeface="Baskerville Old Face" pitchFamily="18" charset="0"/>
              </a:rPr>
              <a:t>Safe , Peaceful, and Strong School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2400" b="1" dirty="0" smtClean="0">
                <a:latin typeface="Baskerville Old Face" pitchFamily="18" charset="0"/>
              </a:rPr>
              <a:t>(ECOLOGY OF HUMAN  LEARNING AND DEVELOPEMNT)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SUNARYO KARTADINATA, September 2017</a:t>
            </a:r>
          </a:p>
        </p:txBody>
      </p:sp>
      <p:sp>
        <p:nvSpPr>
          <p:cNvPr id="4" name="Down Arrow 3"/>
          <p:cNvSpPr/>
          <p:nvPr/>
        </p:nvSpPr>
        <p:spPr>
          <a:xfrm>
            <a:off x="3817620" y="3048000"/>
            <a:ext cx="16002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3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5257800" cy="57149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School principal’s </a:t>
            </a:r>
            <a:r>
              <a:rPr lang="en-US" sz="2400" b="1" dirty="0" smtClean="0">
                <a:solidFill>
                  <a:srgbClr val="FF0000"/>
                </a:solidFill>
              </a:rPr>
              <a:t>leadership</a:t>
            </a:r>
            <a:r>
              <a:rPr lang="en-US" sz="2400" b="1" dirty="0" smtClean="0"/>
              <a:t> should be developed;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Prospective teachers</a:t>
            </a:r>
            <a:r>
              <a:rPr lang="en-US" sz="2400" b="1" dirty="0" smtClean="0"/>
              <a:t> should be introduced to peace pedagogy in their pre-service training;</a:t>
            </a:r>
          </a:p>
          <a:p>
            <a:r>
              <a:rPr lang="en-US" sz="2400" b="1" dirty="0" smtClean="0"/>
              <a:t>the </a:t>
            </a:r>
            <a:r>
              <a:rPr lang="en-US" sz="2400" b="1" dirty="0"/>
              <a:t>establishment of a </a:t>
            </a:r>
            <a:r>
              <a:rPr lang="en-US" sz="2400" b="1" dirty="0">
                <a:solidFill>
                  <a:srgbClr val="FF0000"/>
                </a:solidFill>
              </a:rPr>
              <a:t>Joint Working Group </a:t>
            </a:r>
            <a:r>
              <a:rPr lang="en-US" sz="2400" b="1" dirty="0"/>
              <a:t>representing </a:t>
            </a:r>
            <a:r>
              <a:rPr lang="en-US" sz="2400" b="1" dirty="0" smtClean="0"/>
              <a:t>ASEAN teacher education universities to </a:t>
            </a:r>
            <a:r>
              <a:rPr lang="en-US" sz="2400" b="1" dirty="0"/>
              <a:t>formulate the pedagogical </a:t>
            </a:r>
            <a:r>
              <a:rPr lang="en-US" sz="2400" b="1" dirty="0" smtClean="0"/>
              <a:t>foundations </a:t>
            </a:r>
            <a:r>
              <a:rPr lang="en-US" sz="2400" b="1" dirty="0"/>
              <a:t>of </a:t>
            </a:r>
            <a:r>
              <a:rPr lang="en-US" sz="2400" b="1" dirty="0" smtClean="0"/>
              <a:t>contextual </a:t>
            </a:r>
            <a:r>
              <a:rPr lang="en-US" sz="2400" b="1" dirty="0"/>
              <a:t>peace and harmony with the cultural, religious and political orientation of each country, but within the framework of universally accepted </a:t>
            </a:r>
            <a:r>
              <a:rPr lang="en-US" sz="2400" b="1" dirty="0" smtClean="0"/>
              <a:t>values.</a:t>
            </a: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Notes…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5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WordArt 3"/>
          <p:cNvSpPr>
            <a:spLocks noChangeArrowheads="1" noChangeShapeType="1" noTextEdit="1"/>
          </p:cNvSpPr>
          <p:nvPr/>
        </p:nvSpPr>
        <p:spPr bwMode="auto">
          <a:xfrm>
            <a:off x="2590800" y="5334000"/>
            <a:ext cx="4186238" cy="79375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Thnak You</a:t>
            </a:r>
          </a:p>
          <a:p>
            <a:pPr algn="ctr"/>
            <a:endParaRPr lang="en-US" sz="3600" kern="10">
              <a:ln w="9525">
                <a:round/>
                <a:headEnd/>
                <a:tailEnd/>
              </a:ln>
              <a:solidFill>
                <a:schemeClr val="bg1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Trebuchet MS"/>
            </a:endParaRPr>
          </a:p>
        </p:txBody>
      </p:sp>
      <p:pic>
        <p:nvPicPr>
          <p:cNvPr id="30723" name="Content Placeholder 4" descr="wayan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990600"/>
            <a:ext cx="2540000" cy="420370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8/26/2017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SUNARYO KARTADINATA. 2017</a:t>
            </a:r>
          </a:p>
        </p:txBody>
      </p:sp>
    </p:spTree>
    <p:extLst>
      <p:ext uri="{BB962C8B-B14F-4D97-AF65-F5344CB8AC3E}">
        <p14:creationId xmlns:p14="http://schemas.microsoft.com/office/powerpoint/2010/main" val="29180975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animBg="1"/>
    </p:bld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950</TotalTime>
  <Words>1047</Words>
  <Application>Microsoft Office PowerPoint</Application>
  <PresentationFormat>On-screen Show (4:3)</PresentationFormat>
  <Paragraphs>116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Composite</vt:lpstr>
      <vt:lpstr> IMPLEMENTATION OF PEACE EDUCATION PEDAGOGY  IN THE PROCESS OF LEARNING AND COUNSELING</vt:lpstr>
      <vt:lpstr>Focus</vt:lpstr>
      <vt:lpstr>Inspiring Events</vt:lpstr>
      <vt:lpstr>SDG4  Education Vision 2030</vt:lpstr>
      <vt:lpstr>Educational Anomalies</vt:lpstr>
      <vt:lpstr>Un-peaceful Phenomenon:  A Case of Indonesia</vt:lpstr>
      <vt:lpstr>How Peace to be Perceived…</vt:lpstr>
      <vt:lpstr>Model of Peace Education Pedagogy</vt:lpstr>
      <vt:lpstr>Why Mind …?</vt:lpstr>
      <vt:lpstr>We Need to Create  Peaceful Classroom Atmosphere </vt:lpstr>
      <vt:lpstr>Key principles of development of  peace education pedagogy</vt:lpstr>
      <vt:lpstr>Model of Implementation</vt:lpstr>
      <vt:lpstr>Findings…</vt:lpstr>
      <vt:lpstr>Continued…</vt:lpstr>
      <vt:lpstr>Continued…</vt:lpstr>
      <vt:lpstr>Analysis and Further Development</vt:lpstr>
      <vt:lpstr>Continued…</vt:lpstr>
      <vt:lpstr>PowerPoint Presentation</vt:lpstr>
      <vt:lpstr>Notes…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PEACE EDUCATION PEDAGOGY  IN THE PROCESS OF LEARNING AND COUNSELING</dc:title>
  <dc:creator>Sunaryo Kartadinata</dc:creator>
  <cp:lastModifiedBy>Sunaryo Kartadinata</cp:lastModifiedBy>
  <cp:revision>14</cp:revision>
  <cp:lastPrinted>2017-11-06T23:16:00Z</cp:lastPrinted>
  <dcterms:created xsi:type="dcterms:W3CDTF">2017-11-07T15:01:38Z</dcterms:created>
  <dcterms:modified xsi:type="dcterms:W3CDTF">2017-11-08T14:09:04Z</dcterms:modified>
</cp:coreProperties>
</file>