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notesMasterIdLst>
    <p:notesMasterId r:id="rId12"/>
  </p:notesMasterIdLst>
  <p:handoutMasterIdLst>
    <p:handoutMasterId r:id="rId13"/>
  </p:handoutMasterIdLst>
  <p:sldIdLst>
    <p:sldId id="265" r:id="rId2"/>
    <p:sldId id="275" r:id="rId3"/>
    <p:sldId id="274" r:id="rId4"/>
    <p:sldId id="276" r:id="rId5"/>
    <p:sldId id="267" r:id="rId6"/>
    <p:sldId id="269" r:id="rId7"/>
    <p:sldId id="270" r:id="rId8"/>
    <p:sldId id="271" r:id="rId9"/>
    <p:sldId id="272" r:id="rId10"/>
    <p:sldId id="264" r:id="rId11"/>
  </p:sldIdLst>
  <p:sldSz cx="9906000" cy="6858000" type="A4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FFF99"/>
    <a:srgbClr val="CCFFFF"/>
    <a:srgbClr val="000000"/>
    <a:srgbClr val="FFFF00"/>
    <a:srgbClr val="99FF99"/>
    <a:srgbClr val="0000FF"/>
    <a:srgbClr val="00FF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402" y="-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/>
            </a:lvl1pPr>
          </a:lstStyle>
          <a:p>
            <a:endParaRPr lang="en-US" altLang="ja-JP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1CD9D75A-6434-4261-A3EE-65463B0ED7AE}" type="datetimeFigureOut">
              <a:rPr lang="ja-JP" altLang="en-US"/>
              <a:pPr/>
              <a:t>2011/12/12</a:t>
            </a:fld>
            <a:endParaRPr lang="en-US" altLang="ja-JP"/>
          </a:p>
        </p:txBody>
      </p:sp>
      <p:sp>
        <p:nvSpPr>
          <p:cNvPr id="624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/>
            </a:lvl1pPr>
          </a:lstStyle>
          <a:p>
            <a:endParaRPr lang="en-US" altLang="ja-JP"/>
          </a:p>
        </p:txBody>
      </p:sp>
      <p:sp>
        <p:nvSpPr>
          <p:cNvPr id="624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FB68B76F-14D2-45CE-8F63-5D88C3D2543B}" type="slidenum">
              <a:rPr lang="ja-JP" altLang="en-US"/>
              <a:pPr/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E6B026B6-6C90-421F-A28D-71F3CE96867F}" type="datetimeFigureOut">
              <a:rPr lang="ja-JP" altLang="en-US"/>
              <a:pPr>
                <a:defRPr/>
              </a:pPr>
              <a:t>2011/12/12</a:t>
            </a:fld>
            <a:endParaRPr lang="en-US" altLang="ja-JP"/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52500" y="685800"/>
            <a:ext cx="4953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noProof="0" smtClean="0"/>
              <a:t>Click to edit Master text styles</a:t>
            </a:r>
          </a:p>
          <a:p>
            <a:pPr lvl="1"/>
            <a:r>
              <a:rPr lang="en-US" altLang="ja-JP" noProof="0" smtClean="0"/>
              <a:t>Second level</a:t>
            </a:r>
          </a:p>
          <a:p>
            <a:pPr lvl="2"/>
            <a:r>
              <a:rPr lang="en-US" altLang="ja-JP" noProof="0" smtClean="0"/>
              <a:t>Third level</a:t>
            </a:r>
          </a:p>
          <a:p>
            <a:pPr lvl="3"/>
            <a:r>
              <a:rPr lang="en-US" altLang="ja-JP" noProof="0" smtClean="0"/>
              <a:t>Fourth level</a:t>
            </a:r>
          </a:p>
          <a:p>
            <a:pPr lvl="4"/>
            <a:r>
              <a:rPr lang="en-US" altLang="ja-JP" noProof="0" smtClean="0"/>
              <a:t>Fifth level</a:t>
            </a:r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58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87BD73EF-652C-46D6-B8D6-5AF0A11B80C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auto">
          <a:xfrm>
            <a:off x="0" y="4751388"/>
            <a:ext cx="9906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6615113" y="0"/>
            <a:ext cx="3290887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64819" y="3337560"/>
            <a:ext cx="7020052" cy="2301240"/>
          </a:xfrm>
        </p:spPr>
        <p:txBody>
          <a:bodyPr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69138" y="1544812"/>
            <a:ext cx="7020052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43C9D4-E7EE-45C9-9B21-055F29AC31A8}" type="datetimeFigureOut">
              <a:rPr lang="en-US"/>
              <a:pPr>
                <a:defRPr/>
              </a:pPr>
              <a:t>12/12/2011</a:t>
            </a:fld>
            <a:endParaRPr lang="en-US"/>
          </a:p>
        </p:txBody>
      </p:sp>
      <p:sp>
        <p:nvSpPr>
          <p:cNvPr id="7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1F0EB8-F7B7-4B0C-A5CB-A018AD843E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018D38-7404-42FE-A133-77E46A6C8EB4}" type="datetimeFigureOut">
              <a:rPr lang="en-US"/>
              <a:pPr>
                <a:defRPr/>
              </a:pPr>
              <a:t>12/12/2011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4CD771-E37F-4AB7-A6E1-2378F84B4A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auto">
          <a:xfrm>
            <a:off x="0" y="4751388"/>
            <a:ext cx="9906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6615113" y="0"/>
            <a:ext cx="3290887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3583838"/>
            <a:ext cx="718185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2950" y="2485800"/>
            <a:ext cx="718185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7C2624-D08A-453C-A33F-84E035E5C1B9}" type="datetimeFigureOut">
              <a:rPr lang="en-US"/>
              <a:pPr>
                <a:defRPr/>
              </a:pPr>
              <a:t>12/12/2011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B9A0B3-2336-47CF-BE6E-61BE212CD2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0899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39624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600201"/>
            <a:ext cx="39624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6A1E72-DA80-462C-A4BD-3F2546D85DCB}" type="datetimeFigureOut">
              <a:rPr lang="en-US"/>
              <a:pPr>
                <a:defRPr/>
              </a:pPr>
              <a:t>12/12/2011</a:t>
            </a:fld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C32025-0905-4570-AFC4-18872FAB1A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5486400"/>
            <a:ext cx="4376870" cy="8382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5032111" y="5486400"/>
            <a:ext cx="4378590" cy="8382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95300" y="1516912"/>
            <a:ext cx="4376870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1516912"/>
            <a:ext cx="4378590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BC6C87-D215-45E2-B802-1E201685ECA2}" type="datetimeFigureOut">
              <a:rPr lang="en-US"/>
              <a:pPr>
                <a:defRPr/>
              </a:pPr>
              <a:t>12/12/2011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7119A6-A83A-46F7-8D35-C88F18D36D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320"/>
            <a:ext cx="8093202" cy="1143000"/>
          </a:xfrm>
        </p:spPr>
        <p:txBody>
          <a:bodyPr/>
          <a:lstStyle>
            <a:lvl1pPr algn="l">
              <a:defRPr sz="46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64B6E8-A2A9-4DDA-9D48-0575E1146E76}" type="datetimeFigureOut">
              <a:rPr lang="en-US"/>
              <a:pPr>
                <a:defRPr/>
              </a:pPr>
              <a:t>12/12/2011</a:t>
            </a:fld>
            <a:endParaRPr lang="en-US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DDC50E-A38C-4834-8CD9-D7CCD9E32F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3C6B63-72EE-47A4-8F8E-34BD1826E5A9}" type="datetimeFigureOut">
              <a:rPr lang="en-US"/>
              <a:pPr>
                <a:defRPr/>
              </a:pPr>
              <a:t>12/12/2011</a:t>
            </a:fld>
            <a:endParaRPr lang="en-US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A64341-F84B-4DB7-8933-54DEA293BB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1185528"/>
            <a:ext cx="34671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5300" y="214424"/>
            <a:ext cx="29718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95300" y="1981200"/>
            <a:ext cx="767715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685F4B-137F-4FA6-B8EA-D196E616DFA7}" type="datetimeFigureOut">
              <a:rPr lang="en-US"/>
              <a:pPr>
                <a:defRPr/>
              </a:pPr>
              <a:t>12/12/2011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836025" y="6421438"/>
            <a:ext cx="825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91812C-49C4-4CB4-87B4-25BDF59E6E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9793" y="1705709"/>
            <a:ext cx="3308357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54430" y="1019907"/>
            <a:ext cx="44577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19795" y="2998765"/>
            <a:ext cx="3308355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3986D7-1E6B-4EEF-8EEE-B9368DA74BDC}" type="datetimeFigureOut">
              <a:rPr lang="en-US"/>
              <a:pPr>
                <a:defRPr/>
              </a:pPr>
              <a:t>12/12/2011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EED7A4-E044-409E-A056-1A274F81EF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A4984D-65DF-4DDF-9F74-84538224B371}" type="datetimeFigureOut">
              <a:rPr lang="en-US"/>
              <a:pPr>
                <a:defRPr/>
              </a:pPr>
              <a:t>12/12/2011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C9C690-AB35-44C6-BE00-54532E2E5B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AEABB7-DAC4-49F4-8326-33869E6E5401}" type="datetimeFigureOut">
              <a:rPr lang="en-US"/>
              <a:pPr>
                <a:defRPr/>
              </a:pPr>
              <a:t>12/12/2011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8932A0-66DD-496A-9E92-191A5426FF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1388"/>
            <a:ext cx="9906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924800" y="0"/>
            <a:ext cx="19812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0899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smtClean="0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0899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95300" y="6421438"/>
            <a:ext cx="23114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 smtClean="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96AD5C05-A684-45FF-904B-588D1F1F58F7}" type="datetimeFigureOut">
              <a:rPr lang="en-US"/>
              <a:pPr>
                <a:defRPr/>
              </a:pPr>
              <a:t>12/12/2011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384550" y="6421438"/>
            <a:ext cx="31369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832850" y="6421438"/>
            <a:ext cx="8255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 smtClean="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E58A97F5-A1E4-4BDD-8AB6-861AD2EEFA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7" r:id="rId1"/>
    <p:sldLayoutId id="2147483726" r:id="rId2"/>
    <p:sldLayoutId id="2147483728" r:id="rId3"/>
    <p:sldLayoutId id="2147483725" r:id="rId4"/>
    <p:sldLayoutId id="2147483729" r:id="rId5"/>
    <p:sldLayoutId id="2147483724" r:id="rId6"/>
    <p:sldLayoutId id="2147483723" r:id="rId7"/>
    <p:sldLayoutId id="2147483730" r:id="rId8"/>
    <p:sldLayoutId id="2147483731" r:id="rId9"/>
    <p:sldLayoutId id="2147483722" r:id="rId10"/>
    <p:sldLayoutId id="2147483721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9pPr>
    </p:titleStyle>
    <p:bodyStyle>
      <a:lvl1pPr marL="419100" indent="-382588" algn="l" rtl="0" fontAlgn="base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13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4888" indent="-255588" algn="l" rtl="0" fontAlgn="base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Arial" charset="0"/>
        <a:buChar char="○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36538" algn="l" rtl="0" fontAlgn="base">
        <a:spcBef>
          <a:spcPct val="20000"/>
        </a:spcBef>
        <a:spcAft>
          <a:spcPct val="0"/>
        </a:spcAft>
        <a:buClr>
          <a:srgbClr val="8D89A4"/>
        </a:buClr>
        <a:buSzPct val="90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89075" indent="-182563" algn="l" rtl="0" fontAlgn="base">
        <a:spcBef>
          <a:spcPct val="20000"/>
        </a:spcBef>
        <a:spcAft>
          <a:spcPct val="0"/>
        </a:spcAft>
        <a:buClr>
          <a:srgbClr val="748560"/>
        </a:buClr>
        <a:buSzPct val="100000"/>
        <a:buFont typeface="Arial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9172575" cy="490537"/>
          </a:xfrm>
        </p:spPr>
        <p:txBody>
          <a:bodyPr/>
          <a:lstStyle/>
          <a:p>
            <a:r>
              <a:rPr lang="en-US" altLang="ja-JP" sz="2400" b="1" smtClean="0">
                <a:solidFill>
                  <a:srgbClr val="FFFF00"/>
                </a:solidFill>
                <a:latin typeface="Arial" charset="0"/>
              </a:rPr>
              <a:t>E. DESIGNING OF THE LEARNING PATTERN 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273050" y="2852738"/>
            <a:ext cx="2360613" cy="1714500"/>
          </a:xfrm>
          <a:solidFill>
            <a:schemeClr val="accent1"/>
          </a:solidFill>
        </p:spPr>
        <p:txBody>
          <a:bodyPr/>
          <a:lstStyle/>
          <a:p>
            <a:pPr marL="0" indent="0" algn="ctr">
              <a:lnSpc>
                <a:spcPct val="90000"/>
              </a:lnSpc>
              <a:buSzPct val="100000"/>
              <a:buFont typeface="Franklin Gothic Book" pitchFamily="34" charset="0"/>
              <a:buNone/>
            </a:pPr>
            <a:r>
              <a:rPr lang="en-US" altLang="ja-JP" sz="2400" smtClean="0">
                <a:solidFill>
                  <a:schemeClr val="bg1"/>
                </a:solidFill>
                <a:ea typeface="ＭＳ Ｐゴシック" pitchFamily="50" charset="-128"/>
              </a:rPr>
              <a:t>Principles of organizing learning experiences</a:t>
            </a:r>
          </a:p>
        </p:txBody>
      </p:sp>
      <p:sp>
        <p:nvSpPr>
          <p:cNvPr id="18436" name="Text Box 5"/>
          <p:cNvSpPr txBox="1">
            <a:spLocks noChangeArrowheads="1"/>
          </p:cNvSpPr>
          <p:nvPr/>
        </p:nvSpPr>
        <p:spPr bwMode="auto">
          <a:xfrm>
            <a:off x="3440113" y="1557338"/>
            <a:ext cx="6265862" cy="369887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74638" indent="-274638" algn="l">
              <a:spcBef>
                <a:spcPct val="50000"/>
              </a:spcBef>
            </a:pPr>
            <a:r>
              <a:rPr lang="en-US" altLang="ja-JP">
                <a:solidFill>
                  <a:schemeClr val="bg1"/>
                </a:solidFill>
                <a:ea typeface="ＭＳ Ｐゴシック" pitchFamily="50" charset="-128"/>
              </a:rPr>
              <a:t>a. It is done from a simple direction to a complex direction</a:t>
            </a:r>
            <a:endParaRPr lang="en-US" altLang="ja-JP" b="1">
              <a:solidFill>
                <a:schemeClr val="bg1"/>
              </a:solidFill>
              <a:ea typeface="ＭＳ Ｐゴシック" pitchFamily="50" charset="-128"/>
            </a:endParaRPr>
          </a:p>
        </p:txBody>
      </p:sp>
      <p:sp>
        <p:nvSpPr>
          <p:cNvPr id="18437" name="Text Box 6"/>
          <p:cNvSpPr txBox="1">
            <a:spLocks noChangeArrowheads="1"/>
          </p:cNvSpPr>
          <p:nvPr/>
        </p:nvSpPr>
        <p:spPr bwMode="auto">
          <a:xfrm>
            <a:off x="3440113" y="2781300"/>
            <a:ext cx="6265862" cy="369888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74638" indent="-274638" algn="l">
              <a:spcBef>
                <a:spcPct val="50000"/>
              </a:spcBef>
            </a:pPr>
            <a:r>
              <a:rPr lang="en-US" altLang="ja-JP">
                <a:solidFill>
                  <a:schemeClr val="bg1"/>
                </a:solidFill>
                <a:ea typeface="ＭＳ Ｐゴシック" pitchFamily="50" charset="-128"/>
              </a:rPr>
              <a:t>b. Arranged in an organized order based on the learners</a:t>
            </a:r>
            <a:endParaRPr lang="en-US" altLang="ja-JP" b="1">
              <a:solidFill>
                <a:schemeClr val="bg1"/>
              </a:solidFill>
              <a:ea typeface="ＭＳ Ｐゴシック" pitchFamily="50" charset="-128"/>
            </a:endParaRPr>
          </a:p>
        </p:txBody>
      </p:sp>
      <p:sp>
        <p:nvSpPr>
          <p:cNvPr id="18438" name="Text Box 7"/>
          <p:cNvSpPr txBox="1">
            <a:spLocks noChangeArrowheads="1"/>
          </p:cNvSpPr>
          <p:nvPr/>
        </p:nvSpPr>
        <p:spPr bwMode="auto">
          <a:xfrm>
            <a:off x="3440113" y="4076700"/>
            <a:ext cx="6265862" cy="369888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74638" indent="-274638" algn="l">
              <a:spcBef>
                <a:spcPct val="50000"/>
              </a:spcBef>
            </a:pPr>
            <a:r>
              <a:rPr lang="en-US" altLang="ja-JP">
                <a:solidFill>
                  <a:schemeClr val="bg1"/>
                </a:solidFill>
                <a:ea typeface="ＭＳ Ｐゴシック" pitchFamily="50" charset="-128"/>
              </a:rPr>
              <a:t>c. Shows the overview and after parts</a:t>
            </a:r>
            <a:endParaRPr lang="en-US" altLang="ja-JP" b="1">
              <a:solidFill>
                <a:schemeClr val="bg1"/>
              </a:solidFill>
              <a:ea typeface="ＭＳ Ｐゴシック" pitchFamily="50" charset="-128"/>
            </a:endParaRPr>
          </a:p>
        </p:txBody>
      </p:sp>
      <p:sp>
        <p:nvSpPr>
          <p:cNvPr id="18439" name="Text Box 8"/>
          <p:cNvSpPr txBox="1">
            <a:spLocks noChangeArrowheads="1"/>
          </p:cNvSpPr>
          <p:nvPr/>
        </p:nvSpPr>
        <p:spPr bwMode="auto">
          <a:xfrm>
            <a:off x="3440113" y="5157788"/>
            <a:ext cx="6265862" cy="366712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74638" indent="-274638" algn="l">
              <a:spcBef>
                <a:spcPct val="50000"/>
              </a:spcBef>
            </a:pPr>
            <a:r>
              <a:rPr lang="en-US" altLang="ja-JP">
                <a:solidFill>
                  <a:schemeClr val="bg1"/>
                </a:solidFill>
                <a:ea typeface="ＭＳ Ｐゴシック" pitchFamily="50" charset="-128"/>
              </a:rPr>
              <a:t>d. </a:t>
            </a:r>
            <a:r>
              <a:rPr lang="en-US" altLang="ja-JP" b="1">
                <a:solidFill>
                  <a:schemeClr val="bg1"/>
                </a:solidFill>
                <a:ea typeface="ＭＳ Ｐゴシック" pitchFamily="50" charset="-128"/>
              </a:rPr>
              <a:t>it’s in a chronological order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7"/>
          <p:cNvSpPr txBox="1">
            <a:spLocks noChangeArrowheads="1"/>
          </p:cNvSpPr>
          <p:nvPr/>
        </p:nvSpPr>
        <p:spPr bwMode="auto">
          <a:xfrm>
            <a:off x="1338263" y="323850"/>
            <a:ext cx="77771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sz="2800">
                <a:solidFill>
                  <a:srgbClr val="3333FF"/>
                </a:solidFill>
                <a:ea typeface="ＭＳ Ｐゴシック" pitchFamily="50" charset="-128"/>
              </a:rPr>
              <a:t>Arranging Effective Learning Experiences</a:t>
            </a:r>
          </a:p>
        </p:txBody>
      </p:sp>
      <p:sp>
        <p:nvSpPr>
          <p:cNvPr id="19459" name="Oval 4"/>
          <p:cNvSpPr>
            <a:spLocks noChangeArrowheads="1"/>
          </p:cNvSpPr>
          <p:nvPr/>
        </p:nvSpPr>
        <p:spPr bwMode="auto">
          <a:xfrm>
            <a:off x="4403725" y="2906713"/>
            <a:ext cx="3386138" cy="3168650"/>
          </a:xfrm>
          <a:prstGeom prst="ellipse">
            <a:avLst/>
          </a:prstGeom>
          <a:solidFill>
            <a:srgbClr val="FF99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r>
              <a:rPr lang="en-US" altLang="ja-JP" sz="2800" b="1">
                <a:solidFill>
                  <a:schemeClr val="bg1"/>
                </a:solidFill>
                <a:latin typeface="Times New Roman" pitchFamily="18" charset="0"/>
                <a:ea typeface="ＭＳ Ｐゴシック" pitchFamily="50" charset="-128"/>
              </a:rPr>
              <a:t>Sequential </a:t>
            </a:r>
          </a:p>
        </p:txBody>
      </p:sp>
      <p:sp>
        <p:nvSpPr>
          <p:cNvPr id="19460" name="Oval 5"/>
          <p:cNvSpPr>
            <a:spLocks noChangeArrowheads="1"/>
          </p:cNvSpPr>
          <p:nvPr/>
        </p:nvSpPr>
        <p:spPr bwMode="auto">
          <a:xfrm>
            <a:off x="3106738" y="969963"/>
            <a:ext cx="3386137" cy="3168650"/>
          </a:xfrm>
          <a:prstGeom prst="ellipse">
            <a:avLst/>
          </a:prstGeom>
          <a:solidFill>
            <a:srgbClr val="FFCC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r>
              <a:rPr lang="en-US" altLang="ja-JP" sz="3600" b="1">
                <a:solidFill>
                  <a:schemeClr val="bg1"/>
                </a:solidFill>
                <a:latin typeface="Times New Roman" pitchFamily="18" charset="0"/>
                <a:ea typeface="ＭＳ Ｐゴシック" pitchFamily="50" charset="-128"/>
              </a:rPr>
              <a:t>Continuity</a:t>
            </a:r>
          </a:p>
        </p:txBody>
      </p:sp>
      <p:sp>
        <p:nvSpPr>
          <p:cNvPr id="19461" name="Oval 6"/>
          <p:cNvSpPr>
            <a:spLocks noChangeArrowheads="1"/>
          </p:cNvSpPr>
          <p:nvPr/>
        </p:nvSpPr>
        <p:spPr bwMode="auto">
          <a:xfrm>
            <a:off x="1882775" y="2914650"/>
            <a:ext cx="3386138" cy="3168650"/>
          </a:xfrm>
          <a:prstGeom prst="ellipse">
            <a:avLst/>
          </a:prstGeom>
          <a:solidFill>
            <a:srgbClr val="FF99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r>
              <a:rPr lang="en-US" altLang="ja-JP" sz="3600" b="1">
                <a:solidFill>
                  <a:schemeClr val="bg1"/>
                </a:solidFill>
                <a:latin typeface="Times New Roman" pitchFamily="18" charset="0"/>
                <a:ea typeface="ＭＳ Ｐゴシック" pitchFamily="50" charset="-128"/>
              </a:rPr>
              <a:t>Integrated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5"/>
          <p:cNvSpPr txBox="1">
            <a:spLocks noChangeArrowheads="1"/>
          </p:cNvSpPr>
          <p:nvPr/>
        </p:nvSpPr>
        <p:spPr bwMode="auto">
          <a:xfrm>
            <a:off x="1568450" y="260350"/>
            <a:ext cx="67675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sz="3200" b="1">
                <a:ea typeface="ＭＳ Ｐゴシック" pitchFamily="50" charset="-128"/>
              </a:rPr>
              <a:t>Planned Learning Model</a:t>
            </a:r>
            <a:endParaRPr lang="ja-JP" altLang="en-US" sz="3200" b="1">
              <a:ea typeface="ＭＳ Ｐゴシック" pitchFamily="50" charset="-128"/>
            </a:endParaRPr>
          </a:p>
        </p:txBody>
      </p:sp>
      <p:sp>
        <p:nvSpPr>
          <p:cNvPr id="20483" name="Text Box 7"/>
          <p:cNvSpPr txBox="1">
            <a:spLocks noChangeArrowheads="1"/>
          </p:cNvSpPr>
          <p:nvPr/>
        </p:nvSpPr>
        <p:spPr bwMode="auto">
          <a:xfrm>
            <a:off x="631825" y="1268413"/>
            <a:ext cx="4826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ja-JP" sz="2000" b="1">
                <a:ea typeface="ＭＳ Ｐゴシック" pitchFamily="50" charset="-128"/>
              </a:rPr>
              <a:t>1. Model Organic (Model andragogy)</a:t>
            </a:r>
          </a:p>
        </p:txBody>
      </p:sp>
      <p:sp>
        <p:nvSpPr>
          <p:cNvPr id="55305" name="Text Box 9"/>
          <p:cNvSpPr txBox="1">
            <a:spLocks noChangeArrowheads="1"/>
          </p:cNvSpPr>
          <p:nvPr/>
        </p:nvSpPr>
        <p:spPr bwMode="auto">
          <a:xfrm>
            <a:off x="1438275" y="2444750"/>
            <a:ext cx="4965700" cy="366713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ja-JP" b="1" dirty="0">
                <a:solidFill>
                  <a:schemeClr val="bg2">
                    <a:lumMod val="25000"/>
                  </a:schemeClr>
                </a:solidFill>
                <a:ea typeface="ＭＳ Ｐゴシック" pitchFamily="50" charset="-128"/>
              </a:rPr>
              <a:t>Creating a Learning Environment</a:t>
            </a:r>
          </a:p>
        </p:txBody>
      </p:sp>
      <p:sp>
        <p:nvSpPr>
          <p:cNvPr id="20485" name="Text Box 10"/>
          <p:cNvSpPr txBox="1">
            <a:spLocks noChangeArrowheads="1"/>
          </p:cNvSpPr>
          <p:nvPr/>
        </p:nvSpPr>
        <p:spPr bwMode="auto">
          <a:xfrm>
            <a:off x="3184525" y="4611688"/>
            <a:ext cx="5956300" cy="366712"/>
          </a:xfrm>
          <a:prstGeom prst="rect">
            <a:avLst/>
          </a:prstGeom>
          <a:solidFill>
            <a:srgbClr val="66FF9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b="1">
                <a:solidFill>
                  <a:schemeClr val="bg2"/>
                </a:solidFill>
                <a:ea typeface="ＭＳ Ｐゴシック" pitchFamily="50" charset="-128"/>
              </a:rPr>
              <a:t>Implementing the Learning Activities</a:t>
            </a:r>
          </a:p>
        </p:txBody>
      </p:sp>
      <p:sp>
        <p:nvSpPr>
          <p:cNvPr id="20486" name="Text Box 11"/>
          <p:cNvSpPr txBox="1">
            <a:spLocks noChangeArrowheads="1"/>
          </p:cNvSpPr>
          <p:nvPr/>
        </p:nvSpPr>
        <p:spPr bwMode="auto">
          <a:xfrm>
            <a:off x="3729038" y="5051425"/>
            <a:ext cx="5832475" cy="366713"/>
          </a:xfrm>
          <a:prstGeom prst="rect">
            <a:avLst/>
          </a:prstGeom>
          <a:solidFill>
            <a:srgbClr val="99FF9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b="1">
                <a:solidFill>
                  <a:schemeClr val="bg2"/>
                </a:solidFill>
                <a:ea typeface="ＭＳ Ｐゴシック" pitchFamily="50" charset="-128"/>
              </a:rPr>
              <a:t>Evaluation</a:t>
            </a:r>
          </a:p>
        </p:txBody>
      </p:sp>
      <p:sp>
        <p:nvSpPr>
          <p:cNvPr id="20487" name="Text Box 12"/>
          <p:cNvSpPr txBox="1">
            <a:spLocks noChangeArrowheads="1"/>
          </p:cNvSpPr>
          <p:nvPr/>
        </p:nvSpPr>
        <p:spPr bwMode="auto">
          <a:xfrm>
            <a:off x="1757363" y="2884488"/>
            <a:ext cx="5329237" cy="354012"/>
          </a:xfrm>
          <a:prstGeom prst="rect">
            <a:avLst/>
          </a:prstGeom>
          <a:solidFill>
            <a:srgbClr val="CCFF9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sz="1700" b="1">
                <a:ea typeface="ＭＳ Ｐゴシック" pitchFamily="50" charset="-128"/>
              </a:rPr>
              <a:t>Planning and Creating the structure together</a:t>
            </a:r>
            <a:endParaRPr lang="en-US" altLang="ja-JP" b="1">
              <a:ea typeface="ＭＳ Ｐゴシック" pitchFamily="50" charset="-128"/>
            </a:endParaRPr>
          </a:p>
        </p:txBody>
      </p:sp>
      <p:sp>
        <p:nvSpPr>
          <p:cNvPr id="20488" name="Text Box 13"/>
          <p:cNvSpPr txBox="1">
            <a:spLocks noChangeArrowheads="1"/>
          </p:cNvSpPr>
          <p:nvPr/>
        </p:nvSpPr>
        <p:spPr bwMode="auto">
          <a:xfrm>
            <a:off x="2397125" y="3748088"/>
            <a:ext cx="5808663" cy="369887"/>
          </a:xfrm>
          <a:prstGeom prst="rect">
            <a:avLst/>
          </a:prstGeom>
          <a:solidFill>
            <a:srgbClr val="CCFF33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b="1">
                <a:ea typeface="ＭＳ Ｐゴシック" pitchFamily="50" charset="-128"/>
              </a:rPr>
              <a:t>Formulation of the Learning Objectives</a:t>
            </a:r>
          </a:p>
        </p:txBody>
      </p:sp>
      <p:sp>
        <p:nvSpPr>
          <p:cNvPr id="20489" name="Text Box 14"/>
          <p:cNvSpPr txBox="1">
            <a:spLocks noChangeArrowheads="1"/>
          </p:cNvSpPr>
          <p:nvPr/>
        </p:nvSpPr>
        <p:spPr bwMode="auto">
          <a:xfrm>
            <a:off x="2732088" y="4195763"/>
            <a:ext cx="5976937" cy="366712"/>
          </a:xfrm>
          <a:prstGeom prst="rect">
            <a:avLst/>
          </a:prstGeom>
          <a:solidFill>
            <a:srgbClr val="99FFCC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b="1">
                <a:solidFill>
                  <a:schemeClr val="bg2"/>
                </a:solidFill>
                <a:latin typeface="Times New Roman" pitchFamily="18" charset="0"/>
                <a:ea typeface="ＭＳ Ｐゴシック" pitchFamily="50" charset="-128"/>
              </a:rPr>
              <a:t>Designing the learning pattern </a:t>
            </a:r>
          </a:p>
        </p:txBody>
      </p:sp>
      <p:sp>
        <p:nvSpPr>
          <p:cNvPr id="20490" name="Text Box 15"/>
          <p:cNvSpPr txBox="1">
            <a:spLocks noChangeArrowheads="1"/>
          </p:cNvSpPr>
          <p:nvPr/>
        </p:nvSpPr>
        <p:spPr bwMode="auto">
          <a:xfrm>
            <a:off x="2116138" y="3316288"/>
            <a:ext cx="5513387" cy="366712"/>
          </a:xfrm>
          <a:prstGeom prst="rect">
            <a:avLst/>
          </a:prstGeom>
          <a:solidFill>
            <a:srgbClr val="CCFF66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b="1">
                <a:ea typeface="ＭＳ Ｐゴシック" pitchFamily="50" charset="-128"/>
              </a:rPr>
              <a:t>Diagnosing of the Learning Needs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4"/>
          <p:cNvSpPr txBox="1">
            <a:spLocks noChangeArrowheads="1"/>
          </p:cNvSpPr>
          <p:nvPr/>
        </p:nvSpPr>
        <p:spPr bwMode="auto">
          <a:xfrm>
            <a:off x="488950" y="908050"/>
            <a:ext cx="9001125" cy="4530725"/>
          </a:xfrm>
          <a:prstGeom prst="rect">
            <a:avLst/>
          </a:prstGeom>
          <a:noFill/>
          <a:ln w="9525">
            <a:solidFill>
              <a:srgbClr val="66FF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ja-JP" sz="2400">
                <a:ea typeface="ＭＳ Ｐゴシック" pitchFamily="50" charset="-128"/>
              </a:rPr>
              <a:t>2.</a:t>
            </a:r>
            <a:r>
              <a:rPr lang="en-US" altLang="ja-JP">
                <a:ea typeface="ＭＳ Ｐゴシック" pitchFamily="50" charset="-128"/>
              </a:rPr>
              <a:t> </a:t>
            </a:r>
            <a:r>
              <a:rPr lang="en-US" altLang="ja-JP" sz="2400" b="1">
                <a:ea typeface="ＭＳ Ｐゴシック" pitchFamily="50" charset="-128"/>
              </a:rPr>
              <a:t>Operational Model</a:t>
            </a:r>
          </a:p>
          <a:p>
            <a:pPr algn="l">
              <a:spcBef>
                <a:spcPct val="50000"/>
              </a:spcBef>
            </a:pPr>
            <a:r>
              <a:rPr lang="en-US" altLang="ja-JP">
                <a:ea typeface="ＭＳ Ｐゴシック" pitchFamily="50" charset="-128"/>
              </a:rPr>
              <a:t>    This m</a:t>
            </a:r>
            <a:r>
              <a:rPr lang="en-US" altLang="ja-JP" sz="2000">
                <a:ea typeface="ＭＳ Ｐゴシック" pitchFamily="50" charset="-128"/>
              </a:rPr>
              <a:t>odel consists of the replication of step by step needed in operation.</a:t>
            </a:r>
          </a:p>
          <a:p>
            <a:pPr algn="l">
              <a:lnSpc>
                <a:spcPct val="30000"/>
              </a:lnSpc>
              <a:spcBef>
                <a:spcPct val="50000"/>
              </a:spcBef>
            </a:pPr>
            <a:r>
              <a:rPr lang="en-US" altLang="ja-JP" sz="2000">
                <a:ea typeface="ＭＳ Ｐゴシック" pitchFamily="50" charset="-128"/>
              </a:rPr>
              <a:t>     </a:t>
            </a:r>
          </a:p>
          <a:p>
            <a:pPr algn="l">
              <a:lnSpc>
                <a:spcPct val="60000"/>
              </a:lnSpc>
              <a:spcBef>
                <a:spcPct val="50000"/>
              </a:spcBef>
            </a:pPr>
            <a:endParaRPr lang="en-US" altLang="ja-JP" sz="2000">
              <a:ea typeface="ＭＳ Ｐゴシック" pitchFamily="50" charset="-128"/>
            </a:endParaRPr>
          </a:p>
          <a:p>
            <a:pPr algn="l">
              <a:lnSpc>
                <a:spcPct val="60000"/>
              </a:lnSpc>
              <a:spcBef>
                <a:spcPct val="50000"/>
              </a:spcBef>
            </a:pPr>
            <a:r>
              <a:rPr lang="en-US" altLang="ja-JP" sz="2400" b="1">
                <a:ea typeface="ＭＳ Ｐゴシック" pitchFamily="50" charset="-128"/>
              </a:rPr>
              <a:t>3. Role Model</a:t>
            </a:r>
          </a:p>
          <a:p>
            <a:pPr algn="l">
              <a:lnSpc>
                <a:spcPct val="60000"/>
              </a:lnSpc>
              <a:spcBef>
                <a:spcPct val="50000"/>
              </a:spcBef>
            </a:pPr>
            <a:r>
              <a:rPr lang="en-US" altLang="ja-JP">
                <a:ea typeface="ＭＳ Ｐゴシック" pitchFamily="50" charset="-128"/>
              </a:rPr>
              <a:t>    Identification of several competences which are needed for performance.</a:t>
            </a:r>
            <a:endParaRPr lang="en-US" altLang="ja-JP" sz="2000">
              <a:ea typeface="ＭＳ Ｐゴシック" pitchFamily="50" charset="-128"/>
            </a:endParaRPr>
          </a:p>
          <a:p>
            <a:pPr algn="l">
              <a:lnSpc>
                <a:spcPct val="60000"/>
              </a:lnSpc>
              <a:spcBef>
                <a:spcPct val="50000"/>
              </a:spcBef>
            </a:pPr>
            <a:endParaRPr lang="en-US" altLang="ja-JP" sz="2000">
              <a:ea typeface="ＭＳ Ｐゴシック" pitchFamily="50" charset="-128"/>
            </a:endParaRPr>
          </a:p>
          <a:p>
            <a:pPr algn="l">
              <a:lnSpc>
                <a:spcPct val="60000"/>
              </a:lnSpc>
              <a:spcBef>
                <a:spcPct val="50000"/>
              </a:spcBef>
            </a:pPr>
            <a:r>
              <a:rPr lang="en-US" altLang="ja-JP" sz="2400" b="1">
                <a:ea typeface="ＭＳ Ｐゴシック" pitchFamily="50" charset="-128"/>
              </a:rPr>
              <a:t>4. Function Model</a:t>
            </a:r>
            <a:r>
              <a:rPr lang="en-US" altLang="ja-JP">
                <a:ea typeface="ＭＳ Ｐゴシック" pitchFamily="50" charset="-128"/>
              </a:rPr>
              <a:t>. </a:t>
            </a:r>
          </a:p>
          <a:p>
            <a:pPr algn="l">
              <a:lnSpc>
                <a:spcPct val="70000"/>
              </a:lnSpc>
              <a:spcBef>
                <a:spcPct val="50000"/>
              </a:spcBef>
            </a:pPr>
            <a:r>
              <a:rPr lang="en-US" altLang="ja-JP">
                <a:ea typeface="ＭＳ Ｐゴシック" pitchFamily="50" charset="-128"/>
              </a:rPr>
              <a:t>     The functions from one organization unit is development. </a:t>
            </a:r>
          </a:p>
          <a:p>
            <a:pPr algn="l">
              <a:lnSpc>
                <a:spcPct val="60000"/>
              </a:lnSpc>
              <a:spcBef>
                <a:spcPct val="50000"/>
              </a:spcBef>
            </a:pPr>
            <a:endParaRPr lang="en-US" altLang="ja-JP">
              <a:ea typeface="ＭＳ Ｐゴシック" pitchFamily="50" charset="-128"/>
            </a:endParaRPr>
          </a:p>
          <a:p>
            <a:pPr algn="l">
              <a:lnSpc>
                <a:spcPct val="60000"/>
              </a:lnSpc>
              <a:spcBef>
                <a:spcPct val="50000"/>
              </a:spcBef>
            </a:pPr>
            <a:r>
              <a:rPr lang="en-US" altLang="ja-JP" sz="2400" b="1">
                <a:ea typeface="ＭＳ Ｐゴシック" pitchFamily="50" charset="-128"/>
              </a:rPr>
              <a:t>5. Thematic Model</a:t>
            </a:r>
            <a:r>
              <a:rPr lang="en-US" altLang="ja-JP">
                <a:ea typeface="ＭＳ Ｐゴシック" pitchFamily="50" charset="-128"/>
              </a:rPr>
              <a:t>.</a:t>
            </a:r>
          </a:p>
          <a:p>
            <a:pPr algn="l">
              <a:lnSpc>
                <a:spcPct val="60000"/>
              </a:lnSpc>
              <a:spcBef>
                <a:spcPct val="50000"/>
              </a:spcBef>
            </a:pPr>
            <a:r>
              <a:rPr lang="en-US" altLang="ja-JP">
                <a:ea typeface="ＭＳ Ｐゴシック" pitchFamily="50" charset="-128"/>
              </a:rPr>
              <a:t>    The learning process is developed in themes which are in line with the needs of the learners.</a:t>
            </a:r>
            <a:endParaRPr lang="en-US" altLang="ja-JP" sz="2000">
              <a:ea typeface="ＭＳ Ｐゴシック" pitchFamily="50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9172575" cy="922337"/>
          </a:xfrm>
        </p:spPr>
        <p:txBody>
          <a:bodyPr/>
          <a:lstStyle/>
          <a:p>
            <a:pPr marL="360363" indent="-360363"/>
            <a:r>
              <a:rPr lang="en-US" altLang="ja-JP" sz="2400" b="1" smtClean="0">
                <a:solidFill>
                  <a:srgbClr val="FFFF00"/>
                </a:solidFill>
                <a:latin typeface="Arial" charset="0"/>
              </a:rPr>
              <a:t>F. MANAGEMENT AND IMPLEMENTATION OF THE LEARNING EXPERIENCE (Learning Process)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560388" y="1412875"/>
            <a:ext cx="8886825" cy="4483100"/>
          </a:xfrm>
          <a:ln>
            <a:solidFill>
              <a:srgbClr val="66FFFF"/>
            </a:solidFill>
          </a:ln>
        </p:spPr>
        <p:txBody>
          <a:bodyPr/>
          <a:lstStyle/>
          <a:p>
            <a:pPr marL="493713" indent="-457200" algn="just">
              <a:lnSpc>
                <a:spcPct val="150000"/>
              </a:lnSpc>
              <a:buSzPct val="100000"/>
              <a:buFont typeface="Franklin Gothic Book" pitchFamily="34" charset="0"/>
              <a:buAutoNum type="arabicPeriod"/>
            </a:pPr>
            <a:r>
              <a:rPr lang="en-US" altLang="ja-JP" sz="2400" smtClean="0">
                <a:ea typeface="ＭＳ Ｐゴシック" pitchFamily="50" charset="-128"/>
              </a:rPr>
              <a:t>Techniques</a:t>
            </a:r>
          </a:p>
          <a:p>
            <a:pPr lvl="1" indent="-279400" algn="just">
              <a:lnSpc>
                <a:spcPct val="150000"/>
              </a:lnSpc>
              <a:buSzPct val="100000"/>
              <a:buFont typeface="Franklin Gothic Book" pitchFamily="34" charset="0"/>
              <a:buAutoNum type="alphaLcPeriod"/>
            </a:pPr>
            <a:r>
              <a:rPr lang="en-US" altLang="ja-JP" sz="2000" smtClean="0">
                <a:ea typeface="ＭＳ Ｐゴシック" pitchFamily="50" charset="-128"/>
              </a:rPr>
              <a:t>Presentation Techniques</a:t>
            </a:r>
          </a:p>
          <a:p>
            <a:pPr lvl="1" indent="-279400" algn="just">
              <a:lnSpc>
                <a:spcPct val="150000"/>
              </a:lnSpc>
              <a:buSzPct val="100000"/>
              <a:buFont typeface="Franklin Gothic Book" pitchFamily="34" charset="0"/>
              <a:buAutoNum type="alphaLcPeriod"/>
            </a:pPr>
            <a:r>
              <a:rPr lang="en-US" altLang="ja-JP" sz="2000" smtClean="0">
                <a:ea typeface="ＭＳ Ｐゴシック" pitchFamily="50" charset="-128"/>
              </a:rPr>
              <a:t>Participant Participation Techniques (Meeting)</a:t>
            </a:r>
          </a:p>
          <a:p>
            <a:pPr lvl="1" indent="-279400" algn="just">
              <a:lnSpc>
                <a:spcPct val="150000"/>
              </a:lnSpc>
              <a:buSzPct val="100000"/>
              <a:buFont typeface="Franklin Gothic Book" pitchFamily="34" charset="0"/>
              <a:buAutoNum type="alphaLcPeriod"/>
            </a:pPr>
            <a:r>
              <a:rPr lang="en-US" altLang="ja-JP" sz="2000" smtClean="0">
                <a:ea typeface="ＭＳ Ｐゴシック" pitchFamily="50" charset="-128"/>
              </a:rPr>
              <a:t>Discussion Techniques</a:t>
            </a:r>
          </a:p>
          <a:p>
            <a:pPr lvl="1" indent="-279400" algn="just">
              <a:lnSpc>
                <a:spcPct val="150000"/>
              </a:lnSpc>
              <a:buSzPct val="100000"/>
              <a:buFont typeface="Franklin Gothic Book" pitchFamily="34" charset="0"/>
              <a:buAutoNum type="alphaLcPeriod"/>
            </a:pPr>
            <a:r>
              <a:rPr lang="en-US" altLang="ja-JP" sz="2000" smtClean="0">
                <a:ea typeface="ＭＳ Ｐゴシック" pitchFamily="50" charset="-128"/>
              </a:rPr>
              <a:t>Simulation Techniques</a:t>
            </a:r>
          </a:p>
          <a:p>
            <a:pPr lvl="1" indent="-279400" algn="just">
              <a:lnSpc>
                <a:spcPct val="150000"/>
              </a:lnSpc>
              <a:buSzPct val="100000"/>
              <a:buFont typeface="Franklin Gothic Book" pitchFamily="34" charset="0"/>
              <a:buAutoNum type="alphaLcPeriod"/>
            </a:pPr>
            <a:r>
              <a:rPr lang="en-US" altLang="ja-JP" sz="2000" smtClean="0">
                <a:ea typeface="ＭＳ Ｐゴシック" pitchFamily="50" charset="-128"/>
              </a:rPr>
              <a:t>Group Technique, that is in form of training.</a:t>
            </a:r>
          </a:p>
          <a:p>
            <a:pPr lvl="1" indent="-279400" algn="just">
              <a:lnSpc>
                <a:spcPct val="150000"/>
              </a:lnSpc>
              <a:buSzPct val="100000"/>
              <a:buFont typeface="Franklin Gothic Book" pitchFamily="34" charset="0"/>
              <a:buAutoNum type="alphaLcPeriod"/>
            </a:pPr>
            <a:r>
              <a:rPr lang="en-US" altLang="ja-JP" sz="2000" smtClean="0">
                <a:ea typeface="ＭＳ Ｐゴシック" pitchFamily="50" charset="-128"/>
              </a:rPr>
              <a:t>Practice without talking</a:t>
            </a:r>
          </a:p>
          <a:p>
            <a:pPr lvl="1" indent="-279400" algn="just">
              <a:lnSpc>
                <a:spcPct val="150000"/>
              </a:lnSpc>
              <a:buSzPct val="100000"/>
              <a:buFont typeface="Franklin Gothic Book" pitchFamily="34" charset="0"/>
              <a:buAutoNum type="alphaLcPeriod"/>
            </a:pPr>
            <a:r>
              <a:rPr lang="en-US" altLang="ja-JP" sz="2000" smtClean="0">
                <a:ea typeface="ＭＳ Ｐゴシック" pitchFamily="50" charset="-128"/>
              </a:rPr>
              <a:t>Training In Practice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101600"/>
            <a:ext cx="9172575" cy="796925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200" b="1" i="1" dirty="0" smtClean="0">
                <a:solidFill>
                  <a:srgbClr val="FFFF00"/>
                </a:solidFill>
                <a:latin typeface="+mn-lt"/>
              </a:rPr>
              <a:t>Continuation…</a:t>
            </a:r>
            <a:endParaRPr lang="en-US" sz="3200" b="1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495300" y="1000125"/>
            <a:ext cx="8886825" cy="714375"/>
          </a:xfrm>
        </p:spPr>
        <p:txBody>
          <a:bodyPr>
            <a:normAutofit fontScale="85000" lnSpcReduction="10000"/>
          </a:bodyPr>
          <a:lstStyle/>
          <a:p>
            <a:pPr marL="0" indent="0" algn="ctr" fontAlgn="auto">
              <a:lnSpc>
                <a:spcPct val="150000"/>
              </a:lnSpc>
              <a:spcAft>
                <a:spcPts val="0"/>
              </a:spcAft>
              <a:buSzPct val="100000"/>
              <a:buFont typeface="Wingdings 2" pitchFamily="18" charset="2"/>
              <a:buNone/>
              <a:defRPr/>
            </a:pPr>
            <a:r>
              <a:rPr lang="en-US" altLang="ja-JP" sz="2000" dirty="0" smtClean="0">
                <a:ea typeface="ＭＳ Ｐゴシック" pitchFamily="50" charset="-128"/>
              </a:rPr>
              <a:t>THE WAY TO BRING TOGETHER THE LEARNING TECHNIQUES AND OBJECTIVES</a:t>
            </a:r>
          </a:p>
        </p:txBody>
      </p:sp>
      <p:graphicFrame>
        <p:nvGraphicFramePr>
          <p:cNvPr id="19478" name="Group 22"/>
          <p:cNvGraphicFramePr>
            <a:graphicFrameLocks noGrp="1"/>
          </p:cNvGraphicFramePr>
          <p:nvPr/>
        </p:nvGraphicFramePr>
        <p:xfrm>
          <a:off x="523875" y="1857375"/>
          <a:ext cx="8858250" cy="4716463"/>
        </p:xfrm>
        <a:graphic>
          <a:graphicData uri="http://schemas.openxmlformats.org/drawingml/2006/table">
            <a:tbl>
              <a:tblPr/>
              <a:tblGrid>
                <a:gridCol w="4429125"/>
                <a:gridCol w="4429125"/>
              </a:tblGrid>
              <a:tr h="444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Kinds of Learning Outcomes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Appropriate Learning Techniques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95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Knowledge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(Generalization and dan Internalization of Information)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Lecture, TV, debat, dialogue, Interview, symposium, panel, group interview, slide film, recording, discussion and reading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>
                        <a:alpha val="20000"/>
                      </a:srgbClr>
                    </a:solidFill>
                  </a:tcPr>
                </a:tc>
              </a:tr>
              <a:tr h="1752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Understanding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(Application dan Generalization of Information)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Participation of learners, demonstration film dramatization,  Socrates discussion system, problem solving discussion, case discussion, critical process incidents, play and a case study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239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Skills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(News ways through Practice)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Role play, play, a participatory case, T Group techniques, Voiceless training, Practice, drill and coaching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101600"/>
            <a:ext cx="9172575" cy="796925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200" b="1" i="1" dirty="0" smtClean="0">
                <a:solidFill>
                  <a:srgbClr val="FFFF00"/>
                </a:solidFill>
                <a:latin typeface="+mn-lt"/>
              </a:rPr>
              <a:t>Continuation…………..</a:t>
            </a:r>
            <a:endParaRPr lang="en-US" sz="3200" b="1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495300" y="1000125"/>
            <a:ext cx="8886825" cy="714375"/>
          </a:xfrm>
        </p:spPr>
        <p:txBody>
          <a:bodyPr>
            <a:normAutofit fontScale="85000" lnSpcReduction="10000"/>
          </a:bodyPr>
          <a:lstStyle/>
          <a:p>
            <a:pPr marL="0" indent="0" algn="ctr" fontAlgn="auto">
              <a:lnSpc>
                <a:spcPct val="150000"/>
              </a:lnSpc>
              <a:spcAft>
                <a:spcPts val="0"/>
              </a:spcAft>
              <a:buSzPct val="100000"/>
              <a:buFont typeface="Wingdings 2"/>
              <a:buNone/>
              <a:defRPr/>
            </a:pPr>
            <a:r>
              <a:rPr lang="en-US" altLang="ja-JP" sz="2000" dirty="0" smtClean="0">
                <a:ea typeface="ＭＳ Ｐゴシック" pitchFamily="50" charset="-128"/>
              </a:rPr>
              <a:t>THE WAY TO BRING TOGETHER THE LEARNING TECHNIQUES AND OBJECTIVES</a:t>
            </a:r>
          </a:p>
          <a:p>
            <a:pPr marL="0" indent="0" algn="ctr" fontAlgn="auto">
              <a:lnSpc>
                <a:spcPct val="150000"/>
              </a:lnSpc>
              <a:spcAft>
                <a:spcPts val="0"/>
              </a:spcAft>
              <a:buSzPct val="100000"/>
              <a:buFont typeface="Wingdings 2" pitchFamily="18" charset="2"/>
              <a:buNone/>
              <a:defRPr/>
            </a:pPr>
            <a:endParaRPr lang="en-US" altLang="ja-JP" sz="2000" dirty="0" smtClean="0">
              <a:ea typeface="ＭＳ Ｐゴシック" pitchFamily="50" charset="-128"/>
            </a:endParaRPr>
          </a:p>
        </p:txBody>
      </p:sp>
      <p:graphicFrame>
        <p:nvGraphicFramePr>
          <p:cNvPr id="20502" name="Group 22"/>
          <p:cNvGraphicFramePr>
            <a:graphicFrameLocks noGrp="1"/>
          </p:cNvGraphicFramePr>
          <p:nvPr/>
        </p:nvGraphicFramePr>
        <p:xfrm>
          <a:off x="523875" y="1643063"/>
          <a:ext cx="8858250" cy="4981893"/>
        </p:xfrm>
        <a:graphic>
          <a:graphicData uri="http://schemas.openxmlformats.org/drawingml/2006/table">
            <a:tbl>
              <a:tblPr/>
              <a:tblGrid>
                <a:gridCol w="4429125"/>
                <a:gridCol w="4429125"/>
              </a:tblGrid>
              <a:tr h="444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ja-JP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Kinds of Learning Outcomes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ja-JP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50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ja-JP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Appropriate Learning Techniques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ja-JP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50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95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Attitude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(Adoption of new knowledge through experience)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Exchange of experience through discussion, learner centred discussions, role play, critical process incidents, case study, play, a participatory case study, T-Group technique, Training without use of words.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>
                        <a:alpha val="20000"/>
                      </a:srgbClr>
                    </a:solidFill>
                  </a:tcPr>
                </a:tc>
              </a:tr>
              <a:tr h="819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Value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(Adoption of norms and values or beliefs)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TV, Lecture, debat, dialogue, symposium film, drama,  led discussions, diskusi exchange of experience through discussions, role play, T-Group  technique and play)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14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Interest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(Satisfaction towards a new activity)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TV,  demonstration, film, slide film, drama, discussion-exchange of experience, show, training without use of words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9172575" cy="868362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200" b="1" i="1" dirty="0" smtClean="0">
                <a:solidFill>
                  <a:srgbClr val="FFFF00"/>
                </a:solidFill>
                <a:latin typeface="+mn-lt"/>
              </a:rPr>
              <a:t>Continuation………..</a:t>
            </a:r>
            <a:endParaRPr lang="en-US" sz="3200" b="1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495300" y="1643063"/>
            <a:ext cx="8886825" cy="4483100"/>
          </a:xfrm>
        </p:spPr>
        <p:txBody>
          <a:bodyPr/>
          <a:lstStyle/>
          <a:p>
            <a:pPr marL="493713" indent="-457200" algn="just">
              <a:lnSpc>
                <a:spcPct val="150000"/>
              </a:lnSpc>
              <a:buSzPct val="100000"/>
              <a:buFont typeface="Franklin Gothic Book" pitchFamily="34" charset="0"/>
              <a:buAutoNum type="arabicPeriod" startAt="2"/>
            </a:pPr>
            <a:r>
              <a:rPr lang="en-US" altLang="ja-JP" sz="2400" smtClean="0">
                <a:ea typeface="ＭＳ Ｐゴシック" pitchFamily="50" charset="-128"/>
              </a:rPr>
              <a:t>Learning Material and Equipments</a:t>
            </a:r>
          </a:p>
          <a:p>
            <a:pPr lvl="1" indent="-279400" algn="just">
              <a:lnSpc>
                <a:spcPct val="150000"/>
              </a:lnSpc>
              <a:buSzPct val="100000"/>
              <a:buFont typeface="Franklin Gothic Book" pitchFamily="34" charset="0"/>
              <a:buAutoNum type="alphaLcPeriod"/>
            </a:pPr>
            <a:r>
              <a:rPr lang="en-US" altLang="ja-JP" smtClean="0">
                <a:ea typeface="ＭＳ Ｐゴシック" pitchFamily="50" charset="-128"/>
              </a:rPr>
              <a:t>Test Books</a:t>
            </a:r>
            <a:endParaRPr lang="en-US" altLang="ja-JP" sz="2400" smtClean="0">
              <a:ea typeface="ＭＳ Ｐゴシック" pitchFamily="50" charset="-128"/>
            </a:endParaRPr>
          </a:p>
          <a:p>
            <a:pPr lvl="1" indent="-279400" algn="just">
              <a:lnSpc>
                <a:spcPct val="150000"/>
              </a:lnSpc>
              <a:buSzPct val="100000"/>
              <a:buFont typeface="Franklin Gothic Book" pitchFamily="34" charset="0"/>
              <a:buAutoNum type="alphaLcPeriod"/>
            </a:pPr>
            <a:r>
              <a:rPr lang="en-US" altLang="ja-JP" sz="2400" smtClean="0">
                <a:ea typeface="ＭＳ Ｐゴシック" pitchFamily="50" charset="-128"/>
              </a:rPr>
              <a:t>Self made learning materials </a:t>
            </a:r>
            <a:r>
              <a:rPr lang="en-US" altLang="ja-JP" smtClean="0">
                <a:ea typeface="ＭＳ Ｐゴシック" pitchFamily="50" charset="-128"/>
              </a:rPr>
              <a:t>(made by the facilitator/tutor)</a:t>
            </a:r>
            <a:endParaRPr lang="en-US" altLang="ja-JP" sz="2400" smtClean="0">
              <a:ea typeface="ＭＳ Ｐゴシック" pitchFamily="50" charset="-128"/>
            </a:endParaRPr>
          </a:p>
          <a:p>
            <a:pPr lvl="1" indent="-279400" algn="just">
              <a:lnSpc>
                <a:spcPct val="150000"/>
              </a:lnSpc>
              <a:buSzPct val="100000"/>
              <a:buFont typeface="Franklin Gothic Book" pitchFamily="34" charset="0"/>
              <a:buAutoNum type="alphaLcPeriod"/>
            </a:pPr>
            <a:r>
              <a:rPr lang="en-US" altLang="ja-JP" smtClean="0">
                <a:ea typeface="ＭＳ Ｐゴシック" pitchFamily="50" charset="-128"/>
              </a:rPr>
              <a:t>Listening aid (Tools)</a:t>
            </a:r>
            <a:endParaRPr lang="en-US" altLang="ja-JP" sz="2400" smtClean="0">
              <a:ea typeface="ＭＳ Ｐゴシック" pitchFamily="50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9172575" cy="796925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200" b="1" i="1" dirty="0" smtClean="0">
                <a:solidFill>
                  <a:srgbClr val="FFFF00"/>
                </a:solidFill>
                <a:latin typeface="+mn-lt"/>
              </a:rPr>
              <a:t>Continuation…</a:t>
            </a:r>
            <a:r>
              <a:rPr lang="en-US" sz="1600" b="1" dirty="0" smtClean="0">
                <a:solidFill>
                  <a:srgbClr val="FFFF00"/>
                </a:solidFill>
                <a:latin typeface="+mn-lt"/>
              </a:rPr>
              <a:t>(MENGELOLA DAN MELAKSANAKAN PENGALAMAN BELAJAR)</a:t>
            </a:r>
            <a:endParaRPr lang="en-US" sz="3200" b="1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415925" y="1052513"/>
            <a:ext cx="8886825" cy="642937"/>
          </a:xfrm>
        </p:spPr>
        <p:txBody>
          <a:bodyPr/>
          <a:lstStyle/>
          <a:p>
            <a:pPr marL="493713" indent="-457200" algn="ctr">
              <a:lnSpc>
                <a:spcPct val="150000"/>
              </a:lnSpc>
              <a:buSzPct val="100000"/>
              <a:buFont typeface="Wingdings 2" pitchFamily="18" charset="2"/>
              <a:buNone/>
            </a:pPr>
            <a:r>
              <a:rPr lang="en-US" altLang="ja-JP" sz="2000" smtClean="0">
                <a:ea typeface="ＭＳ Ｐゴシック" pitchFamily="50" charset="-128"/>
              </a:rPr>
              <a:t>EDGAR DALE’S EXPERINCE</a:t>
            </a:r>
          </a:p>
        </p:txBody>
      </p:sp>
      <p:pic>
        <p:nvPicPr>
          <p:cNvPr id="26628" name="Picture 2" descr="D:\PD-1\kerucut edgar dal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1113" y="1628775"/>
            <a:ext cx="7377112" cy="492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58263" cy="1143000"/>
          </a:xfrm>
        </p:spPr>
        <p:txBody>
          <a:bodyPr/>
          <a:lstStyle/>
          <a:p>
            <a:pPr marL="442913" indent="-442913"/>
            <a:r>
              <a:rPr lang="en-US" altLang="ja-JP" sz="2400" b="1" smtClean="0">
                <a:solidFill>
                  <a:srgbClr val="FFFF00"/>
                </a:solidFill>
                <a:latin typeface="Arial" charset="0"/>
              </a:rPr>
              <a:t>G. EVALUATION OF THE LEARNING OUTCOMES AND REDIAGNOZING OF THE LEARNING NEEDS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428750"/>
            <a:ext cx="8886825" cy="5000625"/>
          </a:xfrm>
        </p:spPr>
        <p:txBody>
          <a:bodyPr>
            <a:normAutofit fontScale="92500"/>
          </a:bodyPr>
          <a:lstStyle/>
          <a:p>
            <a:pPr marL="0" indent="0" algn="just" fontAlgn="auto">
              <a:lnSpc>
                <a:spcPct val="150000"/>
              </a:lnSpc>
              <a:spcAft>
                <a:spcPts val="0"/>
              </a:spcAft>
              <a:buSzPct val="100000"/>
              <a:buFont typeface="Wingdings 2"/>
              <a:buNone/>
              <a:defRPr/>
            </a:pPr>
            <a:r>
              <a:rPr lang="en-US" sz="2400" dirty="0" smtClean="0"/>
              <a:t>Evaluation of learning outcomes is basically to measure the change in behaviour. In general, the learning outcomes in any given learning activity will influence the participants in two ways:</a:t>
            </a:r>
          </a:p>
          <a:p>
            <a:pPr marL="0" indent="0" algn="just" fontAlgn="auto">
              <a:lnSpc>
                <a:spcPct val="150000"/>
              </a:lnSpc>
              <a:spcAft>
                <a:spcPts val="0"/>
              </a:spcAft>
              <a:buSzPct val="100000"/>
              <a:buFont typeface="Wingdings 2"/>
              <a:buNone/>
              <a:defRPr/>
            </a:pPr>
            <a:r>
              <a:rPr lang="en-US" sz="2400" i="1" dirty="0" smtClean="0"/>
              <a:t>First, the participants will have their own perspective towards the weaknesses and strength of the model of behaviour required.</a:t>
            </a:r>
            <a:endParaRPr lang="en-US" sz="2400" dirty="0" smtClean="0"/>
          </a:p>
          <a:p>
            <a:pPr marL="0" indent="0" algn="just" fontAlgn="auto">
              <a:lnSpc>
                <a:spcPct val="150000"/>
              </a:lnSpc>
              <a:spcAft>
                <a:spcPts val="0"/>
              </a:spcAft>
              <a:buSzPct val="100000"/>
              <a:buFont typeface="Wingdings 2"/>
              <a:buNone/>
              <a:defRPr/>
            </a:pPr>
            <a:r>
              <a:rPr lang="en-US" sz="2400" i="1" dirty="0" smtClean="0"/>
              <a:t>Second</a:t>
            </a:r>
            <a:r>
              <a:rPr lang="en-US" sz="2400" dirty="0" smtClean="0"/>
              <a:t>, they will realise that the model has changed their way of thinking step by step, to the extent that a change will be realised between the way they perform in comparison to the previous.</a:t>
            </a:r>
            <a:endParaRPr lang="en-US" sz="24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866</TotalTime>
  <Words>604</Words>
  <Application>Microsoft Office PowerPoint</Application>
  <PresentationFormat>A4 Paper (210x297 mm)</PresentationFormat>
  <Paragraphs>77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Technic</vt:lpstr>
      <vt:lpstr>E. DESIGNING OF THE LEARNING PATTERN </vt:lpstr>
      <vt:lpstr>Slide 2</vt:lpstr>
      <vt:lpstr>Slide 3</vt:lpstr>
      <vt:lpstr>Slide 4</vt:lpstr>
      <vt:lpstr>F. MANAGEMENT AND IMPLEMENTATION OF THE LEARNING EXPERIENCE (Learning Process)</vt:lpstr>
      <vt:lpstr>Continuation…</vt:lpstr>
      <vt:lpstr>Continuation…………..</vt:lpstr>
      <vt:lpstr>Continuation………..</vt:lpstr>
      <vt:lpstr>Continuation…(MENGELOLA DAN MELAKSANAKAN PENGALAMAN BELAJAR)</vt:lpstr>
      <vt:lpstr>G. EVALUATION OF THE LEARNING OUTCOMES AND REDIAGNOZING OF THE LEARNING NEEDS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MENGELOLA KEGIATAN BELAJAR ORANG DEWASA</dc:title>
  <dc:creator>HP</dc:creator>
  <cp:lastModifiedBy>admin</cp:lastModifiedBy>
  <cp:revision>65</cp:revision>
  <dcterms:created xsi:type="dcterms:W3CDTF">2011-05-06T04:10:41Z</dcterms:created>
  <dcterms:modified xsi:type="dcterms:W3CDTF">2011-12-12T05:42:51Z</dcterms:modified>
</cp:coreProperties>
</file>